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8" r:id="rId5"/>
    <p:sldId id="269" r:id="rId6"/>
    <p:sldId id="270" r:id="rId7"/>
    <p:sldId id="266" r:id="rId8"/>
    <p:sldId id="271" r:id="rId9"/>
    <p:sldId id="272"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4958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170530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349186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241577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317668-9927-4191-B830-42A065142A84}"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186230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317668-9927-4191-B830-42A065142A84}" type="datetimeFigureOut">
              <a:rPr lang="ru-RU" smtClean="0"/>
              <a:t>29.04.2021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330537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1317668-9927-4191-B830-42A065142A84}" type="datetimeFigureOut">
              <a:rPr lang="ru-RU" smtClean="0"/>
              <a:t>29.04.2021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427440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317668-9927-4191-B830-42A065142A84}" type="datetimeFigureOut">
              <a:rPr lang="ru-RU" smtClean="0"/>
              <a:t>29.04.2021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276428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317668-9927-4191-B830-42A065142A84}" type="datetimeFigureOut">
              <a:rPr lang="ru-RU" smtClean="0"/>
              <a:t>29.04.2021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299072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317668-9927-4191-B830-42A065142A84}" type="datetimeFigureOut">
              <a:rPr lang="ru-RU" smtClean="0"/>
              <a:t>29.04.2021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310007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317668-9927-4191-B830-42A065142A84}" type="datetimeFigureOut">
              <a:rPr lang="ru-RU" smtClean="0"/>
              <a:t>29.04.2021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174522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17668-9927-4191-B830-42A065142A84}" type="datetimeFigureOut">
              <a:rPr lang="ru-RU" smtClean="0"/>
              <a:t>29.04.2021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BCC20-97F7-422B-B16F-B3AE10FC9702}" type="slidenum">
              <a:rPr lang="ru-RU" smtClean="0"/>
              <a:t>‹#›</a:t>
            </a:fld>
            <a:endParaRPr lang="ru-RU"/>
          </a:p>
        </p:txBody>
      </p:sp>
    </p:spTree>
    <p:extLst>
      <p:ext uri="{BB962C8B-B14F-4D97-AF65-F5344CB8AC3E}">
        <p14:creationId xmlns:p14="http://schemas.microsoft.com/office/powerpoint/2010/main" val="27501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872207"/>
          </a:xfrm>
        </p:spPr>
        <p:txBody>
          <a:bodyPr>
            <a:noAutofit/>
          </a:bodyPr>
          <a:lstStyle/>
          <a:p>
            <a:r>
              <a:rPr lang="kk-KZ" sz="3200" b="1" dirty="0">
                <a:latin typeface="Times New Roman" pitchFamily="18" charset="0"/>
                <a:cs typeface="Times New Roman" pitchFamily="18" charset="0"/>
              </a:rPr>
              <a:t>Сабақтың </a:t>
            </a:r>
            <a:r>
              <a:rPr lang="kk-KZ" sz="3200" b="1" dirty="0" smtClean="0">
                <a:latin typeface="Times New Roman" pitchFamily="18" charset="0"/>
                <a:cs typeface="Times New Roman" pitchFamily="18" charset="0"/>
              </a:rPr>
              <a:t>тақырыбы:</a:t>
            </a:r>
            <a:br>
              <a:rPr lang="kk-KZ" sz="3200" b="1" dirty="0" smtClean="0">
                <a:latin typeface="Times New Roman" pitchFamily="18" charset="0"/>
                <a:cs typeface="Times New Roman" pitchFamily="18" charset="0"/>
              </a:rPr>
            </a:br>
            <a:r>
              <a:rPr lang="kk-KZ" sz="3200" dirty="0">
                <a:latin typeface="Times New Roman" panose="02020603050405020304" pitchFamily="18" charset="0"/>
                <a:ea typeface="Calibri" panose="020F0502020204030204" pitchFamily="34" charset="0"/>
              </a:rPr>
              <a:t>Шылым шегу, есірткі мен ішімдіктің адам ұрығының дамуына тигізетін әсері.</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5800" y="2636912"/>
            <a:ext cx="8134672" cy="3816424"/>
          </a:xfrm>
        </p:spPr>
        <p:txBody>
          <a:bodyPr>
            <a:normAutofit fontScale="77500" lnSpcReduction="20000"/>
          </a:bodyPr>
          <a:lstStyle/>
          <a:p>
            <a:r>
              <a:rPr lang="kk-KZ" sz="3400" b="1" dirty="0">
                <a:solidFill>
                  <a:schemeClr val="tx1"/>
                </a:solidFill>
                <a:latin typeface="Times New Roman" pitchFamily="18" charset="0"/>
                <a:cs typeface="Times New Roman" pitchFamily="18" charset="0"/>
              </a:rPr>
              <a:t>Сабақтың </a:t>
            </a:r>
            <a:r>
              <a:rPr lang="kk-KZ" sz="3400" b="1" dirty="0" smtClean="0">
                <a:solidFill>
                  <a:schemeClr val="tx1"/>
                </a:solidFill>
                <a:latin typeface="Times New Roman" pitchFamily="18" charset="0"/>
                <a:cs typeface="Times New Roman" pitchFamily="18" charset="0"/>
              </a:rPr>
              <a:t>мақсаты:</a:t>
            </a:r>
          </a:p>
          <a:p>
            <a:r>
              <a:rPr lang="kk-KZ" sz="3400" dirty="0">
                <a:solidFill>
                  <a:schemeClr val="tx1"/>
                </a:solidFill>
                <a:latin typeface="Times New Roman" pitchFamily="18" charset="0"/>
                <a:cs typeface="Times New Roman" pitchFamily="18" charset="0"/>
              </a:rPr>
              <a:t>адам ұрығының дамуына шылым шегу, </a:t>
            </a:r>
            <a:r>
              <a:rPr lang="kk-KZ" sz="3400" dirty="0" smtClean="0">
                <a:solidFill>
                  <a:schemeClr val="tx1"/>
                </a:solidFill>
                <a:latin typeface="Times New Roman" pitchFamily="18" charset="0"/>
                <a:cs typeface="Times New Roman" pitchFamily="18" charset="0"/>
              </a:rPr>
              <a:t>ішімдік</a:t>
            </a:r>
            <a:r>
              <a:rPr lang="kk-KZ" sz="3400" dirty="0" smtClean="0">
                <a:solidFill>
                  <a:schemeClr val="tx1"/>
                </a:solidFill>
                <a:latin typeface="Times New Roman" pitchFamily="18" charset="0"/>
                <a:cs typeface="Times New Roman" pitchFamily="18" charset="0"/>
              </a:rPr>
              <a:t> пен есірткілер </a:t>
            </a:r>
            <a:r>
              <a:rPr lang="kk-KZ" sz="3400" dirty="0">
                <a:solidFill>
                  <a:schemeClr val="tx1"/>
                </a:solidFill>
                <a:latin typeface="Times New Roman" pitchFamily="18" charset="0"/>
                <a:cs typeface="Times New Roman" pitchFamily="18" charset="0"/>
              </a:rPr>
              <a:t>әсерінің салдарын түсіндіру</a:t>
            </a:r>
          </a:p>
          <a:p>
            <a:r>
              <a:rPr lang="kk-KZ" sz="3400" b="1" dirty="0" smtClean="0">
                <a:solidFill>
                  <a:schemeClr val="tx1"/>
                </a:solidFill>
                <a:latin typeface="Times New Roman" pitchFamily="18" charset="0"/>
                <a:cs typeface="Times New Roman" pitchFamily="18" charset="0"/>
              </a:rPr>
              <a:t>Бағалау </a:t>
            </a:r>
            <a:r>
              <a:rPr lang="kk-KZ" sz="3400" b="1" dirty="0">
                <a:solidFill>
                  <a:schemeClr val="tx1"/>
                </a:solidFill>
                <a:latin typeface="Times New Roman" pitchFamily="18" charset="0"/>
                <a:cs typeface="Times New Roman" pitchFamily="18" charset="0"/>
              </a:rPr>
              <a:t>критериі</a:t>
            </a:r>
            <a:r>
              <a:rPr lang="kk-KZ" sz="3400" b="1" dirty="0" smtClean="0">
                <a:solidFill>
                  <a:schemeClr val="tx1"/>
                </a:solidFill>
                <a:latin typeface="Times New Roman" pitchFamily="18" charset="0"/>
                <a:cs typeface="Times New Roman" pitchFamily="18" charset="0"/>
              </a:rPr>
              <a:t>:</a:t>
            </a:r>
          </a:p>
          <a:p>
            <a:pPr marR="202565" algn="just">
              <a:lnSpc>
                <a:spcPct val="115000"/>
              </a:lnSpc>
              <a:spcAft>
                <a:spcPts val="0"/>
              </a:spcAft>
            </a:pPr>
            <a:r>
              <a:rPr lang="ru-RU" dirty="0" smtClean="0">
                <a:solidFill>
                  <a:schemeClr val="tx1"/>
                </a:solidFill>
                <a:latin typeface="Times New Roman" panose="02020603050405020304" pitchFamily="18" charset="0"/>
                <a:cs typeface="Times New Roman" panose="02020603050405020304" pitchFamily="18" charset="0"/>
              </a:rPr>
              <a:t>-</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адам</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ұрығының дамуына шылым, ішімдік, есірткінің зиянды жақтарын анықтайды</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kk-KZ"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R="202565" algn="l">
              <a:lnSpc>
                <a:spcPct val="115000"/>
              </a:lnSpc>
              <a:spcAft>
                <a:spcPts val="0"/>
              </a:spcAft>
            </a:pP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шылымның,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ішімдіктің, есірткінің</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адам ұрығына зиянды әсерін сипаттай </a:t>
            </a:r>
            <a:endPar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R="202565" algn="l">
              <a:lnSpc>
                <a:spcPct val="115000"/>
              </a:lnSpc>
              <a:spcAft>
                <a:spcPts val="0"/>
              </a:spcAft>
            </a:pP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алады</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01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kk-KZ" b="1" dirty="0" smtClean="0">
                <a:latin typeface="Times New Roman" pitchFamily="18" charset="0"/>
                <a:cs typeface="Times New Roman" pitchFamily="18" charset="0"/>
              </a:rPr>
              <a:t>РЕФЛЕКСИЯ</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445649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323528" y="332656"/>
            <a:ext cx="4680520" cy="6048672"/>
          </a:xfrm>
          <a:ln w="57150">
            <a:solidFill>
              <a:srgbClr val="FFC000"/>
            </a:solidFill>
          </a:ln>
        </p:spPr>
        <p:txBody>
          <a:bodyPr>
            <a:noAutofit/>
          </a:bodyPr>
          <a:lstStyle/>
          <a:p>
            <a:pPr>
              <a:lnSpc>
                <a:spcPct val="115000"/>
              </a:lnSpc>
              <a:spcAft>
                <a:spcPts val="0"/>
              </a:spcAft>
            </a:pPr>
            <a:r>
              <a:rPr lang="kk-KZ"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Адамның ұрығына ішімдіктің әсері.</a:t>
            </a:r>
            <a:endPar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sz="1800" dirty="0" smtClean="0">
                <a:latin typeface="Times New Roman" panose="02020603050405020304" pitchFamily="18" charset="0"/>
                <a:ea typeface="Calibri" panose="020F0502020204030204" pitchFamily="34" charset="0"/>
                <a:cs typeface="Times New Roman" panose="02020603050405020304" pitchFamily="18" charset="0"/>
              </a:rPr>
              <a:t>Ішімдіктің уытты </a:t>
            </a:r>
            <a:r>
              <a:rPr lang="kk-KZ" sz="1800" dirty="0">
                <a:latin typeface="Times New Roman" panose="02020603050405020304" pitchFamily="18" charset="0"/>
                <a:ea typeface="Calibri" panose="020F0502020204030204" pitchFamily="34" charset="0"/>
                <a:cs typeface="Times New Roman" panose="02020603050405020304" pitchFamily="18" charset="0"/>
              </a:rPr>
              <a:t>әсер ету қаупі эмбрионды жатыр қабырғасына имплантациялағаннан кейін, ол анасының есебінен тамақтана бастайды. Әсіресе, барлық мүшелер </a:t>
            </a:r>
            <a:r>
              <a:rPr lang="kk-KZ" sz="1800" dirty="0" smtClean="0">
                <a:latin typeface="Times New Roman" panose="02020603050405020304" pitchFamily="18" charset="0"/>
                <a:ea typeface="Calibri" panose="020F0502020204030204" pitchFamily="34" charset="0"/>
                <a:cs typeface="Times New Roman" panose="02020603050405020304" pitchFamily="18" charset="0"/>
              </a:rPr>
              <a:t>мен мүшелер жүйесі қалыптасу </a:t>
            </a:r>
            <a:r>
              <a:rPr lang="kk-KZ" sz="1800" dirty="0">
                <a:latin typeface="Times New Roman" panose="02020603050405020304" pitchFamily="18" charset="0"/>
                <a:ea typeface="Calibri" panose="020F0502020204030204" pitchFamily="34" charset="0"/>
                <a:cs typeface="Times New Roman" panose="02020603050405020304" pitchFamily="18" charset="0"/>
              </a:rPr>
              <a:t>кезінде алғашқы 10-12 аптада алкогольді пайдалану қауіпті.</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kk-KZ" sz="1800" dirty="0">
                <a:latin typeface="Times New Roman" panose="02020603050405020304" pitchFamily="18" charset="0"/>
                <a:ea typeface="Calibri" panose="020F0502020204030204" pitchFamily="34" charset="0"/>
                <a:cs typeface="Times New Roman" panose="02020603050405020304" pitchFamily="18" charset="0"/>
              </a:rPr>
              <a:t>Жүкті әйелдің </a:t>
            </a:r>
            <a:r>
              <a:rPr lang="kk-KZ" sz="1800" dirty="0" smtClean="0">
                <a:latin typeface="Times New Roman" panose="02020603050405020304" pitchFamily="18" charset="0"/>
                <a:ea typeface="Calibri" panose="020F0502020204030204" pitchFamily="34" charset="0"/>
                <a:cs typeface="Times New Roman" panose="02020603050405020304" pitchFamily="18" charset="0"/>
              </a:rPr>
              <a:t>ішімдікті </a:t>
            </a:r>
            <a:r>
              <a:rPr lang="kk-KZ" sz="1800" dirty="0">
                <a:latin typeface="Times New Roman" panose="02020603050405020304" pitchFamily="18" charset="0"/>
                <a:ea typeface="Calibri" panose="020F0502020204030204" pitchFamily="34" charset="0"/>
                <a:cs typeface="Times New Roman" panose="02020603050405020304" pitchFamily="18" charset="0"/>
              </a:rPr>
              <a:t>асыра пайдалану ұрықтың </a:t>
            </a:r>
            <a:r>
              <a:rPr lang="kk-KZ" sz="1800" b="1" i="1" dirty="0">
                <a:latin typeface="Times New Roman" panose="02020603050405020304" pitchFamily="18" charset="0"/>
                <a:ea typeface="Calibri" panose="020F0502020204030204" pitchFamily="34" charset="0"/>
                <a:cs typeface="Times New Roman" panose="02020603050405020304" pitchFamily="18" charset="0"/>
              </a:rPr>
              <a:t>алкогольдік синдромының</a:t>
            </a:r>
            <a:r>
              <a:rPr lang="kk-KZ" sz="1800" dirty="0">
                <a:latin typeface="Times New Roman" panose="02020603050405020304" pitchFamily="18" charset="0"/>
                <a:ea typeface="Calibri" panose="020F0502020204030204" pitchFamily="34" charset="0"/>
                <a:cs typeface="Times New Roman" panose="02020603050405020304" pitchFamily="18" charset="0"/>
              </a:rPr>
              <a:t> дамуына әкелуі мүмкін. Алкоголь ыдырау өнімдері плацента арқылы оңай өтеді және эмбрион мен ұрықтың ағзасына уытты әсер етеді. Зақымдану дәрежесі жүктілік кезінде анасы қолданатын алкогольді сусындардың санына байланысты. Алкогольдің әсерінен жүктілік кезінде ұрық баяу дамиды, балалар салмағы аз болады және одан әрі өз құрдастарынан өсуі мен </a:t>
            </a:r>
            <a:r>
              <a:rPr lang="kk-KZ" sz="1800" dirty="0" smtClean="0">
                <a:latin typeface="Times New Roman" panose="02020603050405020304" pitchFamily="18" charset="0"/>
                <a:ea typeface="Calibri" panose="020F0502020204030204" pitchFamily="34" charset="0"/>
                <a:cs typeface="Times New Roman" panose="02020603050405020304" pitchFamily="18" charset="0"/>
              </a:rPr>
              <a:t>дамуында </a:t>
            </a:r>
            <a:r>
              <a:rPr lang="kk-KZ" sz="1800" dirty="0">
                <a:latin typeface="Times New Roman" panose="02020603050405020304" pitchFamily="18" charset="0"/>
                <a:ea typeface="Calibri" panose="020F0502020204030204" pitchFamily="34" charset="0"/>
                <a:cs typeface="Times New Roman" panose="02020603050405020304" pitchFamily="18" charset="0"/>
              </a:rPr>
              <a:t>артта қалады.</a:t>
            </a:r>
            <a:endParaRPr lang="ru-RU" sz="1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221502" y="764704"/>
            <a:ext cx="3741735" cy="1965387"/>
          </a:xfrm>
          <a:prstGeom prst="rect">
            <a:avLst/>
          </a:prstGeom>
        </p:spPr>
      </p:pic>
      <p:pic>
        <p:nvPicPr>
          <p:cNvPr id="4" name="Рисунок 3"/>
          <p:cNvPicPr>
            <a:picLocks noChangeAspect="1"/>
          </p:cNvPicPr>
          <p:nvPr/>
        </p:nvPicPr>
        <p:blipFill>
          <a:blip r:embed="rId3"/>
          <a:stretch>
            <a:fillRect/>
          </a:stretch>
        </p:blipFill>
        <p:spPr>
          <a:xfrm>
            <a:off x="5220611" y="3573016"/>
            <a:ext cx="3828314" cy="2193107"/>
          </a:xfrm>
          <a:prstGeom prst="rect">
            <a:avLst/>
          </a:prstGeom>
        </p:spPr>
      </p:pic>
    </p:spTree>
    <p:extLst>
      <p:ext uri="{BB962C8B-B14F-4D97-AF65-F5344CB8AC3E}">
        <p14:creationId xmlns:p14="http://schemas.microsoft.com/office/powerpoint/2010/main" val="1683869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76672"/>
            <a:ext cx="8424936" cy="5832648"/>
          </a:xfrm>
        </p:spPr>
        <p:txBody>
          <a:bodyPr>
            <a:normAutofit fontScale="77500" lnSpcReduction="20000"/>
          </a:bodyPr>
          <a:lstStyle/>
          <a:p>
            <a:pPr>
              <a:lnSpc>
                <a:spcPct val="115000"/>
              </a:lnSpc>
              <a:spcAft>
                <a:spcPts val="0"/>
              </a:spcAft>
            </a:pPr>
            <a:r>
              <a:rPr lang="kk-KZ"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Тәжірибелі акушерлер бірден жаңа туған нәрестені алкогольді синдроммен айыра алады: </a:t>
            </a:r>
            <a:endParaRPr lang="kk-KZ" b="1"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lnSpc>
                <a:spcPct val="115000"/>
              </a:lnSpc>
              <a:spcAft>
                <a:spcPts val="0"/>
              </a:spcAft>
              <a:buFont typeface="Wingdings" panose="05000000000000000000" pitchFamily="2" charset="2"/>
              <a:buChar char="v"/>
            </a:pP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a:t>
            </a:r>
            <a:r>
              <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өмен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түскен қабақтардың кішкентай </a:t>
            </a:r>
            <a:r>
              <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көздері,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қылилық(косоглазие), дамымаған төменгі жақ, кең және төмен кеңсірігі, жоғарғы ерні шығыңқы, жалпақ шүйдесі бар кішкентай бас. </a:t>
            </a:r>
            <a:endPar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lnSpc>
                <a:spcPct val="115000"/>
              </a:lnSpc>
              <a:spcAft>
                <a:spcPts val="0"/>
              </a:spcAft>
              <a:buFont typeface="Wingdings" panose="05000000000000000000" pitchFamily="2" charset="2"/>
              <a:buChar char="v"/>
            </a:pPr>
            <a:r>
              <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Көптеген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жағдайларда аяқ-қол, жүрек, бауыр, жыныс мүшелері жағынан туа біткен даму ақаулары байқалады. </a:t>
            </a:r>
            <a:endPar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lnSpc>
                <a:spcPct val="115000"/>
              </a:lnSpc>
              <a:spcAft>
                <a:spcPts val="0"/>
              </a:spcAft>
              <a:buFont typeface="Wingdings" panose="05000000000000000000" pitchFamily="2" charset="2"/>
              <a:buChar char="v"/>
            </a:pPr>
            <a:r>
              <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Бірақ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жүйке жүйесі көп зардап шегеді: бұл балаларда ақыл-ой кемістігі байқалады, гидроцефалия мен тырысу синдромы жиі дамиды. </a:t>
            </a:r>
            <a:endPar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lnSpc>
                <a:spcPct val="115000"/>
              </a:lnSpc>
              <a:spcAft>
                <a:spcPts val="0"/>
              </a:spcAft>
              <a:buFont typeface="Wingdings" panose="05000000000000000000" pitchFamily="2" charset="2"/>
              <a:buChar char="v"/>
            </a:pPr>
            <a:r>
              <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Бұл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балалар тек медициналық көмекке ғана емес, сонымен қатар әлеуметтік бейімделуге де мұқтаж.</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v"/>
            </a:pP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0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04664"/>
            <a:ext cx="5904656" cy="6264696"/>
          </a:xfrm>
          <a:ln w="38100">
            <a:solidFill>
              <a:srgbClr val="FFC000"/>
            </a:solidFill>
          </a:ln>
        </p:spPr>
        <p:txBody>
          <a:bodyPr>
            <a:normAutofit fontScale="62500" lnSpcReduction="20000"/>
          </a:bodyPr>
          <a:lstStyle/>
          <a:p>
            <a:pPr>
              <a:lnSpc>
                <a:spcPct val="115000"/>
              </a:lnSpc>
              <a:spcAft>
                <a:spcPts val="0"/>
              </a:spcAft>
            </a:pPr>
            <a:r>
              <a:rPr lang="kk-KZ" sz="3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Шылым шегудің адамның ұрығына әсері</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Әрбір әйел жүктілік кезінде темекі шегу және ішімдік ішу өзінің денсаулығына ғана емес, сонымен қатар болашақ балаларға қауіп төндіретінін білуі керек. Никотин әйел мен баланың ағзасына түскен кезде қан тамырларының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спазмасы </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байқалады. Темекі шегудің жүктілікке әсері соншалықты зиянды, никотиннің әсерінен әйел ағзасын ерте қартаюдан қорғайтын эстрогендер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гормондары </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аз бөлінеді, сондықтан шылым шегетін әйелдерде климакс ерте пайда болады және олар өз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жастарынан </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үлкен көрінеді. Жүктілік кезінде темекі шегудің эмбрионға және ұрыққа теріс әсері болашақ бала алдында осы қылмысқа теңестіріледі. Эмбрион және ұрық шылым шегетін әйелдің ішінде үнемі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оттек жетіспеушілік сезінеді</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ал бұл түсік тастауға, мерзімінен бұрын туатын,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әлсіз балалардың дүниеге </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әкеледі. Темекі шегетін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әйелдерден </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туған нәрестелерде 1 жасқа дейінгі нәрестелер ұшырайтын </a:t>
            </a:r>
            <a:r>
              <a:rPr lang="kk-KZ"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кенеттен бала </a:t>
            </a:r>
            <a:r>
              <a:rPr lang="kk-KZ"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өлім </a:t>
            </a:r>
            <a:r>
              <a:rPr lang="kk-KZ"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синдромы (КБӨС) </a:t>
            </a:r>
            <a:r>
              <a:rPr lang="kk-KZ"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болуы мүмкін, көбінесе 2-ден 4 айға дейінгі жаста.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444208" y="1274278"/>
            <a:ext cx="2539224" cy="3636636"/>
          </a:xfrm>
          <a:prstGeom prst="rect">
            <a:avLst/>
          </a:prstGeom>
        </p:spPr>
      </p:pic>
    </p:spTree>
    <p:extLst>
      <p:ext uri="{BB962C8B-B14F-4D97-AF65-F5344CB8AC3E}">
        <p14:creationId xmlns:p14="http://schemas.microsoft.com/office/powerpoint/2010/main" val="293896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59632" y="3356992"/>
            <a:ext cx="6120680" cy="3303470"/>
          </a:xfrm>
          <a:prstGeom prst="rect">
            <a:avLst/>
          </a:prstGeom>
        </p:spPr>
      </p:pic>
      <p:sp>
        <p:nvSpPr>
          <p:cNvPr id="3" name="Подзаголовок 2"/>
          <p:cNvSpPr>
            <a:spLocks noGrp="1"/>
          </p:cNvSpPr>
          <p:nvPr>
            <p:ph type="subTitle" idx="1"/>
          </p:nvPr>
        </p:nvSpPr>
        <p:spPr>
          <a:xfrm>
            <a:off x="179512" y="332656"/>
            <a:ext cx="8712968" cy="2736304"/>
          </a:xfrm>
          <a:ln w="28575">
            <a:solidFill>
              <a:srgbClr val="FFC000"/>
            </a:solidFill>
          </a:ln>
        </p:spPr>
        <p:txBody>
          <a:bodyPr>
            <a:normAutofit fontScale="55000" lnSpcReduction="20000"/>
          </a:bodyPr>
          <a:lstStyle/>
          <a:p>
            <a:r>
              <a:rPr lang="ru-RU" sz="4000" dirty="0" err="1" smtClean="0">
                <a:solidFill>
                  <a:schemeClr val="tx1"/>
                </a:solidFill>
                <a:latin typeface="Times New Roman" panose="02020603050405020304" pitchFamily="18" charset="0"/>
                <a:cs typeface="Times New Roman" panose="02020603050405020304" pitchFamily="18" charset="0"/>
              </a:rPr>
              <a:t>Бұл</a:t>
            </a:r>
            <a:r>
              <a:rPr lang="ru-RU" sz="4000" dirty="0" smtClean="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қайғылы</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синдромның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дамуының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негізгі</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себептерінің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ішінде</a:t>
            </a:r>
            <a:r>
              <a:rPr lang="ru-RU" sz="4000" dirty="0">
                <a:solidFill>
                  <a:schemeClr val="tx1"/>
                </a:solidFill>
                <a:latin typeface="Times New Roman" panose="02020603050405020304" pitchFamily="18" charset="0"/>
                <a:cs typeface="Times New Roman" panose="02020603050405020304" pitchFamily="18" charset="0"/>
              </a:rPr>
              <a:t> </a:t>
            </a:r>
            <a:r>
              <a:rPr lang="ru-RU" sz="4000" b="1" dirty="0" err="1">
                <a:solidFill>
                  <a:srgbClr val="002060"/>
                </a:solidFill>
                <a:latin typeface="Times New Roman" panose="02020603050405020304" pitchFamily="18" charset="0"/>
                <a:cs typeface="Times New Roman" panose="02020603050405020304" pitchFamily="18" charset="0"/>
              </a:rPr>
              <a:t>темекі</a:t>
            </a:r>
            <a:r>
              <a:rPr lang="ru-RU" sz="4000" b="1" dirty="0">
                <a:solidFill>
                  <a:srgbClr val="002060"/>
                </a:solidFill>
                <a:latin typeface="Times New Roman" panose="02020603050405020304" pitchFamily="18" charset="0"/>
                <a:cs typeface="Times New Roman" panose="02020603050405020304" pitchFamily="18" charset="0"/>
              </a:rPr>
              <a:t> </a:t>
            </a:r>
            <a:r>
              <a:rPr lang="ru-RU" sz="4000" b="1" dirty="0" err="1">
                <a:solidFill>
                  <a:srgbClr val="002060"/>
                </a:solidFill>
                <a:latin typeface="Times New Roman" panose="02020603050405020304" pitchFamily="18" charset="0"/>
                <a:cs typeface="Times New Roman" panose="02020603050405020304" pitchFamily="18" charset="0"/>
              </a:rPr>
              <a:t>шегу</a:t>
            </a:r>
            <a:r>
              <a:rPr lang="ru-RU" sz="4000" b="1" dirty="0">
                <a:solidFill>
                  <a:srgbClr val="002060"/>
                </a:solidFill>
                <a:latin typeface="Times New Roman" panose="02020603050405020304" pitchFamily="18" charset="0"/>
                <a:cs typeface="Times New Roman" panose="02020603050405020304" pitchFamily="18" charset="0"/>
              </a:rPr>
              <a:t>, </a:t>
            </a:r>
            <a:r>
              <a:rPr lang="ru-RU" sz="4000" b="1" dirty="0" err="1">
                <a:solidFill>
                  <a:srgbClr val="002060"/>
                </a:solidFill>
                <a:latin typeface="Times New Roman" panose="02020603050405020304" pitchFamily="18" charset="0"/>
                <a:cs typeface="Times New Roman" panose="02020603050405020304" pitchFamily="18" charset="0"/>
              </a:rPr>
              <a:t>маскүнемдік</a:t>
            </a:r>
            <a:r>
              <a:rPr lang="ru-RU" sz="4000" b="1" dirty="0">
                <a:solidFill>
                  <a:srgbClr val="002060"/>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және</a:t>
            </a:r>
            <a:r>
              <a:rPr lang="ru-RU" sz="4000" dirty="0">
                <a:solidFill>
                  <a:schemeClr val="tx1"/>
                </a:solidFill>
                <a:latin typeface="Times New Roman" panose="02020603050405020304" pitchFamily="18" charset="0"/>
                <a:cs typeface="Times New Roman" panose="02020603050405020304" pitchFamily="18" charset="0"/>
              </a:rPr>
              <a:t> </a:t>
            </a:r>
            <a:r>
              <a:rPr lang="ru-RU" sz="4000" b="1" dirty="0" err="1">
                <a:solidFill>
                  <a:srgbClr val="002060"/>
                </a:solidFill>
                <a:latin typeface="Times New Roman" panose="02020603050405020304" pitchFamily="18" charset="0"/>
                <a:cs typeface="Times New Roman" panose="02020603050405020304" pitchFamily="18" charset="0"/>
              </a:rPr>
              <a:t>ата-аналардың</a:t>
            </a:r>
            <a:r>
              <a:rPr lang="ru-RU" sz="4000" b="1" dirty="0">
                <a:solidFill>
                  <a:srgbClr val="002060"/>
                </a:solidFill>
                <a:latin typeface="Times New Roman" panose="02020603050405020304" pitchFamily="18" charset="0"/>
                <a:cs typeface="Times New Roman" panose="02020603050405020304" pitchFamily="18" charset="0"/>
              </a:rPr>
              <a:t> </a:t>
            </a:r>
            <a:r>
              <a:rPr lang="ru-RU" sz="4000" b="1" dirty="0" err="1">
                <a:solidFill>
                  <a:srgbClr val="002060"/>
                </a:solidFill>
                <a:latin typeface="Times New Roman" panose="02020603050405020304" pitchFamily="18" charset="0"/>
                <a:cs typeface="Times New Roman" panose="02020603050405020304" pitchFamily="18" charset="0"/>
              </a:rPr>
              <a:t>нашақорлығы</a:t>
            </a:r>
            <a:r>
              <a:rPr lang="ru-RU" sz="4000" b="1" dirty="0">
                <a:solidFill>
                  <a:srgbClr val="002060"/>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деп</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аталады</a:t>
            </a:r>
            <a:r>
              <a:rPr lang="ru-RU" sz="4000"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Темекі</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шегудің</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эмбрионға</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және</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ұрыққа</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әсер</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ету</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салдарларына</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мыналар</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жатады</a:t>
            </a:r>
            <a:r>
              <a:rPr lang="ru-RU" sz="4000" i="1" dirty="0">
                <a:solidFill>
                  <a:schemeClr val="tx1"/>
                </a:solidFill>
                <a:latin typeface="Times New Roman" panose="02020603050405020304" pitchFamily="18" charset="0"/>
                <a:cs typeface="Times New Roman" panose="02020603050405020304" pitchFamily="18" charset="0"/>
              </a:rPr>
              <a:t>: </a:t>
            </a:r>
            <a:r>
              <a:rPr lang="ru-RU" sz="4000" dirty="0">
                <a:solidFill>
                  <a:schemeClr val="tx1"/>
                </a:solidFill>
                <a:latin typeface="Times New Roman" panose="02020603050405020304" pitchFamily="18" charset="0"/>
                <a:cs typeface="Times New Roman" panose="02020603050405020304" pitchFamily="18" charset="0"/>
              </a:rPr>
              <a:t>эмбрион/</a:t>
            </a:r>
            <a:r>
              <a:rPr lang="ru-RU" sz="4000" dirty="0" err="1">
                <a:solidFill>
                  <a:schemeClr val="tx1"/>
                </a:solidFill>
                <a:latin typeface="Times New Roman" panose="02020603050405020304" pitchFamily="18" charset="0"/>
                <a:cs typeface="Times New Roman" panose="02020603050405020304" pitchFamily="18" charset="0"/>
              </a:rPr>
              <a:t>ұрықтың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өсуінің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баяулауы</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туған</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кездегі</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азайған</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ұзындық</a:t>
            </a:r>
            <a:r>
              <a:rPr lang="ru-RU" sz="4000" dirty="0">
                <a:solidFill>
                  <a:schemeClr val="tx1"/>
                </a:solidFill>
                <a:latin typeface="Times New Roman" panose="02020603050405020304" pitchFamily="18" charset="0"/>
                <a:cs typeface="Times New Roman" panose="02020603050405020304" pitchFamily="18" charset="0"/>
              </a:rPr>
              <a:t> пен </a:t>
            </a:r>
            <a:r>
              <a:rPr lang="ru-RU" sz="4000" dirty="0" err="1">
                <a:solidFill>
                  <a:schemeClr val="tx1"/>
                </a:solidFill>
                <a:latin typeface="Times New Roman" panose="02020603050405020304" pitchFamily="18" charset="0"/>
                <a:cs typeface="Times New Roman" panose="02020603050405020304" pitchFamily="18" charset="0"/>
              </a:rPr>
              <a:t>дене</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салмағы</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туа</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біткен</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ауытқулардың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жоғары</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қаупі</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төмен</a:t>
            </a:r>
            <a:r>
              <a:rPr lang="ru-RU" sz="4000" dirty="0">
                <a:solidFill>
                  <a:schemeClr val="tx1"/>
                </a:solidFill>
                <a:latin typeface="Times New Roman" panose="02020603050405020304" pitchFamily="18" charset="0"/>
                <a:cs typeface="Times New Roman" panose="02020603050405020304" pitchFamily="18" charset="0"/>
              </a:rPr>
              <a:t> иммунитет. </a:t>
            </a:r>
            <a:r>
              <a:rPr lang="ru-RU" sz="4000" i="1" dirty="0" err="1">
                <a:solidFill>
                  <a:schemeClr val="tx1"/>
                </a:solidFill>
                <a:latin typeface="Times New Roman" panose="02020603050405020304" pitchFamily="18" charset="0"/>
                <a:cs typeface="Times New Roman" panose="02020603050405020304" pitchFamily="18" charset="0"/>
              </a:rPr>
              <a:t>Баланың</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одан</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әрі</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дамуына</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мүмкін</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болатын</a:t>
            </a:r>
            <a:r>
              <a:rPr lang="ru-RU" sz="4000" i="1" dirty="0">
                <a:solidFill>
                  <a:schemeClr val="tx1"/>
                </a:solidFill>
                <a:latin typeface="Times New Roman" panose="02020603050405020304" pitchFamily="18" charset="0"/>
                <a:cs typeface="Times New Roman" panose="02020603050405020304" pitchFamily="18" charset="0"/>
              </a:rPr>
              <a:t> </a:t>
            </a:r>
            <a:r>
              <a:rPr lang="ru-RU" sz="4000" i="1" dirty="0" err="1">
                <a:solidFill>
                  <a:schemeClr val="tx1"/>
                </a:solidFill>
                <a:latin typeface="Times New Roman" panose="02020603050405020304" pitchFamily="18" charset="0"/>
                <a:cs typeface="Times New Roman" panose="02020603050405020304" pitchFamily="18" charset="0"/>
              </a:rPr>
              <a:t>салдар</a:t>
            </a:r>
            <a:r>
              <a:rPr lang="ru-RU" sz="4000" i="1"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баланың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smtClean="0">
                <a:solidFill>
                  <a:schemeClr val="tx1"/>
                </a:solidFill>
                <a:latin typeface="Times New Roman" panose="02020603050405020304" pitchFamily="18" charset="0"/>
                <a:cs typeface="Times New Roman" panose="02020603050405020304" pitchFamily="18" charset="0"/>
              </a:rPr>
              <a:t>ақыл-ойы</a:t>
            </a:r>
            <a:r>
              <a:rPr lang="ru-RU" sz="4000" dirty="0" smtClean="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және</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дене</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дамуының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кешіктірілуі</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баланың</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мінез-құлқындағы</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ауытқулар</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респираторлық</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ауруларға</a:t>
            </a:r>
            <a:r>
              <a:rPr lang="ru-RU" sz="4000" dirty="0">
                <a:solidFill>
                  <a:schemeClr val="tx1"/>
                </a:solidFill>
                <a:latin typeface="Times New Roman" panose="02020603050405020304" pitchFamily="18" charset="0"/>
                <a:cs typeface="Times New Roman" panose="02020603050405020304" pitchFamily="18" charset="0"/>
              </a:rPr>
              <a:t> </a:t>
            </a:r>
            <a:r>
              <a:rPr lang="ru-RU" sz="4000" dirty="0" err="1">
                <a:solidFill>
                  <a:schemeClr val="tx1"/>
                </a:solidFill>
                <a:latin typeface="Times New Roman" panose="02020603050405020304" pitchFamily="18" charset="0"/>
                <a:cs typeface="Times New Roman" panose="02020603050405020304" pitchFamily="18" charset="0"/>
              </a:rPr>
              <a:t>бейімділік</a:t>
            </a:r>
            <a:r>
              <a:rPr lang="ru-RU" dirty="0"/>
              <a:t>.</a:t>
            </a:r>
            <a:endParaRPr lang="en-US" dirty="0"/>
          </a:p>
        </p:txBody>
      </p:sp>
    </p:spTree>
    <p:extLst>
      <p:ext uri="{BB962C8B-B14F-4D97-AF65-F5344CB8AC3E}">
        <p14:creationId xmlns:p14="http://schemas.microsoft.com/office/powerpoint/2010/main" val="321575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548680"/>
            <a:ext cx="8280920" cy="3672408"/>
          </a:xfrm>
        </p:spPr>
        <p:txBody>
          <a:bodyPr>
            <a:normAutofit fontScale="55000" lnSpcReduction="20000"/>
          </a:bodyPr>
          <a:lstStyle/>
          <a:p>
            <a:pPr>
              <a:lnSpc>
                <a:spcPct val="115000"/>
              </a:lnSpc>
              <a:spcAft>
                <a:spcPts val="0"/>
              </a:spcAft>
            </a:pPr>
            <a:r>
              <a:rPr lang="kk-KZ" sz="45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Адамың есірткі заттарды пайдалануының ұрыққа әсері</a:t>
            </a:r>
            <a:endParaRPr lang="en-US" sz="45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endPar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kk-KZ"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Жүктілік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кезінде алкогольге қарағанда есірткіні пайдалану одан да көп зиян келтіреді: мұндай әйелдердің балалары ауытқумен туады. Жүктілік кезінде аналары есірткі қолданған нәрестелер үшін негізгі салдар жатыр ішілік дамудың тежелуі (дыбыстар) және "сынықтар"(«ломки»)деп аталатын абстиненттік синдромның дамуы болып табылады. Бұл нәрестелердің салмағы төмен, басы кішкентай, тыныс алудың бұзылуы байқалады,олар ерте пайда болады. Жаңа туған нәрестелерде"сынық" бірінші кезекте қозғалу және психикалық қозғалуда көрінеді: нашар ұйқы, шамадан тыс ему, қатты айқайлау. Көптеген нәрестелерде құсу, диарея, ентігу, тер бөлінуінің молаюы қосылады. Сіңір тартылу(судороги) мен безгек(лихорадка) сирек кездеседі. Жүктілік кезінде есірткінің эмбрионға және ұрыққа әсері соншалықты жағымсыз, бұл пайда болған алғашқы минуттан бастап мұндай балалар қарқынды терапияны қажет етеді, ал одан әрі болжам перзентханадан шығарылғаннан кейін бала түсетін жағдайларға байланысты.</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19672" y="4188296"/>
            <a:ext cx="5112568" cy="2491639"/>
          </a:xfrm>
          <a:prstGeom prst="rect">
            <a:avLst/>
          </a:prstGeom>
        </p:spPr>
      </p:pic>
    </p:spTree>
    <p:extLst>
      <p:ext uri="{BB962C8B-B14F-4D97-AF65-F5344CB8AC3E}">
        <p14:creationId xmlns:p14="http://schemas.microsoft.com/office/powerpoint/2010/main" val="189249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a:spLocks noGrp="1"/>
          </p:cNvSpPr>
          <p:nvPr>
            <p:ph type="subTitle" idx="1"/>
          </p:nvPr>
        </p:nvSpPr>
        <p:spPr>
          <a:xfrm>
            <a:off x="467544" y="1484784"/>
            <a:ext cx="8280920" cy="4154016"/>
          </a:xfrm>
        </p:spPr>
        <p:txBody>
          <a:bodyPr>
            <a:noAutofit/>
          </a:bodyPr>
          <a:lstStyle/>
          <a:p>
            <a:r>
              <a:rPr lang="kk-KZ" sz="1800" b="1" dirty="0" smtClean="0">
                <a:solidFill>
                  <a:prstClr val="black"/>
                </a:solidFill>
                <a:latin typeface="Times New Roman" panose="02020603050405020304" pitchFamily="18" charset="0"/>
                <a:ea typeface="Times New Roman" pitchFamily="18" charset="0"/>
                <a:cs typeface="Times New Roman" panose="02020603050405020304" pitchFamily="18" charset="0"/>
              </a:rPr>
              <a:t>Тапсырма </a:t>
            </a:r>
            <a:r>
              <a:rPr lang="kk-KZ" sz="1800" b="1" dirty="0">
                <a:solidFill>
                  <a:prstClr val="black"/>
                </a:solidFill>
                <a:latin typeface="Times New Roman" panose="02020603050405020304" pitchFamily="18" charset="0"/>
                <a:ea typeface="Times New Roman" pitchFamily="18" charset="0"/>
                <a:cs typeface="Times New Roman" panose="02020603050405020304" pitchFamily="18" charset="0"/>
              </a:rPr>
              <a:t>1.  </a:t>
            </a: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Алкогольдің  ұрық үшін зиянды жақтарын </a:t>
            </a:r>
            <a:r>
              <a:rPr lang="kk-KZ" sz="1800" b="1" dirty="0">
                <a:solidFill>
                  <a:prstClr val="black"/>
                </a:solidFill>
                <a:latin typeface="Times New Roman" panose="02020603050405020304" pitchFamily="18" charset="0"/>
                <a:ea typeface="Times New Roman" pitchFamily="18" charset="0"/>
                <a:cs typeface="Times New Roman" panose="02020603050405020304" pitchFamily="18" charset="0"/>
              </a:rPr>
              <a:t>(3-тен кем емес)</a:t>
            </a: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kk-KZ" sz="1800" b="1" dirty="0">
                <a:solidFill>
                  <a:prstClr val="black"/>
                </a:solidFill>
                <a:latin typeface="Times New Roman" panose="02020603050405020304" pitchFamily="18" charset="0"/>
                <a:ea typeface="Times New Roman" pitchFamily="18" charset="0"/>
                <a:cs typeface="Times New Roman" panose="02020603050405020304" pitchFamily="18" charset="0"/>
              </a:rPr>
              <a:t>атаңыз. </a:t>
            </a: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 </a:t>
            </a:r>
            <a:endParaRPr lang="ru-RU" sz="18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pP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 ................................................................................ ....................................................................................................................................</a:t>
            </a:r>
            <a:endParaRPr lang="ru-RU" sz="18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pP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a:t>
            </a:r>
            <a:endParaRPr lang="ru-RU" sz="18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pPr>
            <a:r>
              <a:rPr lang="kk-KZ" sz="1800" b="1" dirty="0">
                <a:solidFill>
                  <a:prstClr val="black"/>
                </a:solidFill>
                <a:latin typeface="Times New Roman" panose="02020603050405020304" pitchFamily="18" charset="0"/>
                <a:ea typeface="Times New Roman" pitchFamily="18" charset="0"/>
                <a:cs typeface="Times New Roman" panose="02020603050405020304" pitchFamily="18" charset="0"/>
              </a:rPr>
              <a:t>Тапсырма 2.  </a:t>
            </a: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Есірткінің  ұрық үшін зиянды жақтарын </a:t>
            </a:r>
            <a:r>
              <a:rPr lang="kk-KZ" sz="1800" b="1" dirty="0">
                <a:solidFill>
                  <a:prstClr val="black"/>
                </a:solidFill>
                <a:latin typeface="Times New Roman" panose="02020603050405020304" pitchFamily="18" charset="0"/>
                <a:ea typeface="Times New Roman" pitchFamily="18" charset="0"/>
                <a:cs typeface="Times New Roman" panose="02020603050405020304" pitchFamily="18" charset="0"/>
              </a:rPr>
              <a:t>(3-тен кем емес)</a:t>
            </a: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kk-KZ" sz="1800" b="1" dirty="0">
                <a:solidFill>
                  <a:prstClr val="black"/>
                </a:solidFill>
                <a:latin typeface="Times New Roman" panose="02020603050405020304" pitchFamily="18" charset="0"/>
                <a:ea typeface="Times New Roman" pitchFamily="18" charset="0"/>
                <a:cs typeface="Times New Roman" panose="02020603050405020304" pitchFamily="18" charset="0"/>
              </a:rPr>
              <a:t>атаңыз. </a:t>
            </a: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 </a:t>
            </a:r>
            <a:endParaRPr lang="ru-RU" sz="18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pPr>
            <a:r>
              <a:rPr lang="kk-KZ" sz="1800" dirty="0">
                <a:solidFill>
                  <a:prstClr val="black"/>
                </a:solidFill>
                <a:latin typeface="Times New Roman" panose="02020603050405020304" pitchFamily="18" charset="0"/>
                <a:ea typeface="Times New Roman" pitchFamily="18" charset="0"/>
                <a:cs typeface="Times New Roman" panose="02020603050405020304" pitchFamily="18" charset="0"/>
              </a:rPr>
              <a:t>.................................................................................................................................................................................. .................................................................................. ....................................................................................................................................................................................................................................................................................</a:t>
            </a:r>
            <a:endParaRPr lang="ru-RU" sz="1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1531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323528" y="980728"/>
            <a:ext cx="8136904" cy="5184576"/>
          </a:xfrm>
        </p:spPr>
        <p:txBody>
          <a:bodyPr>
            <a:noAutofit/>
          </a:bodyPr>
          <a:lstStyle/>
          <a:p>
            <a:pPr lvl="0" algn="l" fontAlgn="base">
              <a:spcBef>
                <a:spcPct val="0"/>
              </a:spcBef>
              <a:spcAft>
                <a:spcPct val="0"/>
              </a:spcAft>
            </a:pPr>
            <a:r>
              <a:rPr lang="kk-KZ" sz="2400" b="1" dirty="0" smtClean="0">
                <a:solidFill>
                  <a:prstClr val="black"/>
                </a:solidFill>
                <a:latin typeface="Times New Roman" panose="02020603050405020304" pitchFamily="18" charset="0"/>
                <a:ea typeface="Times New Roman" pitchFamily="18" charset="0"/>
                <a:cs typeface="Times New Roman" panose="02020603050405020304" pitchFamily="18" charset="0"/>
              </a:rPr>
              <a:t>Жауабы</a:t>
            </a:r>
          </a:p>
          <a:p>
            <a:pPr lvl="0" algn="l" fontAlgn="base">
              <a:spcBef>
                <a:spcPct val="0"/>
              </a:spcBef>
              <a:spcAft>
                <a:spcPct val="0"/>
              </a:spcAft>
            </a:pPr>
            <a:r>
              <a:rPr lang="kk-KZ" sz="2400" b="1" dirty="0" smtClean="0">
                <a:solidFill>
                  <a:prstClr val="black"/>
                </a:solidFill>
                <a:latin typeface="Times New Roman" panose="02020603050405020304" pitchFamily="18" charset="0"/>
                <a:ea typeface="Times New Roman" pitchFamily="18" charset="0"/>
                <a:cs typeface="Times New Roman" panose="02020603050405020304" pitchFamily="18" charset="0"/>
              </a:rPr>
              <a:t>Тапсырма </a:t>
            </a:r>
            <a:r>
              <a:rPr lang="kk-KZ" sz="2400" b="1" dirty="0">
                <a:solidFill>
                  <a:prstClr val="black"/>
                </a:solidFill>
                <a:latin typeface="Times New Roman" panose="02020603050405020304" pitchFamily="18" charset="0"/>
                <a:ea typeface="Times New Roman" pitchFamily="18" charset="0"/>
                <a:cs typeface="Times New Roman" panose="02020603050405020304" pitchFamily="18" charset="0"/>
              </a:rPr>
              <a:t>1.  </a:t>
            </a: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Алкогольдің  ұрық үшін зиянды жақтарын </a:t>
            </a:r>
            <a:r>
              <a:rPr lang="kk-KZ" sz="2400" b="1" dirty="0">
                <a:solidFill>
                  <a:prstClr val="black"/>
                </a:solidFill>
                <a:latin typeface="Times New Roman" panose="02020603050405020304" pitchFamily="18" charset="0"/>
                <a:ea typeface="Times New Roman" pitchFamily="18" charset="0"/>
                <a:cs typeface="Times New Roman" panose="02020603050405020304" pitchFamily="18" charset="0"/>
              </a:rPr>
              <a:t>(3-тен кем емес)</a:t>
            </a: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kk-KZ" sz="2400" b="1" dirty="0">
                <a:solidFill>
                  <a:prstClr val="black"/>
                </a:solidFill>
                <a:latin typeface="Times New Roman" panose="02020603050405020304" pitchFamily="18" charset="0"/>
                <a:ea typeface="Times New Roman" pitchFamily="18" charset="0"/>
                <a:cs typeface="Times New Roman" panose="02020603050405020304" pitchFamily="18" charset="0"/>
              </a:rPr>
              <a:t>атаңыз. </a:t>
            </a: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 </a:t>
            </a: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Бойдың өсуінің тежелуі;</a:t>
            </a: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Бассүйектің пішінінің аномалиясы/ауытқуы;</a:t>
            </a: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Ішкі мүшелердің аномалиясы;</a:t>
            </a: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Аяқ-қол сүйектерінің аномалиясы.</a:t>
            </a:r>
            <a:endParaRPr lang="kk-KZ" sz="2400" dirty="0">
              <a:solidFill>
                <a:prstClr val="black"/>
              </a:solidFill>
              <a:latin typeface="Times New Roman" panose="02020603050405020304" pitchFamily="18" charset="0"/>
              <a:cs typeface="Times New Roman" panose="02020603050405020304" pitchFamily="18" charset="0"/>
            </a:endParaRPr>
          </a:p>
          <a:p>
            <a:pPr lvl="0" algn="l" fontAlgn="base">
              <a:spcBef>
                <a:spcPct val="0"/>
              </a:spcBef>
              <a:spcAft>
                <a:spcPct val="0"/>
              </a:spcAft>
            </a:pP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pPr>
            <a:r>
              <a:rPr lang="kk-KZ" sz="2400" b="1" dirty="0">
                <a:solidFill>
                  <a:prstClr val="black"/>
                </a:solidFill>
                <a:latin typeface="Times New Roman" panose="02020603050405020304" pitchFamily="18" charset="0"/>
                <a:ea typeface="Times New Roman" pitchFamily="18" charset="0"/>
                <a:cs typeface="Times New Roman" panose="02020603050405020304" pitchFamily="18" charset="0"/>
              </a:rPr>
              <a:t>Тапсырма 2.  </a:t>
            </a: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Есірткінің  ұрық үшін зиянды жақтарын </a:t>
            </a:r>
            <a:r>
              <a:rPr lang="kk-KZ" sz="2400" b="1" dirty="0">
                <a:solidFill>
                  <a:prstClr val="black"/>
                </a:solidFill>
                <a:latin typeface="Times New Roman" panose="02020603050405020304" pitchFamily="18" charset="0"/>
                <a:ea typeface="Times New Roman" pitchFamily="18" charset="0"/>
                <a:cs typeface="Times New Roman" panose="02020603050405020304" pitchFamily="18" charset="0"/>
              </a:rPr>
              <a:t>(3-тен кем емес)</a:t>
            </a: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kk-KZ" sz="2400" b="1" dirty="0">
                <a:solidFill>
                  <a:prstClr val="black"/>
                </a:solidFill>
                <a:latin typeface="Times New Roman" panose="02020603050405020304" pitchFamily="18" charset="0"/>
                <a:ea typeface="Times New Roman" pitchFamily="18" charset="0"/>
                <a:cs typeface="Times New Roman" panose="02020603050405020304" pitchFamily="18" charset="0"/>
              </a:rPr>
              <a:t>атаңыз. </a:t>
            </a: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 </a:t>
            </a: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Ананың түсік тастауы;</a:t>
            </a: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Құрсақтағы дамудың тежелуі;</a:t>
            </a: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Ана құрсағында ұрықтың өліп қалуы;</a:t>
            </a: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Ананың мерзімінен бұрын босануы;</a:t>
            </a:r>
            <a:endParaRPr lang="ru-RU"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buFontTx/>
              <a:buChar char="•"/>
            </a:pPr>
            <a:r>
              <a:rPr lang="kk-KZ" sz="2400" dirty="0">
                <a:solidFill>
                  <a:prstClr val="black"/>
                </a:solidFill>
                <a:latin typeface="Times New Roman" panose="02020603050405020304" pitchFamily="18" charset="0"/>
                <a:ea typeface="Times New Roman" pitchFamily="18" charset="0"/>
                <a:cs typeface="Times New Roman" panose="02020603050405020304" pitchFamily="18" charset="0"/>
              </a:rPr>
              <a:t>Ұрықтың аяқ-қол сүйектерінің кемістігі.</a:t>
            </a:r>
            <a:endParaRPr lang="kk-KZ" sz="2400" dirty="0">
              <a:solidFill>
                <a:prstClr val="black"/>
              </a:solidFill>
              <a:latin typeface="Times New Roman" panose="02020603050405020304" pitchFamily="18" charset="0"/>
              <a:cs typeface="Times New Roman" panose="02020603050405020304" pitchFamily="18" charset="0"/>
            </a:endParaRPr>
          </a:p>
          <a:p>
            <a:pPr lvl="0" algn="l" eaLnBrk="0" fontAlgn="base" hangingPunct="0">
              <a:spcBef>
                <a:spcPct val="0"/>
              </a:spcBef>
              <a:spcAft>
                <a:spcPct val="0"/>
              </a:spcAft>
            </a:pPr>
            <a:endParaRPr lang="kk-KZ" sz="2400" dirty="0">
              <a:solidFill>
                <a:prstClr val="black"/>
              </a:solidFill>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67474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1560" y="1412776"/>
            <a:ext cx="7992888" cy="5114987"/>
          </a:xfrm>
          <a:prstGeom prst="rect">
            <a:avLst/>
          </a:prstGeom>
        </p:spPr>
      </p:pic>
      <p:sp>
        <p:nvSpPr>
          <p:cNvPr id="3" name="Подзаголовок 2"/>
          <p:cNvSpPr>
            <a:spLocks noGrp="1"/>
          </p:cNvSpPr>
          <p:nvPr>
            <p:ph type="subTitle" idx="1"/>
          </p:nvPr>
        </p:nvSpPr>
        <p:spPr>
          <a:xfrm>
            <a:off x="179512" y="188640"/>
            <a:ext cx="8712967" cy="5450160"/>
          </a:xfrm>
        </p:spPr>
        <p:txBody>
          <a:bodyPr>
            <a:normAutofit/>
          </a:bodyPr>
          <a:lstStyle/>
          <a:p>
            <a:r>
              <a:rPr lang="kk-KZ" sz="4000" b="1" dirty="0" smtClean="0">
                <a:solidFill>
                  <a:srgbClr val="002060"/>
                </a:solidFill>
                <a:latin typeface="Times New Roman" panose="02020603050405020304" pitchFamily="18" charset="0"/>
                <a:cs typeface="Times New Roman" panose="02020603050405020304" pitchFamily="18" charset="0"/>
              </a:rPr>
              <a:t>Болашағың өз қолыңда!!!</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2104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690</Words>
  <Application>Microsoft Office PowerPoint</Application>
  <PresentationFormat>Экран (4:3)</PresentationFormat>
  <Paragraphs>41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Wingdings</vt:lpstr>
      <vt:lpstr>Тема Office</vt:lpstr>
      <vt:lpstr>Сабақтың тақырыбы: Шылым шегу, есірткі мен ішімдіктің адам ұрығының дамуына тигізетін әсері.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РЕФЛЕКСИЯ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Jarkyn</cp:lastModifiedBy>
  <cp:revision>19</cp:revision>
  <dcterms:created xsi:type="dcterms:W3CDTF">2021-03-25T14:04:33Z</dcterms:created>
  <dcterms:modified xsi:type="dcterms:W3CDTF">2021-04-29T16:20:23Z</dcterms:modified>
</cp:coreProperties>
</file>