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4" r:id="rId3"/>
    <p:sldId id="257" r:id="rId4"/>
    <p:sldId id="265" r:id="rId5"/>
    <p:sldId id="266" r:id="rId6"/>
    <p:sldId id="267" r:id="rId7"/>
    <p:sldId id="268" r:id="rId8"/>
    <p:sldId id="269" r:id="rId9"/>
    <p:sldId id="261" r:id="rId10"/>
    <p:sldId id="263"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43" autoAdjust="0"/>
  </p:normalViewPr>
  <p:slideViewPr>
    <p:cSldViewPr>
      <p:cViewPr varScale="1">
        <p:scale>
          <a:sx n="73" d="100"/>
          <a:sy n="73" d="100"/>
        </p:scale>
        <p:origin x="129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9EEC4-84E3-4D47-8512-694C8A90346E}" type="datetimeFigureOut">
              <a:rPr lang="en-US" smtClean="0"/>
              <a:t>4/29/2021</a:t>
            </a:fld>
            <a:endParaRPr lang="en-US"/>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6F04D-3819-49E1-9E8C-631558C09676}" type="slidenum">
              <a:rPr lang="en-US" smtClean="0"/>
              <a:t>‹#›</a:t>
            </a:fld>
            <a:endParaRPr lang="en-US"/>
          </a:p>
        </p:txBody>
      </p:sp>
    </p:spTree>
    <p:extLst>
      <p:ext uri="{BB962C8B-B14F-4D97-AF65-F5344CB8AC3E}">
        <p14:creationId xmlns:p14="http://schemas.microsoft.com/office/powerpoint/2010/main" val="23270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0E56F04D-3819-49E1-9E8C-631558C09676}" type="slidenum">
              <a:rPr lang="en-US" smtClean="0"/>
              <a:t>5</a:t>
            </a:fld>
            <a:endParaRPr lang="en-US"/>
          </a:p>
        </p:txBody>
      </p:sp>
    </p:spTree>
    <p:extLst>
      <p:ext uri="{BB962C8B-B14F-4D97-AF65-F5344CB8AC3E}">
        <p14:creationId xmlns:p14="http://schemas.microsoft.com/office/powerpoint/2010/main" val="346834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0E56F04D-3819-49E1-9E8C-631558C09676}" type="slidenum">
              <a:rPr lang="en-US" smtClean="0"/>
              <a:t>7</a:t>
            </a:fld>
            <a:endParaRPr lang="en-US"/>
          </a:p>
        </p:txBody>
      </p:sp>
    </p:spTree>
    <p:extLst>
      <p:ext uri="{BB962C8B-B14F-4D97-AF65-F5344CB8AC3E}">
        <p14:creationId xmlns:p14="http://schemas.microsoft.com/office/powerpoint/2010/main" val="3059920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38D1D29-D14B-4C69-B15C-C6EC0F82315D}" type="datetimeFigureOut">
              <a:rPr lang="ru-RU" smtClean="0"/>
              <a:t>29.04.2021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D5F029-0FD6-4B1D-817E-0E53DE3A9AD1}" type="slidenum">
              <a:rPr lang="ru-RU" smtClean="0"/>
              <a:t>‹#›</a:t>
            </a:fld>
            <a:endParaRPr lang="ru-RU"/>
          </a:p>
        </p:txBody>
      </p:sp>
    </p:spTree>
    <p:extLst>
      <p:ext uri="{BB962C8B-B14F-4D97-AF65-F5344CB8AC3E}">
        <p14:creationId xmlns:p14="http://schemas.microsoft.com/office/powerpoint/2010/main" val="68454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8D1D29-D14B-4C69-B15C-C6EC0F82315D}" type="datetimeFigureOut">
              <a:rPr lang="ru-RU" smtClean="0"/>
              <a:t>29.04.2021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D5F029-0FD6-4B1D-817E-0E53DE3A9AD1}" type="slidenum">
              <a:rPr lang="ru-RU" smtClean="0"/>
              <a:t>‹#›</a:t>
            </a:fld>
            <a:endParaRPr lang="ru-RU"/>
          </a:p>
        </p:txBody>
      </p:sp>
    </p:spTree>
    <p:extLst>
      <p:ext uri="{BB962C8B-B14F-4D97-AF65-F5344CB8AC3E}">
        <p14:creationId xmlns:p14="http://schemas.microsoft.com/office/powerpoint/2010/main" val="205068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8D1D29-D14B-4C69-B15C-C6EC0F82315D}" type="datetimeFigureOut">
              <a:rPr lang="ru-RU" smtClean="0"/>
              <a:t>29.04.2021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D5F029-0FD6-4B1D-817E-0E53DE3A9AD1}" type="slidenum">
              <a:rPr lang="ru-RU" smtClean="0"/>
              <a:t>‹#›</a:t>
            </a:fld>
            <a:endParaRPr lang="ru-RU"/>
          </a:p>
        </p:txBody>
      </p:sp>
    </p:spTree>
    <p:extLst>
      <p:ext uri="{BB962C8B-B14F-4D97-AF65-F5344CB8AC3E}">
        <p14:creationId xmlns:p14="http://schemas.microsoft.com/office/powerpoint/2010/main" val="428904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8D1D29-D14B-4C69-B15C-C6EC0F82315D}" type="datetimeFigureOut">
              <a:rPr lang="ru-RU" smtClean="0"/>
              <a:t>29.04.2021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D5F029-0FD6-4B1D-817E-0E53DE3A9AD1}" type="slidenum">
              <a:rPr lang="ru-RU" smtClean="0"/>
              <a:t>‹#›</a:t>
            </a:fld>
            <a:endParaRPr lang="ru-RU"/>
          </a:p>
        </p:txBody>
      </p:sp>
    </p:spTree>
    <p:extLst>
      <p:ext uri="{BB962C8B-B14F-4D97-AF65-F5344CB8AC3E}">
        <p14:creationId xmlns:p14="http://schemas.microsoft.com/office/powerpoint/2010/main" val="76936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38D1D29-D14B-4C69-B15C-C6EC0F82315D}" type="datetimeFigureOut">
              <a:rPr lang="ru-RU" smtClean="0"/>
              <a:t>29.04.2021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D5F029-0FD6-4B1D-817E-0E53DE3A9AD1}" type="slidenum">
              <a:rPr lang="ru-RU" smtClean="0"/>
              <a:t>‹#›</a:t>
            </a:fld>
            <a:endParaRPr lang="ru-RU"/>
          </a:p>
        </p:txBody>
      </p:sp>
    </p:spTree>
    <p:extLst>
      <p:ext uri="{BB962C8B-B14F-4D97-AF65-F5344CB8AC3E}">
        <p14:creationId xmlns:p14="http://schemas.microsoft.com/office/powerpoint/2010/main" val="1199188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38D1D29-D14B-4C69-B15C-C6EC0F82315D}" type="datetimeFigureOut">
              <a:rPr lang="ru-RU" smtClean="0"/>
              <a:t>29.04.2021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D5F029-0FD6-4B1D-817E-0E53DE3A9AD1}" type="slidenum">
              <a:rPr lang="ru-RU" smtClean="0"/>
              <a:t>‹#›</a:t>
            </a:fld>
            <a:endParaRPr lang="ru-RU"/>
          </a:p>
        </p:txBody>
      </p:sp>
    </p:spTree>
    <p:extLst>
      <p:ext uri="{BB962C8B-B14F-4D97-AF65-F5344CB8AC3E}">
        <p14:creationId xmlns:p14="http://schemas.microsoft.com/office/powerpoint/2010/main" val="184125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38D1D29-D14B-4C69-B15C-C6EC0F82315D}" type="datetimeFigureOut">
              <a:rPr lang="ru-RU" smtClean="0"/>
              <a:t>29.04.2021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AD5F029-0FD6-4B1D-817E-0E53DE3A9AD1}" type="slidenum">
              <a:rPr lang="ru-RU" smtClean="0"/>
              <a:t>‹#›</a:t>
            </a:fld>
            <a:endParaRPr lang="ru-RU"/>
          </a:p>
        </p:txBody>
      </p:sp>
    </p:spTree>
    <p:extLst>
      <p:ext uri="{BB962C8B-B14F-4D97-AF65-F5344CB8AC3E}">
        <p14:creationId xmlns:p14="http://schemas.microsoft.com/office/powerpoint/2010/main" val="88872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38D1D29-D14B-4C69-B15C-C6EC0F82315D}" type="datetimeFigureOut">
              <a:rPr lang="ru-RU" smtClean="0"/>
              <a:t>29.04.2021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D5F029-0FD6-4B1D-817E-0E53DE3A9AD1}" type="slidenum">
              <a:rPr lang="ru-RU" smtClean="0"/>
              <a:t>‹#›</a:t>
            </a:fld>
            <a:endParaRPr lang="ru-RU"/>
          </a:p>
        </p:txBody>
      </p:sp>
    </p:spTree>
    <p:extLst>
      <p:ext uri="{BB962C8B-B14F-4D97-AF65-F5344CB8AC3E}">
        <p14:creationId xmlns:p14="http://schemas.microsoft.com/office/powerpoint/2010/main" val="1869035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38D1D29-D14B-4C69-B15C-C6EC0F82315D}" type="datetimeFigureOut">
              <a:rPr lang="ru-RU" smtClean="0"/>
              <a:t>29.04.2021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D5F029-0FD6-4B1D-817E-0E53DE3A9AD1}" type="slidenum">
              <a:rPr lang="ru-RU" smtClean="0"/>
              <a:t>‹#›</a:t>
            </a:fld>
            <a:endParaRPr lang="ru-RU"/>
          </a:p>
        </p:txBody>
      </p:sp>
    </p:spTree>
    <p:extLst>
      <p:ext uri="{BB962C8B-B14F-4D97-AF65-F5344CB8AC3E}">
        <p14:creationId xmlns:p14="http://schemas.microsoft.com/office/powerpoint/2010/main" val="92101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38D1D29-D14B-4C69-B15C-C6EC0F82315D}" type="datetimeFigureOut">
              <a:rPr lang="ru-RU" smtClean="0"/>
              <a:t>29.04.2021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D5F029-0FD6-4B1D-817E-0E53DE3A9AD1}" type="slidenum">
              <a:rPr lang="ru-RU" smtClean="0"/>
              <a:t>‹#›</a:t>
            </a:fld>
            <a:endParaRPr lang="ru-RU"/>
          </a:p>
        </p:txBody>
      </p:sp>
    </p:spTree>
    <p:extLst>
      <p:ext uri="{BB962C8B-B14F-4D97-AF65-F5344CB8AC3E}">
        <p14:creationId xmlns:p14="http://schemas.microsoft.com/office/powerpoint/2010/main" val="179267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38D1D29-D14B-4C69-B15C-C6EC0F82315D}" type="datetimeFigureOut">
              <a:rPr lang="ru-RU" smtClean="0"/>
              <a:t>29.04.2021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D5F029-0FD6-4B1D-817E-0E53DE3A9AD1}" type="slidenum">
              <a:rPr lang="ru-RU" smtClean="0"/>
              <a:t>‹#›</a:t>
            </a:fld>
            <a:endParaRPr lang="ru-RU"/>
          </a:p>
        </p:txBody>
      </p:sp>
    </p:spTree>
    <p:extLst>
      <p:ext uri="{BB962C8B-B14F-4D97-AF65-F5344CB8AC3E}">
        <p14:creationId xmlns:p14="http://schemas.microsoft.com/office/powerpoint/2010/main" val="174110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D1D29-D14B-4C69-B15C-C6EC0F82315D}" type="datetimeFigureOut">
              <a:rPr lang="ru-RU" smtClean="0"/>
              <a:t>29.04.2021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5F029-0FD6-4B1D-817E-0E53DE3A9AD1}" type="slidenum">
              <a:rPr lang="ru-RU" smtClean="0"/>
              <a:t>‹#›</a:t>
            </a:fld>
            <a:endParaRPr lang="ru-RU"/>
          </a:p>
        </p:txBody>
      </p:sp>
    </p:spTree>
    <p:extLst>
      <p:ext uri="{BB962C8B-B14F-4D97-AF65-F5344CB8AC3E}">
        <p14:creationId xmlns:p14="http://schemas.microsoft.com/office/powerpoint/2010/main" val="82256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64705"/>
            <a:ext cx="7772400" cy="432047"/>
          </a:xfrm>
        </p:spPr>
        <p:txBody>
          <a:bodyPr>
            <a:noAutofit/>
          </a:bodyPr>
          <a:lstStyle/>
          <a:p>
            <a:r>
              <a:rPr lang="kk-KZ" sz="3200" b="1" dirty="0" smtClean="0">
                <a:latin typeface="Times New Roman" pitchFamily="18" charset="0"/>
                <a:cs typeface="Times New Roman" pitchFamily="18" charset="0"/>
              </a:rPr>
              <a:t>Сабақтың тақырыбы:</a:t>
            </a:r>
            <a:br>
              <a:rPr lang="kk-KZ" sz="3200" b="1" dirty="0" smtClean="0">
                <a:latin typeface="Times New Roman" pitchFamily="18" charset="0"/>
                <a:cs typeface="Times New Roman" pitchFamily="18" charset="0"/>
              </a:rPr>
            </a:br>
            <a:r>
              <a:rPr lang="kk-KZ" sz="3200" dirty="0">
                <a:latin typeface="Times New Roman" pitchFamily="18" charset="0"/>
                <a:cs typeface="Times New Roman" pitchFamily="18" charset="0"/>
              </a:rPr>
              <a:t>Құрсақта даму. Ұрықтық дамудың алғашқы кезеңдері. Ұрықтың қалыптасуы мен дамуы.</a:t>
            </a:r>
            <a:endParaRPr lang="ru-RU" sz="3200" dirty="0"/>
          </a:p>
        </p:txBody>
      </p:sp>
      <p:sp>
        <p:nvSpPr>
          <p:cNvPr id="3" name="Подзаголовок 2"/>
          <p:cNvSpPr>
            <a:spLocks noGrp="1"/>
          </p:cNvSpPr>
          <p:nvPr>
            <p:ph type="subTitle" idx="1"/>
          </p:nvPr>
        </p:nvSpPr>
        <p:spPr>
          <a:xfrm>
            <a:off x="395536" y="1916832"/>
            <a:ext cx="8496944" cy="4752528"/>
          </a:xfrm>
        </p:spPr>
        <p:txBody>
          <a:bodyPr>
            <a:noAutofit/>
          </a:bodyPr>
          <a:lstStyle/>
          <a:p>
            <a:r>
              <a:rPr lang="kk-KZ" sz="2800" b="1" dirty="0">
                <a:solidFill>
                  <a:schemeClr val="tx1"/>
                </a:solidFill>
                <a:latin typeface="Times New Roman" pitchFamily="18" charset="0"/>
                <a:cs typeface="Times New Roman" pitchFamily="18" charset="0"/>
              </a:rPr>
              <a:t>Оқу </a:t>
            </a:r>
            <a:r>
              <a:rPr lang="kk-KZ" sz="2800" b="1" dirty="0" smtClean="0">
                <a:solidFill>
                  <a:schemeClr val="tx1"/>
                </a:solidFill>
                <a:latin typeface="Times New Roman" pitchFamily="18" charset="0"/>
                <a:cs typeface="Times New Roman" pitchFamily="18" charset="0"/>
              </a:rPr>
              <a:t>мақсаты:</a:t>
            </a:r>
          </a:p>
          <a:p>
            <a:r>
              <a:rPr lang="ru-RU" sz="2800" dirty="0">
                <a:solidFill>
                  <a:schemeClr val="tx1"/>
                </a:solidFill>
                <a:latin typeface="Times New Roman" pitchFamily="18" charset="0"/>
                <a:cs typeface="Times New Roman" pitchFamily="18" charset="0"/>
              </a:rPr>
              <a:t>9.2.3.2 - эмбрион мен </a:t>
            </a:r>
            <a:r>
              <a:rPr lang="ru-RU" sz="2800" dirty="0" err="1">
                <a:solidFill>
                  <a:schemeClr val="tx1"/>
                </a:solidFill>
                <a:latin typeface="Times New Roman" pitchFamily="18" charset="0"/>
                <a:cs typeface="Times New Roman" pitchFamily="18" charset="0"/>
              </a:rPr>
              <a:t>ұрықтың</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дамуын</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салыстыру</a:t>
            </a:r>
            <a:endParaRPr lang="kk-KZ" sz="2800" dirty="0" smtClean="0">
              <a:solidFill>
                <a:schemeClr val="tx1"/>
              </a:solidFill>
              <a:latin typeface="Times New Roman" pitchFamily="18" charset="0"/>
              <a:cs typeface="Times New Roman" pitchFamily="18" charset="0"/>
            </a:endParaRPr>
          </a:p>
          <a:p>
            <a:r>
              <a:rPr lang="kk-KZ" sz="2800" b="1" dirty="0" smtClean="0">
                <a:solidFill>
                  <a:schemeClr val="tx1"/>
                </a:solidFill>
                <a:latin typeface="Times New Roman" pitchFamily="18" charset="0"/>
                <a:cs typeface="Times New Roman" pitchFamily="18" charset="0"/>
              </a:rPr>
              <a:t>Бағалау </a:t>
            </a:r>
            <a:r>
              <a:rPr lang="kk-KZ" sz="2800" b="1" dirty="0">
                <a:solidFill>
                  <a:schemeClr val="tx1"/>
                </a:solidFill>
                <a:latin typeface="Times New Roman" pitchFamily="18" charset="0"/>
                <a:cs typeface="Times New Roman" pitchFamily="18" charset="0"/>
              </a:rPr>
              <a:t>критериі</a:t>
            </a:r>
            <a:r>
              <a:rPr lang="kk-KZ" sz="2800" b="1" dirty="0" smtClean="0">
                <a:solidFill>
                  <a:schemeClr val="tx1"/>
                </a:solidFill>
                <a:latin typeface="Times New Roman" pitchFamily="18" charset="0"/>
                <a:cs typeface="Times New Roman" pitchFamily="18" charset="0"/>
              </a:rPr>
              <a:t>:</a:t>
            </a:r>
          </a:p>
          <a:p>
            <a:pPr marL="342900" marR="202565" indent="-342900" algn="just">
              <a:lnSpc>
                <a:spcPct val="107000"/>
              </a:lnSpc>
              <a:spcAft>
                <a:spcPts val="0"/>
              </a:spcAft>
              <a:buFont typeface="Wingdings" panose="05000000000000000000" pitchFamily="2" charset="2"/>
              <a:buChar char="Ø"/>
            </a:pPr>
            <a:r>
              <a:rPr lang="kk-KZ"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эмбрионалды даму кезеңдерін </a:t>
            </a:r>
            <a:r>
              <a:rPr lang="kk-KZ"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атайды;</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202565" indent="-342900" algn="just">
              <a:spcAft>
                <a:spcPts val="0"/>
              </a:spcAft>
              <a:buFont typeface="Wingdings" panose="05000000000000000000" pitchFamily="2" charset="2"/>
              <a:buChar char="Ø"/>
            </a:pPr>
            <a:r>
              <a:rPr lang="kk-KZ"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эмбрионалды </a:t>
            </a:r>
            <a:r>
              <a:rPr lang="kk-KZ"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даму кезеңдеріндегі өзгерістерді </a:t>
            </a:r>
            <a:r>
              <a:rPr lang="kk-KZ"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сипаттайды;</a:t>
            </a:r>
            <a:endParaRPr lang="kk-KZ" sz="2800" dirty="0" smtClean="0">
              <a:solidFill>
                <a:schemeClr val="tx1"/>
              </a:solidFill>
              <a:latin typeface="Times New Roman" panose="02020603050405020304" pitchFamily="18" charset="0"/>
              <a:cs typeface="Times New Roman" panose="02020603050405020304" pitchFamily="18" charset="0"/>
            </a:endParaRPr>
          </a:p>
          <a:p>
            <a:pPr marL="342900" marR="202565" indent="-342900" algn="just">
              <a:spcAft>
                <a:spcPts val="0"/>
              </a:spcAft>
              <a:buFont typeface="Wingdings" panose="05000000000000000000" pitchFamily="2" charset="2"/>
              <a:buChar char="Ø"/>
            </a:pPr>
            <a:r>
              <a:rPr lang="kk-KZ"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эмбрион </a:t>
            </a:r>
            <a:r>
              <a:rPr lang="kk-KZ"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мен ұрықтың айырмашылығы мен ұқсастығын </a:t>
            </a:r>
            <a:r>
              <a:rPr lang="kk-KZ"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атайды.</a:t>
            </a:r>
            <a:endParaRPr lang="kk-KZ" sz="28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94053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55576" y="908720"/>
            <a:ext cx="7016824" cy="3960440"/>
          </a:xfrm>
        </p:spPr>
        <p:txBody>
          <a:bodyPr/>
          <a:lstStyle/>
          <a:p>
            <a:endParaRPr lang="kk-KZ" dirty="0" smtClean="0"/>
          </a:p>
          <a:p>
            <a:endParaRPr lang="kk-KZ" dirty="0"/>
          </a:p>
          <a:p>
            <a:r>
              <a:rPr lang="kk-KZ" sz="4000" b="1" dirty="0" smtClean="0">
                <a:solidFill>
                  <a:srgbClr val="002060"/>
                </a:solidFill>
                <a:latin typeface="Times New Roman" pitchFamily="18" charset="0"/>
                <a:cs typeface="Times New Roman" pitchFamily="18" charset="0"/>
              </a:rPr>
              <a:t>Рефлексия</a:t>
            </a:r>
            <a:endParaRPr lang="ru-RU" sz="4000" b="1" dirty="0">
              <a:solidFill>
                <a:srgbClr val="00206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880986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40038" t="21454" r="8493" b="10626"/>
          <a:stretch/>
        </p:blipFill>
        <p:spPr>
          <a:xfrm>
            <a:off x="-31914" y="0"/>
            <a:ext cx="9175913" cy="6858000"/>
          </a:xfrm>
          <a:prstGeom prst="rect">
            <a:avLst/>
          </a:prstGeom>
        </p:spPr>
      </p:pic>
    </p:spTree>
    <p:extLst>
      <p:ext uri="{BB962C8B-B14F-4D97-AF65-F5344CB8AC3E}">
        <p14:creationId xmlns:p14="http://schemas.microsoft.com/office/powerpoint/2010/main" val="3194022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692696"/>
            <a:ext cx="3008313" cy="1080120"/>
          </a:xfrm>
        </p:spPr>
        <p:txBody>
          <a:bodyPr>
            <a:noAutofit/>
          </a:bodyPr>
          <a:lstStyle/>
          <a:p>
            <a:r>
              <a:rPr lang="kk-KZ" sz="3200" b="1" dirty="0" smtClean="0">
                <a:latin typeface="Times New Roman" pitchFamily="18" charset="0"/>
                <a:cs typeface="Times New Roman" pitchFamily="18" charset="0"/>
              </a:rPr>
              <a:t/>
            </a:r>
            <a:br>
              <a:rPr lang="kk-KZ" sz="3200" b="1" dirty="0" smtClean="0">
                <a:latin typeface="Times New Roman" pitchFamily="18" charset="0"/>
                <a:cs typeface="Times New Roman" pitchFamily="18" charset="0"/>
              </a:rPr>
            </a:br>
            <a:r>
              <a:rPr lang="kk-KZ" sz="3200" dirty="0" smtClean="0">
                <a:latin typeface="Times New Roman" pitchFamily="18" charset="0"/>
                <a:cs typeface="Times New Roman" pitchFamily="18" charset="0"/>
              </a:rPr>
              <a:t/>
            </a:r>
            <a:br>
              <a:rPr lang="kk-KZ" sz="3200" dirty="0" smtClean="0">
                <a:latin typeface="Times New Roman" pitchFamily="18" charset="0"/>
                <a:cs typeface="Times New Roman" pitchFamily="18" charset="0"/>
              </a:rPr>
            </a:br>
            <a:r>
              <a:rPr lang="kk-KZ" sz="3200" dirty="0" smtClean="0">
                <a:latin typeface="Times New Roman" pitchFamily="18" charset="0"/>
                <a:cs typeface="Times New Roman" pitchFamily="18" charset="0"/>
              </a:rPr>
              <a:t/>
            </a:r>
            <a:br>
              <a:rPr lang="kk-KZ" sz="3200" dirty="0" smtClean="0">
                <a:latin typeface="Times New Roman" pitchFamily="18" charset="0"/>
                <a:cs typeface="Times New Roman" pitchFamily="18" charset="0"/>
              </a:rPr>
            </a:br>
            <a:r>
              <a:rPr lang="kk-KZ" sz="3200" dirty="0" smtClean="0">
                <a:latin typeface="Times New Roman" pitchFamily="18" charset="0"/>
                <a:cs typeface="Times New Roman" pitchFamily="18" charset="0"/>
              </a:rPr>
              <a:t/>
            </a:r>
            <a:br>
              <a:rPr lang="kk-KZ" sz="3200" dirty="0" smtClean="0">
                <a:latin typeface="Times New Roman" pitchFamily="18" charset="0"/>
                <a:cs typeface="Times New Roman" pitchFamily="18" charset="0"/>
              </a:rPr>
            </a:br>
            <a:r>
              <a:rPr lang="kk-KZ" sz="3200" dirty="0" smtClean="0">
                <a:latin typeface="Times New Roman" pitchFamily="18" charset="0"/>
                <a:cs typeface="Times New Roman" pitchFamily="18" charset="0"/>
              </a:rPr>
              <a:t/>
            </a:r>
            <a:br>
              <a:rPr lang="kk-KZ" sz="3200" dirty="0" smtClean="0">
                <a:latin typeface="Times New Roman" pitchFamily="18" charset="0"/>
                <a:cs typeface="Times New Roman" pitchFamily="18" charset="0"/>
              </a:rPr>
            </a:br>
            <a:r>
              <a:rPr lang="kk-KZ" sz="3200" dirty="0" smtClean="0">
                <a:latin typeface="Times New Roman" pitchFamily="18" charset="0"/>
                <a:cs typeface="Times New Roman" pitchFamily="18" charset="0"/>
              </a:rPr>
              <a:t/>
            </a:r>
            <a:br>
              <a:rPr lang="kk-KZ"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7" name="Текст 6"/>
          <p:cNvSpPr>
            <a:spLocks noGrp="1"/>
          </p:cNvSpPr>
          <p:nvPr>
            <p:ph type="body" sz="half" idx="2"/>
          </p:nvPr>
        </p:nvSpPr>
        <p:spPr>
          <a:xfrm>
            <a:off x="179512" y="273050"/>
            <a:ext cx="4896544" cy="5853113"/>
          </a:xfrm>
        </p:spPr>
        <p:txBody>
          <a:bodyPr>
            <a:noAutofit/>
          </a:bodyPr>
          <a:lstStyle/>
          <a:p>
            <a:pPr algn="ctr">
              <a:lnSpc>
                <a:spcPct val="107000"/>
              </a:lnSpc>
              <a:spcAft>
                <a:spcPts val="0"/>
              </a:spcAft>
            </a:pPr>
            <a:r>
              <a:rPr lang="kk-KZ" sz="2400" b="1" dirty="0">
                <a:latin typeface="Times New Roman" panose="02020603050405020304" pitchFamily="18" charset="0"/>
                <a:ea typeface="Times New Roman" panose="02020603050405020304" pitchFamily="18" charset="0"/>
                <a:cs typeface="Times New Roman" panose="02020603050405020304" pitchFamily="18" charset="0"/>
              </a:rPr>
              <a:t>Адамның құрсақта дамуында шартты түрде үш кезең бөлінеді:</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mj-lt"/>
              <a:buAutoNum type="arabicPeriod"/>
            </a:pPr>
            <a:r>
              <a:rPr lang="kk-KZ" sz="2400" b="1" dirty="0">
                <a:solidFill>
                  <a:srgbClr val="002060"/>
                </a:solidFill>
                <a:latin typeface="Times New Roman" panose="02020603050405020304" pitchFamily="18" charset="0"/>
                <a:ea typeface="Times New Roman" panose="02020603050405020304" pitchFamily="18" charset="0"/>
              </a:rPr>
              <a:t>Имплантация кезеңі </a:t>
            </a:r>
            <a:r>
              <a:rPr lang="kk-KZ" sz="2400" dirty="0">
                <a:latin typeface="Times New Roman" panose="02020603050405020304" pitchFamily="18" charset="0"/>
                <a:ea typeface="Times New Roman" panose="02020603050405020304" pitchFamily="18" charset="0"/>
              </a:rPr>
              <a:t>ұрықтандыру сәтінен бастап 2 аптаға дейін созылады. Ұрықтанған екі жыныс жасушаларынан зигота пайда болады(6-7-ші күні имплантация жүреді). Зигота жатыр </a:t>
            </a:r>
            <a:r>
              <a:rPr lang="kk-KZ" sz="2400" dirty="0" smtClean="0">
                <a:latin typeface="Times New Roman" panose="02020603050405020304" pitchFamily="18" charset="0"/>
                <a:ea typeface="Times New Roman" panose="02020603050405020304" pitchFamily="18" charset="0"/>
              </a:rPr>
              <a:t>түтігінде </a:t>
            </a:r>
            <a:r>
              <a:rPr lang="kk-KZ" sz="2400" dirty="0">
                <a:latin typeface="Times New Roman" panose="02020603050405020304" pitchFamily="18" charset="0"/>
                <a:ea typeface="Times New Roman" panose="02020603050405020304" pitchFamily="18" charset="0"/>
              </a:rPr>
              <a:t>бөлшектене бастайды да, жатырға түсіп, оның қабырғасына бекиді. Соның нәтижесінде ұрық </a:t>
            </a:r>
            <a:r>
              <a:rPr lang="kk-KZ" sz="2400" dirty="0" smtClean="0">
                <a:latin typeface="Times New Roman" panose="02020603050405020304" pitchFamily="18" charset="0"/>
                <a:ea typeface="Times New Roman" panose="02020603050405020304" pitchFamily="18" charset="0"/>
              </a:rPr>
              <a:t>түзіліп, </a:t>
            </a:r>
            <a:r>
              <a:rPr lang="kk-KZ" sz="2400" dirty="0">
                <a:latin typeface="Times New Roman" panose="02020603050405020304" pitchFamily="18" charset="0"/>
                <a:ea typeface="Times New Roman" panose="02020603050405020304" pitchFamily="18" charset="0"/>
              </a:rPr>
              <a:t>оның аналық жатырындағы тіршілігін қамтамассыз ететін қосымша құрам бөліктер дамиды. </a:t>
            </a:r>
            <a:endParaRPr lang="ru-RU" sz="4000" dirty="0">
              <a:latin typeface="Times New Roman" pitchFamily="18" charset="0"/>
              <a:cs typeface="Times New Roman" pitchFamily="18" charset="0"/>
            </a:endParaRPr>
          </a:p>
        </p:txBody>
      </p:sp>
      <p:pic>
        <p:nvPicPr>
          <p:cNvPr id="3" name="Объект 2"/>
          <p:cNvPicPr>
            <a:picLocks noGrp="1" noChangeAspect="1"/>
          </p:cNvPicPr>
          <p:nvPr>
            <p:ph idx="1"/>
          </p:nvPr>
        </p:nvPicPr>
        <p:blipFill>
          <a:blip r:embed="rId2"/>
          <a:stretch>
            <a:fillRect/>
          </a:stretch>
        </p:blipFill>
        <p:spPr>
          <a:xfrm>
            <a:off x="5353744" y="836712"/>
            <a:ext cx="3568211" cy="4968552"/>
          </a:xfrm>
          <a:prstGeom prst="rect">
            <a:avLst/>
          </a:prstGeom>
        </p:spPr>
      </p:pic>
    </p:spTree>
    <p:extLst>
      <p:ext uri="{BB962C8B-B14F-4D97-AF65-F5344CB8AC3E}">
        <p14:creationId xmlns:p14="http://schemas.microsoft.com/office/powerpoint/2010/main" val="4077869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017" y="476672"/>
            <a:ext cx="8643439" cy="3096344"/>
          </a:xfrm>
        </p:spPr>
        <p:txBody>
          <a:bodyPr>
            <a:noAutofit/>
          </a:bodyPr>
          <a:lstStyle/>
          <a:p>
            <a:pPr marL="342900" lvl="0" indent="-342900">
              <a:spcBef>
                <a:spcPct val="20000"/>
              </a:spcBef>
            </a:pPr>
            <a:r>
              <a:rPr lang="kk-KZ"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Олар тамақтануды (трофобласт) қамтамасыз етеді, сұйық тіршілік ортасын және механикалық қорғауды (жеміс көпіршігінің сұйықтығын) қамтамасыз етеді. Жасушалардың хромосомаларында өзгерістер болады. Ұрықтанғаннан соң аталық және аналық жыныс жасушаларының хромосомалары жұптасып </a:t>
            </a:r>
            <a:r>
              <a:rPr lang="kk-KZ" sz="24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46 –ға </a:t>
            </a:r>
            <a:r>
              <a:rPr lang="kk-KZ"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жетеді. Ұрықтың бөлшектенуі  (Дробление), Ұрықтанғаннан кейін 4-5 күн </a:t>
            </a:r>
            <a:r>
              <a:rPr lang="kk-KZ" sz="24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бластоцит</a:t>
            </a:r>
            <a:r>
              <a:rPr lang="kk-KZ"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түзіледі. 100 жасушаға дейін. </a:t>
            </a:r>
            <a:r>
              <a:rPr lang="en-US" sz="2400" dirty="0">
                <a:solidFill>
                  <a:prstClr val="black"/>
                </a:solidFill>
                <a:latin typeface="Times New Roman" panose="02020603050405020304" pitchFamily="18" charset="0"/>
                <a:ea typeface="+mn-ea"/>
                <a:cs typeface="Times New Roman" panose="02020603050405020304" pitchFamily="18" charset="0"/>
              </a:rPr>
              <a:t/>
            </a:r>
            <a:br>
              <a:rPr lang="en-US" sz="2400" dirty="0">
                <a:solidFill>
                  <a:prstClr val="black"/>
                </a:solidFill>
                <a:latin typeface="Times New Roman" panose="02020603050405020304" pitchFamily="18" charset="0"/>
                <a:ea typeface="+mn-ea"/>
                <a:cs typeface="Times New Roman" panose="02020603050405020304" pitchFamily="18" charset="0"/>
              </a:rPr>
            </a:br>
            <a:endParaRPr lang="en-US" sz="6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323528" y="3356992"/>
            <a:ext cx="8603698" cy="2545472"/>
          </a:xfrm>
          <a:prstGeom prst="rect">
            <a:avLst/>
          </a:prstGeom>
        </p:spPr>
      </p:pic>
    </p:spTree>
    <p:extLst>
      <p:ext uri="{BB962C8B-B14F-4D97-AF65-F5344CB8AC3E}">
        <p14:creationId xmlns:p14="http://schemas.microsoft.com/office/powerpoint/2010/main" val="3485900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188640"/>
            <a:ext cx="5400600" cy="6669360"/>
          </a:xfrm>
        </p:spPr>
        <p:txBody>
          <a:bodyPr>
            <a:normAutofit fontScale="55000" lnSpcReduction="20000"/>
          </a:bodyPr>
          <a:lstStyle/>
          <a:p>
            <a:pPr indent="-179705" algn="just">
              <a:lnSpc>
                <a:spcPct val="107000"/>
              </a:lnSpc>
              <a:spcAft>
                <a:spcPts val="0"/>
              </a:spcAft>
            </a:pPr>
            <a:r>
              <a:rPr lang="kk-KZ" sz="5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 Эмбрионалды </a:t>
            </a:r>
            <a:r>
              <a:rPr lang="kk-KZ" sz="5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кезең </a:t>
            </a:r>
          </a:p>
          <a:p>
            <a:pPr indent="-179705" algn="l">
              <a:lnSpc>
                <a:spcPct val="107000"/>
              </a:lnSpc>
              <a:spcAft>
                <a:spcPts val="0"/>
              </a:spcAft>
            </a:pPr>
            <a:endParaRPr lang="kk-KZ" sz="3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indent="-179705" algn="l">
              <a:lnSpc>
                <a:spcPct val="107000"/>
              </a:lnSpc>
              <a:spcAft>
                <a:spcPts val="0"/>
              </a:spcAft>
            </a:pPr>
            <a:r>
              <a:rPr lang="kk-KZ" sz="3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Жүктіліктің </a:t>
            </a:r>
            <a:r>
              <a:rPr lang="kk-KZ" sz="3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3-ші және 10-12-ші аптасына созылады. Бұл кезеңде болашақ сәбидің барлық маңызды органдары мен жүйелерінің ұрықтары қалыптасады, дененің, бастың, аяқ-қолдың </a:t>
            </a:r>
            <a:r>
              <a:rPr lang="kk-KZ" sz="3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қалыптасуы жүреді</a:t>
            </a:r>
            <a:r>
              <a:rPr lang="kk-KZ" sz="3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Плацента(ұрықжолдас) (лат. placenta грек. plakus — жұқа нан) — жоғары сатыдағы сүтқоректі жануарлардың аналық ағзасында ұрықтың даму кезінде пайда болып, жатыр мен ұрықты байланыстырып тұратын арнайы мүше. Сонымен қатар плацента(ұрықжолдас)  ана мен ұрықтың арасындағы зат алмасуды, оны жұқпалы және басқа да зиянды факторлардан, ананың иммундық жүйесінен қорғауды қамтамасыз ететін жүктіліктің маңызды органы.Осы кезеңнің соңында эмбрион балаға ұқсас конфигурациясы бар ұрық болады.</a:t>
            </a: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3800" dirty="0"/>
          </a:p>
        </p:txBody>
      </p:sp>
      <p:pic>
        <p:nvPicPr>
          <p:cNvPr id="4" name="Рисунок 3"/>
          <p:cNvPicPr>
            <a:picLocks noChangeAspect="1"/>
          </p:cNvPicPr>
          <p:nvPr/>
        </p:nvPicPr>
        <p:blipFill>
          <a:blip r:embed="rId3"/>
          <a:stretch>
            <a:fillRect/>
          </a:stretch>
        </p:blipFill>
        <p:spPr>
          <a:xfrm>
            <a:off x="5652120" y="908720"/>
            <a:ext cx="3240360" cy="4980353"/>
          </a:xfrm>
          <a:prstGeom prst="rect">
            <a:avLst/>
          </a:prstGeom>
        </p:spPr>
      </p:pic>
    </p:spTree>
    <p:extLst>
      <p:ext uri="{BB962C8B-B14F-4D97-AF65-F5344CB8AC3E}">
        <p14:creationId xmlns:p14="http://schemas.microsoft.com/office/powerpoint/2010/main" val="2538408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260648"/>
            <a:ext cx="8856984" cy="2808312"/>
          </a:xfrm>
        </p:spPr>
        <p:txBody>
          <a:bodyPr>
            <a:normAutofit fontScale="62500" lnSpcReduction="20000"/>
          </a:bodyPr>
          <a:lstStyle/>
          <a:p>
            <a:pPr algn="just">
              <a:lnSpc>
                <a:spcPct val="107000"/>
              </a:lnSpc>
              <a:spcAft>
                <a:spcPts val="0"/>
              </a:spcAft>
            </a:pPr>
            <a:r>
              <a:rPr lang="kk-KZ" sz="3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3. Ұрық </a:t>
            </a:r>
            <a:r>
              <a:rPr lang="kk-KZ" sz="3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кезеңі(фетальді</a:t>
            </a:r>
            <a:r>
              <a:rPr lang="kk-KZ" sz="3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4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жүктіліктің 3-айынан басталады және баланың тууымен аяқталады. Ұрықтың қоректенуі мен зат алмасуы плацента арқылы жүзеге асырылады. Ұрықтың тез өсуі, ұлпалардың қалыптасуы, мүшелер мен олардың ұрықтарынан жүйелердің дамуы, туғаннан кейін ана мен бала құрсағындағы ұрықтың өмірін қамтамасыз ететін жаңа функционалдық жүйелердің қалыптасуы мен қалыптасуы орын алады.</a:t>
            </a:r>
            <a:endPar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4" name="Рисунок 3"/>
          <p:cNvPicPr>
            <a:picLocks noChangeAspect="1"/>
          </p:cNvPicPr>
          <p:nvPr/>
        </p:nvPicPr>
        <p:blipFill>
          <a:blip r:embed="rId2"/>
          <a:stretch>
            <a:fillRect/>
          </a:stretch>
        </p:blipFill>
        <p:spPr>
          <a:xfrm>
            <a:off x="1691965" y="2924944"/>
            <a:ext cx="5688061" cy="3792041"/>
          </a:xfrm>
          <a:prstGeom prst="rect">
            <a:avLst/>
          </a:prstGeom>
        </p:spPr>
      </p:pic>
    </p:spTree>
    <p:extLst>
      <p:ext uri="{BB962C8B-B14F-4D97-AF65-F5344CB8AC3E}">
        <p14:creationId xmlns:p14="http://schemas.microsoft.com/office/powerpoint/2010/main" val="1735482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260648"/>
            <a:ext cx="8064896" cy="5378152"/>
          </a:xfrm>
        </p:spPr>
        <p:txBody>
          <a:bodyPr>
            <a:normAutofit/>
          </a:bodyPr>
          <a:lstStyle/>
          <a:p>
            <a:pPr algn="just">
              <a:lnSpc>
                <a:spcPct val="107000"/>
              </a:lnSpc>
              <a:spcAft>
                <a:spcPts val="800"/>
              </a:spcAft>
            </a:pPr>
            <a:r>
              <a:rPr lang="kk-KZ" sz="2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Жүктіліктің 28-аптасынан кейін ұрықта туғаннан кейінгі алғашқы уақытта қажетті бағалы заттардың қоры қалыптасады — кальций тұзы, темір, мыс, В12 витамині және т.б. өкпенің қалыпты қызметін қамтамасыз ететін сурфактанттың жетілуі жүреді. Құрсақішілік дамуға қоршаған ортаның түрлі факторлары әсер етеді. Олар әсер ету кезінде қарқынды дамып келе жатқан органдарға ең маңызды әсер етеді.</a:t>
            </a:r>
            <a:endParaRPr lang="en-US" sz="2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6" name="Рисунок 5"/>
          <p:cNvPicPr>
            <a:picLocks noChangeAspect="1"/>
          </p:cNvPicPr>
          <p:nvPr/>
        </p:nvPicPr>
        <p:blipFill>
          <a:blip r:embed="rId3"/>
          <a:stretch>
            <a:fillRect/>
          </a:stretch>
        </p:blipFill>
        <p:spPr>
          <a:xfrm>
            <a:off x="395536" y="3861048"/>
            <a:ext cx="4309914" cy="2613935"/>
          </a:xfrm>
          <a:prstGeom prst="rect">
            <a:avLst/>
          </a:prstGeom>
        </p:spPr>
      </p:pic>
      <p:pic>
        <p:nvPicPr>
          <p:cNvPr id="7" name="Рисунок 6"/>
          <p:cNvPicPr>
            <a:picLocks noChangeAspect="1"/>
          </p:cNvPicPr>
          <p:nvPr/>
        </p:nvPicPr>
        <p:blipFill>
          <a:blip r:embed="rId4"/>
          <a:stretch>
            <a:fillRect/>
          </a:stretch>
        </p:blipFill>
        <p:spPr>
          <a:xfrm>
            <a:off x="5034027" y="3861048"/>
            <a:ext cx="3419872" cy="2613935"/>
          </a:xfrm>
          <a:prstGeom prst="rect">
            <a:avLst/>
          </a:prstGeom>
        </p:spPr>
      </p:pic>
    </p:spTree>
    <p:extLst>
      <p:ext uri="{BB962C8B-B14F-4D97-AF65-F5344CB8AC3E}">
        <p14:creationId xmlns:p14="http://schemas.microsoft.com/office/powerpoint/2010/main" val="306388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260648"/>
            <a:ext cx="8535140" cy="5980694"/>
          </a:xfrm>
          <a:prstGeom prst="rect">
            <a:avLst/>
          </a:prstGeom>
        </p:spPr>
      </p:pic>
    </p:spTree>
    <p:extLst>
      <p:ext uri="{BB962C8B-B14F-4D97-AF65-F5344CB8AC3E}">
        <p14:creationId xmlns:p14="http://schemas.microsoft.com/office/powerpoint/2010/main" val="1442025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0" y="476673"/>
            <a:ext cx="9036496" cy="1080119"/>
          </a:xfrm>
        </p:spPr>
        <p:txBody>
          <a:bodyPr>
            <a:normAutofit/>
          </a:bodyPr>
          <a:lstStyle/>
          <a:p>
            <a:r>
              <a:rPr lang="kk-KZ" sz="3200" b="1" dirty="0" smtClean="0">
                <a:solidFill>
                  <a:srgbClr val="002060"/>
                </a:solidFill>
                <a:latin typeface="Times New Roman" pitchFamily="18" charset="0"/>
                <a:cs typeface="Times New Roman" pitchFamily="18" charset="0"/>
              </a:rPr>
              <a:t>Тапсырма:</a:t>
            </a:r>
            <a:r>
              <a:rPr lang="ru-RU" sz="2800" b="1" dirty="0" err="1" smtClean="0">
                <a:solidFill>
                  <a:srgbClr val="002060"/>
                </a:solidFill>
                <a:effectLst>
                  <a:glow rad="63500">
                    <a:srgbClr val="FFC000">
                      <a:satMod val="175000"/>
                      <a:alpha val="40000"/>
                    </a:srgbClr>
                  </a:glow>
                </a:effectLst>
                <a:latin typeface="Times New Roman" panose="02020603050405020304" pitchFamily="18" charset="0"/>
                <a:cs typeface="Times New Roman" panose="02020603050405020304" pitchFamily="18" charset="0"/>
              </a:rPr>
              <a:t>Ақпарат</a:t>
            </a:r>
            <a:r>
              <a:rPr lang="ru-RU" sz="2800" b="1" dirty="0" smtClean="0">
                <a:solidFill>
                  <a:srgbClr val="002060"/>
                </a:solidFill>
                <a:effectLst>
                  <a:glow rad="63500">
                    <a:srgbClr val="FFC000">
                      <a:satMod val="175000"/>
                      <a:alpha val="40000"/>
                    </a:srgbClr>
                  </a:glow>
                </a:effectLst>
                <a:latin typeface="Times New Roman" panose="02020603050405020304" pitchFamily="18" charset="0"/>
                <a:cs typeface="Times New Roman" panose="02020603050405020304" pitchFamily="18" charset="0"/>
              </a:rPr>
              <a:t> </a:t>
            </a:r>
            <a:r>
              <a:rPr lang="ru-RU" sz="2800" b="1" dirty="0" err="1">
                <a:solidFill>
                  <a:srgbClr val="002060"/>
                </a:solidFill>
                <a:effectLst>
                  <a:glow rad="63500">
                    <a:srgbClr val="FFC000">
                      <a:satMod val="175000"/>
                      <a:alpha val="40000"/>
                    </a:srgbClr>
                  </a:glow>
                </a:effectLst>
                <a:latin typeface="Times New Roman" panose="02020603050405020304" pitchFamily="18" charset="0"/>
                <a:cs typeface="Times New Roman" panose="02020603050405020304" pitchFamily="18" charset="0"/>
              </a:rPr>
              <a:t>көздерін</a:t>
            </a:r>
            <a:r>
              <a:rPr lang="ru-RU" sz="2800" b="1" dirty="0">
                <a:solidFill>
                  <a:srgbClr val="002060"/>
                </a:solidFill>
                <a:effectLst>
                  <a:glow rad="63500">
                    <a:srgbClr val="FFC000">
                      <a:satMod val="175000"/>
                      <a:alpha val="40000"/>
                    </a:srgbClr>
                  </a:glow>
                </a:effectLst>
                <a:latin typeface="Times New Roman" panose="02020603050405020304" pitchFamily="18" charset="0"/>
                <a:cs typeface="Times New Roman" panose="02020603050405020304" pitchFamily="18" charset="0"/>
              </a:rPr>
              <a:t> </a:t>
            </a:r>
            <a:r>
              <a:rPr lang="ru-RU" sz="2800" b="1" dirty="0" err="1">
                <a:solidFill>
                  <a:srgbClr val="002060"/>
                </a:solidFill>
                <a:effectLst>
                  <a:glow rad="63500">
                    <a:srgbClr val="FFC000">
                      <a:satMod val="175000"/>
                      <a:alpha val="40000"/>
                    </a:srgbClr>
                  </a:glow>
                </a:effectLst>
                <a:latin typeface="Times New Roman" panose="02020603050405020304" pitchFamily="18" charset="0"/>
                <a:cs typeface="Times New Roman" panose="02020603050405020304" pitchFamily="18" charset="0"/>
              </a:rPr>
              <a:t>зерттеп</a:t>
            </a:r>
            <a:r>
              <a:rPr lang="ru-RU" sz="2800" b="1" dirty="0">
                <a:solidFill>
                  <a:srgbClr val="002060"/>
                </a:solidFill>
                <a:effectLst>
                  <a:glow rad="63500">
                    <a:srgbClr val="FFC000">
                      <a:satMod val="175000"/>
                      <a:alpha val="40000"/>
                    </a:srgbClr>
                  </a:glow>
                </a:effectLst>
                <a:latin typeface="Times New Roman" panose="02020603050405020304" pitchFamily="18" charset="0"/>
                <a:cs typeface="Times New Roman" panose="02020603050405020304" pitchFamily="18" charset="0"/>
              </a:rPr>
              <a:t>, </a:t>
            </a:r>
            <a:br>
              <a:rPr lang="ru-RU" sz="2800" b="1" dirty="0">
                <a:solidFill>
                  <a:srgbClr val="002060"/>
                </a:solidFill>
                <a:effectLst>
                  <a:glow rad="63500">
                    <a:srgbClr val="FFC000">
                      <a:satMod val="175000"/>
                      <a:alpha val="40000"/>
                    </a:srgbClr>
                  </a:glow>
                </a:effectLst>
                <a:latin typeface="Times New Roman" panose="02020603050405020304" pitchFamily="18" charset="0"/>
                <a:cs typeface="Times New Roman" panose="02020603050405020304" pitchFamily="18" charset="0"/>
              </a:rPr>
            </a:br>
            <a:r>
              <a:rPr lang="ru-RU" sz="2800" b="1" dirty="0" err="1" smtClean="0">
                <a:solidFill>
                  <a:srgbClr val="002060"/>
                </a:solidFill>
                <a:effectLst>
                  <a:glow rad="63500">
                    <a:srgbClr val="FFC000">
                      <a:satMod val="175000"/>
                      <a:alpha val="40000"/>
                    </a:srgbClr>
                  </a:glow>
                </a:effectLst>
                <a:latin typeface="Times New Roman" panose="02020603050405020304" pitchFamily="18" charset="0"/>
                <a:cs typeface="Times New Roman" panose="02020603050405020304" pitchFamily="18" charset="0"/>
              </a:rPr>
              <a:t>кестені</a:t>
            </a:r>
            <a:r>
              <a:rPr lang="ru-RU" sz="2800" b="1" dirty="0" smtClean="0">
                <a:solidFill>
                  <a:srgbClr val="002060"/>
                </a:solidFill>
                <a:effectLst>
                  <a:glow rad="63500">
                    <a:srgbClr val="FFC000">
                      <a:satMod val="175000"/>
                      <a:alpha val="40000"/>
                    </a:srgbClr>
                  </a:glow>
                </a:effectLst>
                <a:latin typeface="Times New Roman" panose="02020603050405020304" pitchFamily="18" charset="0"/>
                <a:cs typeface="Times New Roman" panose="02020603050405020304" pitchFamily="18" charset="0"/>
              </a:rPr>
              <a:t> </a:t>
            </a:r>
            <a:r>
              <a:rPr lang="ru-RU" sz="2800" b="1" dirty="0" err="1" smtClean="0">
                <a:solidFill>
                  <a:srgbClr val="002060"/>
                </a:solidFill>
                <a:effectLst>
                  <a:glow rad="63500">
                    <a:srgbClr val="FFC000">
                      <a:satMod val="175000"/>
                      <a:alpha val="40000"/>
                    </a:srgbClr>
                  </a:glow>
                </a:effectLst>
                <a:latin typeface="Times New Roman" panose="02020603050405020304" pitchFamily="18" charset="0"/>
                <a:cs typeface="Times New Roman" panose="02020603050405020304" pitchFamily="18" charset="0"/>
              </a:rPr>
              <a:t>толтырыңдар</a:t>
            </a:r>
            <a:r>
              <a:rPr lang="ru-RU" sz="2800" b="1" dirty="0" smtClean="0">
                <a:solidFill>
                  <a:srgbClr val="002060"/>
                </a:solidFill>
                <a:effectLst>
                  <a:glow rad="63500">
                    <a:srgbClr val="FFC000">
                      <a:satMod val="175000"/>
                      <a:alpha val="40000"/>
                    </a:srgbClr>
                  </a:glow>
                </a:effectLst>
                <a:latin typeface="Times New Roman" panose="02020603050405020304" pitchFamily="18" charset="0"/>
                <a:cs typeface="Times New Roman" panose="02020603050405020304" pitchFamily="18" charset="0"/>
              </a:rPr>
              <a:t>. </a:t>
            </a:r>
            <a:endParaRPr lang="ru-RU" sz="2800" b="1" dirty="0">
              <a:solidFill>
                <a:srgbClr val="002060"/>
              </a:solidFill>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951883968"/>
              </p:ext>
            </p:extLst>
          </p:nvPr>
        </p:nvGraphicFramePr>
        <p:xfrm>
          <a:off x="558923" y="1700808"/>
          <a:ext cx="7918649" cy="2565032"/>
        </p:xfrm>
        <a:graphic>
          <a:graphicData uri="http://schemas.openxmlformats.org/drawingml/2006/table">
            <a:tbl>
              <a:tblPr firstRow="1" firstCol="1" bandRow="1"/>
              <a:tblGrid>
                <a:gridCol w="2558384">
                  <a:extLst>
                    <a:ext uri="{9D8B030D-6E8A-4147-A177-3AD203B41FA5}">
                      <a16:colId xmlns:a16="http://schemas.microsoft.com/office/drawing/2014/main" val="1531015644"/>
                    </a:ext>
                  </a:extLst>
                </a:gridCol>
                <a:gridCol w="2086433">
                  <a:extLst>
                    <a:ext uri="{9D8B030D-6E8A-4147-A177-3AD203B41FA5}">
                      <a16:colId xmlns:a16="http://schemas.microsoft.com/office/drawing/2014/main" val="176627891"/>
                    </a:ext>
                  </a:extLst>
                </a:gridCol>
                <a:gridCol w="3273832">
                  <a:extLst>
                    <a:ext uri="{9D8B030D-6E8A-4147-A177-3AD203B41FA5}">
                      <a16:colId xmlns:a16="http://schemas.microsoft.com/office/drawing/2014/main" val="434788472"/>
                    </a:ext>
                  </a:extLst>
                </a:gridCol>
              </a:tblGrid>
              <a:tr h="302694">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algn="ctr">
                        <a:lnSpc>
                          <a:spcPct val="115000"/>
                        </a:lnSpc>
                        <a:spcAft>
                          <a:spcPts val="0"/>
                        </a:spcAft>
                      </a:pPr>
                      <a:r>
                        <a:rPr lang="kk-KZ" sz="2000" dirty="0">
                          <a:effectLst/>
                          <a:latin typeface="Times New Roman" panose="02020603050405020304" pitchFamily="18" charset="0"/>
                          <a:cs typeface="Times New Roman" panose="02020603050405020304" pitchFamily="18" charset="0"/>
                        </a:rPr>
                        <a:t>Кезең</a:t>
                      </a:r>
                      <a:endParaRPr lang="ru-RU"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mpd="sng">
                      <a:solidFill>
                        <a:srgbClr val="FFC000"/>
                      </a:solidFill>
                    </a:lnL>
                    <a:lnR w="12700" cmpd="sng">
                      <a:solidFill>
                        <a:srgbClr val="FFC000"/>
                      </a:solid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algn="ctr">
                        <a:lnSpc>
                          <a:spcPct val="115000"/>
                        </a:lnSpc>
                        <a:spcAft>
                          <a:spcPts val="0"/>
                        </a:spcAft>
                      </a:pPr>
                      <a:r>
                        <a:rPr lang="kk-KZ" sz="2000">
                          <a:effectLst/>
                          <a:latin typeface="Times New Roman" panose="02020603050405020304" pitchFamily="18" charset="0"/>
                          <a:cs typeface="Times New Roman" panose="02020603050405020304" pitchFamily="18" charset="0"/>
                        </a:rPr>
                        <a:t>Апта</a:t>
                      </a:r>
                      <a:endParaRPr lang="ru-RU" sz="2800">
                        <a:effectLst/>
                        <a:latin typeface="Times New Roman" panose="02020603050405020304" pitchFamily="18" charset="0"/>
                        <a:ea typeface="Times New Roman"/>
                        <a:cs typeface="Times New Roman" panose="02020603050405020304" pitchFamily="18" charset="0"/>
                      </a:endParaRPr>
                    </a:p>
                  </a:txBody>
                  <a:tcPr marL="68580" marR="68580" marT="0" marB="0">
                    <a:lnL w="12700" cmpd="sng">
                      <a:solidFill>
                        <a:srgbClr val="FFC000"/>
                      </a:solidFill>
                    </a:lnL>
                    <a:lnR w="12700" cmpd="sng">
                      <a:solidFill>
                        <a:srgbClr val="FFC000"/>
                      </a:solid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algn="ctr">
                        <a:lnSpc>
                          <a:spcPct val="115000"/>
                        </a:lnSpc>
                        <a:spcAft>
                          <a:spcPts val="0"/>
                        </a:spcAft>
                      </a:pPr>
                      <a:r>
                        <a:rPr lang="kk-KZ" sz="2000">
                          <a:effectLst/>
                          <a:latin typeface="Times New Roman" panose="02020603050405020304" pitchFamily="18" charset="0"/>
                          <a:cs typeface="Times New Roman" panose="02020603050405020304" pitchFamily="18" charset="0"/>
                        </a:rPr>
                        <a:t>Үдерістер</a:t>
                      </a:r>
                      <a:endParaRPr lang="ru-RU" sz="2800">
                        <a:effectLst/>
                        <a:latin typeface="Times New Roman" panose="02020603050405020304" pitchFamily="18" charset="0"/>
                        <a:ea typeface="Times New Roman"/>
                        <a:cs typeface="Times New Roman" panose="02020603050405020304" pitchFamily="18" charset="0"/>
                      </a:endParaRPr>
                    </a:p>
                  </a:txBody>
                  <a:tcPr marL="68580" marR="68580" marT="0" marB="0">
                    <a:lnL w="12700" cmpd="sng">
                      <a:solidFill>
                        <a:srgbClr val="FFC000"/>
                      </a:solidFill>
                    </a:lnL>
                    <a:lnR w="12700" cmpd="sng">
                      <a:solidFill>
                        <a:srgbClr val="FFC000"/>
                      </a:solid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1790645849"/>
                  </a:ext>
                </a:extLst>
              </a:tr>
              <a:tr h="908083">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a:lnSpc>
                          <a:spcPct val="115000"/>
                        </a:lnSpc>
                        <a:spcAft>
                          <a:spcPts val="0"/>
                        </a:spcAft>
                      </a:pPr>
                      <a:r>
                        <a:rPr lang="kk-KZ" sz="2000" dirty="0">
                          <a:effectLst/>
                          <a:latin typeface="Times New Roman" panose="02020603050405020304" pitchFamily="18" charset="0"/>
                          <a:cs typeface="Times New Roman" panose="02020603050405020304" pitchFamily="18" charset="0"/>
                        </a:rPr>
                        <a:t>Бастапқы кезең (иплантация кезеңі) </a:t>
                      </a:r>
                      <a:endParaRPr lang="ru-RU"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mpd="sng">
                      <a:solidFill>
                        <a:srgbClr val="FFC000"/>
                      </a:solidFill>
                    </a:lnL>
                    <a:lnR w="12700" cmpd="sng">
                      <a:solidFill>
                        <a:srgbClr val="FFC000"/>
                      </a:solid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kk-KZ" sz="2000" dirty="0">
                          <a:effectLst/>
                          <a:latin typeface="Times New Roman" panose="02020603050405020304" pitchFamily="18" charset="0"/>
                          <a:cs typeface="Times New Roman" panose="02020603050405020304" pitchFamily="18" charset="0"/>
                        </a:rPr>
                        <a:t> </a:t>
                      </a:r>
                      <a:endParaRPr lang="ru-RU"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mpd="sng">
                      <a:solidFill>
                        <a:srgbClr val="FFC000"/>
                      </a:solidFill>
                    </a:lnL>
                    <a:lnR w="12700" cmpd="sng">
                      <a:solidFill>
                        <a:srgbClr val="FFC000"/>
                      </a:solid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kk-KZ" sz="2000" dirty="0">
                          <a:effectLst/>
                          <a:latin typeface="Times New Roman" panose="02020603050405020304" pitchFamily="18" charset="0"/>
                          <a:cs typeface="Times New Roman" panose="02020603050405020304" pitchFamily="18" charset="0"/>
                        </a:rPr>
                        <a:t> </a:t>
                      </a:r>
                      <a:endParaRPr lang="ru-RU"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mpd="sng">
                      <a:solidFill>
                        <a:srgbClr val="FFC000"/>
                      </a:solidFill>
                    </a:lnL>
                    <a:lnR w="12700" cmpd="sng">
                      <a:solidFill>
                        <a:srgbClr val="FFC000"/>
                      </a:solid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40000"/>
                      </a:srgbClr>
                    </a:solidFill>
                  </a:tcPr>
                </a:tc>
                <a:extLst>
                  <a:ext uri="{0D108BD9-81ED-4DB2-BD59-A6C34878D82A}">
                    <a16:rowId xmlns:a16="http://schemas.microsoft.com/office/drawing/2014/main" val="418094300"/>
                  </a:ext>
                </a:extLst>
              </a:tr>
              <a:tr h="605389">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a:lnSpc>
                          <a:spcPct val="115000"/>
                        </a:lnSpc>
                        <a:spcAft>
                          <a:spcPts val="0"/>
                        </a:spcAft>
                      </a:pPr>
                      <a:r>
                        <a:rPr lang="kk-KZ" sz="2000">
                          <a:effectLst/>
                          <a:latin typeface="Times New Roman" panose="02020603050405020304" pitchFamily="18" charset="0"/>
                          <a:cs typeface="Times New Roman" panose="02020603050405020304" pitchFamily="18" charset="0"/>
                        </a:rPr>
                        <a:t>Эмбриондық кезең</a:t>
                      </a:r>
                      <a:endParaRPr lang="ru-RU" sz="2800">
                        <a:effectLst/>
                        <a:latin typeface="Times New Roman" panose="02020603050405020304" pitchFamily="18" charset="0"/>
                        <a:ea typeface="Times New Roman"/>
                        <a:cs typeface="Times New Roman" panose="02020603050405020304" pitchFamily="18" charset="0"/>
                      </a:endParaRPr>
                    </a:p>
                  </a:txBody>
                  <a:tcPr marL="68580" marR="68580" marT="0" marB="0">
                    <a:lnL w="12700" cmpd="sng">
                      <a:solidFill>
                        <a:srgbClr val="FFC000"/>
                      </a:solidFill>
                    </a:lnL>
                    <a:lnR w="12700" cmpd="sng">
                      <a:solidFill>
                        <a:srgbClr val="FFC000"/>
                      </a:solid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kk-KZ" sz="2000" dirty="0">
                          <a:effectLst/>
                          <a:latin typeface="Times New Roman" panose="02020603050405020304" pitchFamily="18" charset="0"/>
                          <a:cs typeface="Times New Roman" panose="02020603050405020304" pitchFamily="18" charset="0"/>
                        </a:rPr>
                        <a:t> </a:t>
                      </a:r>
                      <a:endParaRPr lang="ru-RU"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mpd="sng">
                      <a:solidFill>
                        <a:srgbClr val="FFC000"/>
                      </a:solidFill>
                    </a:lnL>
                    <a:lnR w="12700" cmpd="sng">
                      <a:solidFill>
                        <a:srgbClr val="FFC000"/>
                      </a:solid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kk-KZ" sz="2000" dirty="0">
                          <a:effectLst/>
                          <a:latin typeface="Times New Roman" panose="02020603050405020304" pitchFamily="18" charset="0"/>
                          <a:cs typeface="Times New Roman" panose="02020603050405020304" pitchFamily="18" charset="0"/>
                        </a:rPr>
                        <a:t> </a:t>
                      </a:r>
                      <a:endParaRPr lang="ru-RU"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mpd="sng">
                      <a:solidFill>
                        <a:srgbClr val="FFC000"/>
                      </a:solidFill>
                    </a:lnL>
                    <a:lnR w="12700" cmpd="sng">
                      <a:solidFill>
                        <a:srgbClr val="FFC000"/>
                      </a:solid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1456033227"/>
                  </a:ext>
                </a:extLst>
              </a:tr>
              <a:tr h="605389">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a:lnSpc>
                          <a:spcPct val="115000"/>
                        </a:lnSpc>
                        <a:spcAft>
                          <a:spcPts val="0"/>
                        </a:spcAft>
                      </a:pPr>
                      <a:r>
                        <a:rPr lang="kk-KZ" sz="2000">
                          <a:effectLst/>
                          <a:latin typeface="Times New Roman" panose="02020603050405020304" pitchFamily="18" charset="0"/>
                          <a:cs typeface="Times New Roman" panose="02020603050405020304" pitchFamily="18" charset="0"/>
                        </a:rPr>
                        <a:t>Нәрестелік (фетальді) кезең</a:t>
                      </a:r>
                      <a:endParaRPr lang="ru-RU" sz="2800">
                        <a:effectLst/>
                        <a:latin typeface="Times New Roman" panose="02020603050405020304" pitchFamily="18" charset="0"/>
                        <a:ea typeface="Times New Roman"/>
                        <a:cs typeface="Times New Roman" panose="02020603050405020304" pitchFamily="18" charset="0"/>
                      </a:endParaRPr>
                    </a:p>
                  </a:txBody>
                  <a:tcPr marL="68580" marR="68580" marT="0" marB="0">
                    <a:lnL w="12700" cmpd="sng">
                      <a:solidFill>
                        <a:srgbClr val="FFC000"/>
                      </a:solidFill>
                    </a:lnL>
                    <a:lnR w="12700" cmpd="sng">
                      <a:solidFill>
                        <a:srgbClr val="FFC000"/>
                      </a:solid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kk-KZ" sz="2000" dirty="0">
                          <a:effectLst/>
                          <a:latin typeface="Times New Roman" panose="02020603050405020304" pitchFamily="18" charset="0"/>
                          <a:cs typeface="Times New Roman" panose="02020603050405020304" pitchFamily="18" charset="0"/>
                        </a:rPr>
                        <a:t> </a:t>
                      </a:r>
                      <a:endParaRPr lang="ru-RU"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mpd="sng">
                      <a:solidFill>
                        <a:srgbClr val="FFC000"/>
                      </a:solidFill>
                    </a:lnL>
                    <a:lnR w="12700" cmpd="sng">
                      <a:solidFill>
                        <a:srgbClr val="FFC000"/>
                      </a:solid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kk-KZ" sz="2000" dirty="0">
                          <a:effectLst/>
                          <a:latin typeface="Times New Roman" panose="02020603050405020304" pitchFamily="18" charset="0"/>
                          <a:cs typeface="Times New Roman" panose="02020603050405020304" pitchFamily="18" charset="0"/>
                        </a:rPr>
                        <a:t> </a:t>
                      </a:r>
                      <a:endParaRPr lang="ru-RU"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mpd="sng">
                      <a:solidFill>
                        <a:srgbClr val="FFC000"/>
                      </a:solidFill>
                    </a:lnL>
                    <a:lnR w="12700" cmpd="sng">
                      <a:solidFill>
                        <a:srgbClr val="FFC000"/>
                      </a:solid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FFC000">
                        <a:tint val="40000"/>
                      </a:srgbClr>
                    </a:solidFill>
                  </a:tcPr>
                </a:tc>
                <a:extLst>
                  <a:ext uri="{0D108BD9-81ED-4DB2-BD59-A6C34878D82A}">
                    <a16:rowId xmlns:a16="http://schemas.microsoft.com/office/drawing/2014/main" val="3809117753"/>
                  </a:ext>
                </a:extLst>
              </a:tr>
            </a:tbl>
          </a:graphicData>
        </a:graphic>
      </p:graphicFrame>
      <p:sp>
        <p:nvSpPr>
          <p:cNvPr id="4" name="TextBox 3"/>
          <p:cNvSpPr txBox="1"/>
          <p:nvPr/>
        </p:nvSpPr>
        <p:spPr>
          <a:xfrm>
            <a:off x="683568" y="4409856"/>
            <a:ext cx="8208912" cy="1631216"/>
          </a:xfrm>
          <a:prstGeom prst="rect">
            <a:avLst/>
          </a:prstGeom>
          <a:noFill/>
        </p:spPr>
        <p:txBody>
          <a:bodyPr wrap="square" rtlCol="0">
            <a:spAutoFit/>
          </a:bodyPr>
          <a:lstStyle/>
          <a:p>
            <a:pPr lvl="0"/>
            <a:r>
              <a:rPr lang="ru-RU" sz="2000" b="1" dirty="0" err="1">
                <a:solidFill>
                  <a:prstClr val="black"/>
                </a:solidFill>
                <a:latin typeface="Times New Roman" panose="02020603050405020304" pitchFamily="18" charset="0"/>
                <a:cs typeface="Times New Roman" panose="02020603050405020304" pitchFamily="18" charset="0"/>
              </a:rPr>
              <a:t>Бағалау</a:t>
            </a:r>
            <a:r>
              <a:rPr lang="ru-RU" sz="2000" b="1" dirty="0">
                <a:solidFill>
                  <a:prstClr val="black"/>
                </a:solidFill>
                <a:latin typeface="Times New Roman" panose="02020603050405020304" pitchFamily="18" charset="0"/>
                <a:cs typeface="Times New Roman" panose="02020603050405020304" pitchFamily="18" charset="0"/>
              </a:rPr>
              <a:t> </a:t>
            </a:r>
            <a:r>
              <a:rPr lang="ru-RU" sz="2000" b="1" dirty="0" err="1">
                <a:solidFill>
                  <a:prstClr val="black"/>
                </a:solidFill>
                <a:latin typeface="Times New Roman" panose="02020603050405020304" pitchFamily="18" charset="0"/>
                <a:cs typeface="Times New Roman" panose="02020603050405020304" pitchFamily="18" charset="0"/>
              </a:rPr>
              <a:t>критерийлері</a:t>
            </a:r>
            <a:r>
              <a:rPr lang="ru-RU" sz="2000" b="1" dirty="0">
                <a:solidFill>
                  <a:prstClr val="black"/>
                </a:solidFill>
                <a:latin typeface="Times New Roman" panose="02020603050405020304" pitchFamily="18" charset="0"/>
                <a:cs typeface="Times New Roman" panose="02020603050405020304" pitchFamily="18" charset="0"/>
              </a:rPr>
              <a:t>:</a:t>
            </a:r>
          </a:p>
          <a:p>
            <a:pPr lvl="0"/>
            <a:r>
              <a:rPr lang="ru-RU" sz="2000" dirty="0">
                <a:solidFill>
                  <a:prstClr val="black"/>
                </a:solidFill>
                <a:latin typeface="Times New Roman" panose="02020603050405020304" pitchFamily="18" charset="0"/>
                <a:cs typeface="Times New Roman" panose="02020603050405020304" pitchFamily="18" charset="0"/>
              </a:rPr>
              <a:t>-  даму </a:t>
            </a:r>
            <a:r>
              <a:rPr lang="ru-RU" sz="2000" dirty="0" err="1">
                <a:solidFill>
                  <a:prstClr val="black"/>
                </a:solidFill>
                <a:latin typeface="Times New Roman" panose="02020603050405020304" pitchFamily="18" charset="0"/>
                <a:cs typeface="Times New Roman" panose="02020603050405020304" pitchFamily="18" charset="0"/>
              </a:rPr>
              <a:t>кезеңдерін</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атайды</a:t>
            </a:r>
            <a:r>
              <a:rPr lang="ru-RU" sz="2000" dirty="0">
                <a:solidFill>
                  <a:prstClr val="black"/>
                </a:solidFill>
                <a:latin typeface="Times New Roman" panose="02020603050405020304" pitchFamily="18" charset="0"/>
                <a:cs typeface="Times New Roman" panose="02020603050405020304" pitchFamily="18" charset="0"/>
              </a:rPr>
              <a:t>;</a:t>
            </a:r>
          </a:p>
          <a:p>
            <a:pPr lvl="0"/>
            <a:r>
              <a:rPr lang="ru-RU" sz="2000" dirty="0">
                <a:solidFill>
                  <a:prstClr val="black"/>
                </a:solidFill>
                <a:latin typeface="Times New Roman" panose="02020603050405020304" pitchFamily="18" charset="0"/>
                <a:cs typeface="Times New Roman" panose="02020603050405020304" pitchFamily="18" charset="0"/>
              </a:rPr>
              <a:t>-  эмбрион мен </a:t>
            </a:r>
            <a:r>
              <a:rPr lang="ru-RU" sz="2000" dirty="0" err="1">
                <a:solidFill>
                  <a:prstClr val="black"/>
                </a:solidFill>
                <a:latin typeface="Times New Roman" panose="02020603050405020304" pitchFamily="18" charset="0"/>
                <a:cs typeface="Times New Roman" panose="02020603050405020304" pitchFamily="18" charset="0"/>
              </a:rPr>
              <a:t>ұрықтың</a:t>
            </a:r>
            <a:r>
              <a:rPr lang="ru-RU" sz="2000" dirty="0">
                <a:solidFill>
                  <a:prstClr val="black"/>
                </a:solidFill>
                <a:latin typeface="Times New Roman" panose="02020603050405020304" pitchFamily="18" charset="0"/>
                <a:cs typeface="Times New Roman" panose="02020603050405020304" pitchFamily="18" charset="0"/>
              </a:rPr>
              <a:t> даму </a:t>
            </a:r>
            <a:r>
              <a:rPr lang="ru-RU" sz="2000" dirty="0" err="1">
                <a:solidFill>
                  <a:prstClr val="black"/>
                </a:solidFill>
                <a:latin typeface="Times New Roman" panose="02020603050405020304" pitchFamily="18" charset="0"/>
                <a:cs typeface="Times New Roman" panose="02020603050405020304" pitchFamily="18" charset="0"/>
              </a:rPr>
              <a:t>кезеңдерінде</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болатын</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процестерді</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сипаттайды</a:t>
            </a:r>
            <a:r>
              <a:rPr lang="ru-RU" sz="2000" dirty="0">
                <a:solidFill>
                  <a:prstClr val="black"/>
                </a:solidFill>
                <a:latin typeface="Times New Roman" panose="02020603050405020304" pitchFamily="18" charset="0"/>
                <a:cs typeface="Times New Roman" panose="02020603050405020304" pitchFamily="18" charset="0"/>
              </a:rPr>
              <a:t>;</a:t>
            </a:r>
          </a:p>
          <a:p>
            <a:pPr lvl="0"/>
            <a:r>
              <a:rPr lang="ru-RU" sz="2000" dirty="0">
                <a:solidFill>
                  <a:prstClr val="black"/>
                </a:solidFill>
                <a:latin typeface="Times New Roman" panose="02020603050405020304" pitchFamily="18" charset="0"/>
                <a:cs typeface="Times New Roman" panose="02020603050405020304" pitchFamily="18" charset="0"/>
              </a:rPr>
              <a:t> - эмбрион мен </a:t>
            </a:r>
            <a:r>
              <a:rPr lang="ru-RU" sz="2000" dirty="0" err="1">
                <a:solidFill>
                  <a:prstClr val="black"/>
                </a:solidFill>
                <a:latin typeface="Times New Roman" panose="02020603050405020304" pitchFamily="18" charset="0"/>
                <a:cs typeface="Times New Roman" panose="02020603050405020304" pitchFamily="18" charset="0"/>
              </a:rPr>
              <a:t>ұрықтың</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морфологиялық</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айырмашылықтарын</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көрсетеді</a:t>
            </a:r>
            <a:r>
              <a:rPr lang="ru-RU" sz="20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418046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350</Words>
  <Application>Microsoft Office PowerPoint</Application>
  <PresentationFormat>Экран (4:3)</PresentationFormat>
  <Paragraphs>38</Paragraphs>
  <Slides>10</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Times New Roman</vt:lpstr>
      <vt:lpstr>Wingdings</vt:lpstr>
      <vt:lpstr>Тема Office</vt:lpstr>
      <vt:lpstr>Сабақтың тақырыбы: Құрсақта даму. Ұрықтық дамудың алғашқы кезеңдері. Ұрықтың қалыптасуы мен дамуы.</vt:lpstr>
      <vt:lpstr>Презентация PowerPoint</vt:lpstr>
      <vt:lpstr>       </vt:lpstr>
      <vt:lpstr>Олар тамақтануды (трофобласт) қамтамасыз етеді, сұйық тіршілік ортасын және механикалық қорғауды (жеміс көпіршігінің сұйықтығын) қамтамасыз етеді. Жасушалардың хромосомаларында өзгерістер болады. Ұрықтанғаннан соң аталық және аналық жыныс жасушаларының хромосомалары жұптасып 46 –ға жетеді. Ұрықтың бөлшектенуі  (Дробление), Ұрықтанғаннан кейін 4-5 күн бластоцит түзіледі. 100 жасушаға дейін.  </vt:lpstr>
      <vt:lpstr>Презентация PowerPoint</vt:lpstr>
      <vt:lpstr>Презентация PowerPoint</vt:lpstr>
      <vt:lpstr>Презентация PowerPoint</vt:lpstr>
      <vt:lpstr>Презентация PowerPoint</vt:lpstr>
      <vt:lpstr>Тапсырма:Ақпарат көздерін зерттеп,  кестені толтырыңдар. </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Jarkyn</cp:lastModifiedBy>
  <cp:revision>18</cp:revision>
  <dcterms:created xsi:type="dcterms:W3CDTF">2021-04-06T05:46:14Z</dcterms:created>
  <dcterms:modified xsi:type="dcterms:W3CDTF">2021-04-29T10:51:58Z</dcterms:modified>
</cp:coreProperties>
</file>