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324"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38D1D29-D14B-4C69-B15C-C6EC0F82315D}" type="datetimeFigureOut">
              <a:rPr lang="ru-RU" smtClean="0"/>
              <a:t>06.04.2021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D5F029-0FD6-4B1D-817E-0E53DE3A9AD1}" type="slidenum">
              <a:rPr lang="ru-RU" smtClean="0"/>
              <a:t>‹#›</a:t>
            </a:fld>
            <a:endParaRPr lang="ru-RU"/>
          </a:p>
        </p:txBody>
      </p:sp>
    </p:spTree>
    <p:extLst>
      <p:ext uri="{BB962C8B-B14F-4D97-AF65-F5344CB8AC3E}">
        <p14:creationId xmlns:p14="http://schemas.microsoft.com/office/powerpoint/2010/main" val="684546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38D1D29-D14B-4C69-B15C-C6EC0F82315D}" type="datetimeFigureOut">
              <a:rPr lang="ru-RU" smtClean="0"/>
              <a:t>06.04.2021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D5F029-0FD6-4B1D-817E-0E53DE3A9AD1}" type="slidenum">
              <a:rPr lang="ru-RU" smtClean="0"/>
              <a:t>‹#›</a:t>
            </a:fld>
            <a:endParaRPr lang="ru-RU"/>
          </a:p>
        </p:txBody>
      </p:sp>
    </p:spTree>
    <p:extLst>
      <p:ext uri="{BB962C8B-B14F-4D97-AF65-F5344CB8AC3E}">
        <p14:creationId xmlns:p14="http://schemas.microsoft.com/office/powerpoint/2010/main" val="205068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38D1D29-D14B-4C69-B15C-C6EC0F82315D}" type="datetimeFigureOut">
              <a:rPr lang="ru-RU" smtClean="0"/>
              <a:t>06.04.2021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D5F029-0FD6-4B1D-817E-0E53DE3A9AD1}" type="slidenum">
              <a:rPr lang="ru-RU" smtClean="0"/>
              <a:t>‹#›</a:t>
            </a:fld>
            <a:endParaRPr lang="ru-RU"/>
          </a:p>
        </p:txBody>
      </p:sp>
    </p:spTree>
    <p:extLst>
      <p:ext uri="{BB962C8B-B14F-4D97-AF65-F5344CB8AC3E}">
        <p14:creationId xmlns:p14="http://schemas.microsoft.com/office/powerpoint/2010/main" val="4289041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38D1D29-D14B-4C69-B15C-C6EC0F82315D}" type="datetimeFigureOut">
              <a:rPr lang="ru-RU" smtClean="0"/>
              <a:t>06.04.2021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D5F029-0FD6-4B1D-817E-0E53DE3A9AD1}" type="slidenum">
              <a:rPr lang="ru-RU" smtClean="0"/>
              <a:t>‹#›</a:t>
            </a:fld>
            <a:endParaRPr lang="ru-RU"/>
          </a:p>
        </p:txBody>
      </p:sp>
    </p:spTree>
    <p:extLst>
      <p:ext uri="{BB962C8B-B14F-4D97-AF65-F5344CB8AC3E}">
        <p14:creationId xmlns:p14="http://schemas.microsoft.com/office/powerpoint/2010/main" val="769367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38D1D29-D14B-4C69-B15C-C6EC0F82315D}" type="datetimeFigureOut">
              <a:rPr lang="ru-RU" smtClean="0"/>
              <a:t>06.04.2021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D5F029-0FD6-4B1D-817E-0E53DE3A9AD1}" type="slidenum">
              <a:rPr lang="ru-RU" smtClean="0"/>
              <a:t>‹#›</a:t>
            </a:fld>
            <a:endParaRPr lang="ru-RU"/>
          </a:p>
        </p:txBody>
      </p:sp>
    </p:spTree>
    <p:extLst>
      <p:ext uri="{BB962C8B-B14F-4D97-AF65-F5344CB8AC3E}">
        <p14:creationId xmlns:p14="http://schemas.microsoft.com/office/powerpoint/2010/main" val="1199188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38D1D29-D14B-4C69-B15C-C6EC0F82315D}" type="datetimeFigureOut">
              <a:rPr lang="ru-RU" smtClean="0"/>
              <a:t>06.04.2021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AD5F029-0FD6-4B1D-817E-0E53DE3A9AD1}" type="slidenum">
              <a:rPr lang="ru-RU" smtClean="0"/>
              <a:t>‹#›</a:t>
            </a:fld>
            <a:endParaRPr lang="ru-RU"/>
          </a:p>
        </p:txBody>
      </p:sp>
    </p:spTree>
    <p:extLst>
      <p:ext uri="{BB962C8B-B14F-4D97-AF65-F5344CB8AC3E}">
        <p14:creationId xmlns:p14="http://schemas.microsoft.com/office/powerpoint/2010/main" val="1841253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38D1D29-D14B-4C69-B15C-C6EC0F82315D}" type="datetimeFigureOut">
              <a:rPr lang="ru-RU" smtClean="0"/>
              <a:t>06.04.2021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AD5F029-0FD6-4B1D-817E-0E53DE3A9AD1}" type="slidenum">
              <a:rPr lang="ru-RU" smtClean="0"/>
              <a:t>‹#›</a:t>
            </a:fld>
            <a:endParaRPr lang="ru-RU"/>
          </a:p>
        </p:txBody>
      </p:sp>
    </p:spTree>
    <p:extLst>
      <p:ext uri="{BB962C8B-B14F-4D97-AF65-F5344CB8AC3E}">
        <p14:creationId xmlns:p14="http://schemas.microsoft.com/office/powerpoint/2010/main" val="888725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38D1D29-D14B-4C69-B15C-C6EC0F82315D}" type="datetimeFigureOut">
              <a:rPr lang="ru-RU" smtClean="0"/>
              <a:t>06.04.2021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AD5F029-0FD6-4B1D-817E-0E53DE3A9AD1}" type="slidenum">
              <a:rPr lang="ru-RU" smtClean="0"/>
              <a:t>‹#›</a:t>
            </a:fld>
            <a:endParaRPr lang="ru-RU"/>
          </a:p>
        </p:txBody>
      </p:sp>
    </p:spTree>
    <p:extLst>
      <p:ext uri="{BB962C8B-B14F-4D97-AF65-F5344CB8AC3E}">
        <p14:creationId xmlns:p14="http://schemas.microsoft.com/office/powerpoint/2010/main" val="1869035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38D1D29-D14B-4C69-B15C-C6EC0F82315D}" type="datetimeFigureOut">
              <a:rPr lang="ru-RU" smtClean="0"/>
              <a:t>06.04.2021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AD5F029-0FD6-4B1D-817E-0E53DE3A9AD1}" type="slidenum">
              <a:rPr lang="ru-RU" smtClean="0"/>
              <a:t>‹#›</a:t>
            </a:fld>
            <a:endParaRPr lang="ru-RU"/>
          </a:p>
        </p:txBody>
      </p:sp>
    </p:spTree>
    <p:extLst>
      <p:ext uri="{BB962C8B-B14F-4D97-AF65-F5344CB8AC3E}">
        <p14:creationId xmlns:p14="http://schemas.microsoft.com/office/powerpoint/2010/main" val="921018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38D1D29-D14B-4C69-B15C-C6EC0F82315D}" type="datetimeFigureOut">
              <a:rPr lang="ru-RU" smtClean="0"/>
              <a:t>06.04.2021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AD5F029-0FD6-4B1D-817E-0E53DE3A9AD1}" type="slidenum">
              <a:rPr lang="ru-RU" smtClean="0"/>
              <a:t>‹#›</a:t>
            </a:fld>
            <a:endParaRPr lang="ru-RU"/>
          </a:p>
        </p:txBody>
      </p:sp>
    </p:spTree>
    <p:extLst>
      <p:ext uri="{BB962C8B-B14F-4D97-AF65-F5344CB8AC3E}">
        <p14:creationId xmlns:p14="http://schemas.microsoft.com/office/powerpoint/2010/main" val="1792678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38D1D29-D14B-4C69-B15C-C6EC0F82315D}" type="datetimeFigureOut">
              <a:rPr lang="ru-RU" smtClean="0"/>
              <a:t>06.04.2021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AD5F029-0FD6-4B1D-817E-0E53DE3A9AD1}" type="slidenum">
              <a:rPr lang="ru-RU" smtClean="0"/>
              <a:t>‹#›</a:t>
            </a:fld>
            <a:endParaRPr lang="ru-RU"/>
          </a:p>
        </p:txBody>
      </p:sp>
    </p:spTree>
    <p:extLst>
      <p:ext uri="{BB962C8B-B14F-4D97-AF65-F5344CB8AC3E}">
        <p14:creationId xmlns:p14="http://schemas.microsoft.com/office/powerpoint/2010/main" val="1741105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8D1D29-D14B-4C69-B15C-C6EC0F82315D}" type="datetimeFigureOut">
              <a:rPr lang="ru-RU" smtClean="0"/>
              <a:t>06.04.2021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D5F029-0FD6-4B1D-817E-0E53DE3A9AD1}" type="slidenum">
              <a:rPr lang="ru-RU" smtClean="0"/>
              <a:t>‹#›</a:t>
            </a:fld>
            <a:endParaRPr lang="ru-RU"/>
          </a:p>
        </p:txBody>
      </p:sp>
    </p:spTree>
    <p:extLst>
      <p:ext uri="{BB962C8B-B14F-4D97-AF65-F5344CB8AC3E}">
        <p14:creationId xmlns:p14="http://schemas.microsoft.com/office/powerpoint/2010/main" val="82256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764705"/>
            <a:ext cx="7772400" cy="1368151"/>
          </a:xfrm>
        </p:spPr>
        <p:txBody>
          <a:bodyPr>
            <a:normAutofit fontScale="90000"/>
          </a:bodyPr>
          <a:lstStyle/>
          <a:p>
            <a:r>
              <a:rPr lang="kk-KZ" sz="3600" b="1" dirty="0">
                <a:latin typeface="Times New Roman" pitchFamily="18" charset="0"/>
                <a:cs typeface="Times New Roman" pitchFamily="18" charset="0"/>
              </a:rPr>
              <a:t>Сабақтың </a:t>
            </a:r>
            <a:r>
              <a:rPr lang="kk-KZ" sz="3600" b="1" dirty="0" smtClean="0">
                <a:latin typeface="Times New Roman" pitchFamily="18" charset="0"/>
                <a:cs typeface="Times New Roman" pitchFamily="18" charset="0"/>
              </a:rPr>
              <a:t>тақырыбы:</a:t>
            </a:r>
            <a:br>
              <a:rPr lang="kk-KZ" sz="3600" b="1" dirty="0" smtClean="0">
                <a:latin typeface="Times New Roman" pitchFamily="18" charset="0"/>
                <a:cs typeface="Times New Roman" pitchFamily="18" charset="0"/>
              </a:rPr>
            </a:br>
            <a:r>
              <a:rPr lang="kk-KZ" sz="3600" dirty="0" smtClean="0">
                <a:latin typeface="Times New Roman" pitchFamily="18" charset="0"/>
                <a:cs typeface="Times New Roman" pitchFamily="18" charset="0"/>
              </a:rPr>
              <a:t>Құрсақта </a:t>
            </a:r>
            <a:r>
              <a:rPr lang="kk-KZ" sz="3600" dirty="0">
                <a:latin typeface="Times New Roman" pitchFamily="18" charset="0"/>
                <a:cs typeface="Times New Roman" pitchFamily="18" charset="0"/>
              </a:rPr>
              <a:t>даму.Ұрықтық дамудың алғашқы кезеңдері</a:t>
            </a:r>
            <a:r>
              <a:rPr lang="kk-KZ" dirty="0"/>
              <a:t>.</a:t>
            </a:r>
            <a:endParaRPr lang="ru-RU" dirty="0"/>
          </a:p>
        </p:txBody>
      </p:sp>
      <p:sp>
        <p:nvSpPr>
          <p:cNvPr id="3" name="Подзаголовок 2"/>
          <p:cNvSpPr>
            <a:spLocks noGrp="1"/>
          </p:cNvSpPr>
          <p:nvPr>
            <p:ph type="subTitle" idx="1"/>
          </p:nvPr>
        </p:nvSpPr>
        <p:spPr>
          <a:xfrm>
            <a:off x="899592" y="2420888"/>
            <a:ext cx="7416824" cy="3217912"/>
          </a:xfrm>
        </p:spPr>
        <p:txBody>
          <a:bodyPr>
            <a:noAutofit/>
          </a:bodyPr>
          <a:lstStyle/>
          <a:p>
            <a:r>
              <a:rPr lang="kk-KZ" b="1" dirty="0">
                <a:solidFill>
                  <a:schemeClr val="tx1"/>
                </a:solidFill>
                <a:latin typeface="Times New Roman" pitchFamily="18" charset="0"/>
                <a:cs typeface="Times New Roman" pitchFamily="18" charset="0"/>
              </a:rPr>
              <a:t>Оқу </a:t>
            </a:r>
            <a:r>
              <a:rPr lang="kk-KZ" b="1" dirty="0" smtClean="0">
                <a:solidFill>
                  <a:schemeClr val="tx1"/>
                </a:solidFill>
                <a:latin typeface="Times New Roman" pitchFamily="18" charset="0"/>
                <a:cs typeface="Times New Roman" pitchFamily="18" charset="0"/>
              </a:rPr>
              <a:t>мақсаты:</a:t>
            </a:r>
          </a:p>
          <a:p>
            <a:r>
              <a:rPr lang="kk-KZ" dirty="0" smtClean="0">
                <a:solidFill>
                  <a:schemeClr val="tx1"/>
                </a:solidFill>
                <a:latin typeface="Times New Roman" pitchFamily="18" charset="0"/>
                <a:cs typeface="Times New Roman" pitchFamily="18" charset="0"/>
              </a:rPr>
              <a:t>ұрықтың </a:t>
            </a:r>
            <a:r>
              <a:rPr lang="kk-KZ" dirty="0">
                <a:solidFill>
                  <a:schemeClr val="tx1"/>
                </a:solidFill>
                <a:latin typeface="Times New Roman" pitchFamily="18" charset="0"/>
                <a:cs typeface="Times New Roman" pitchFamily="18" charset="0"/>
              </a:rPr>
              <a:t>дамуындағы плацентаның маңызын </a:t>
            </a:r>
            <a:r>
              <a:rPr lang="kk-KZ" dirty="0" smtClean="0">
                <a:solidFill>
                  <a:schemeClr val="tx1"/>
                </a:solidFill>
                <a:latin typeface="Times New Roman" pitchFamily="18" charset="0"/>
                <a:cs typeface="Times New Roman" pitchFamily="18" charset="0"/>
              </a:rPr>
              <a:t>түсіндіру.</a:t>
            </a:r>
          </a:p>
          <a:p>
            <a:r>
              <a:rPr lang="kk-KZ" b="1" dirty="0">
                <a:solidFill>
                  <a:schemeClr val="tx1"/>
                </a:solidFill>
                <a:latin typeface="Times New Roman" pitchFamily="18" charset="0"/>
                <a:cs typeface="Times New Roman" pitchFamily="18" charset="0"/>
              </a:rPr>
              <a:t>Бағалау критериі</a:t>
            </a:r>
            <a:r>
              <a:rPr lang="kk-KZ" b="1" dirty="0" smtClean="0">
                <a:solidFill>
                  <a:schemeClr val="tx1"/>
                </a:solidFill>
                <a:latin typeface="Times New Roman" pitchFamily="18" charset="0"/>
                <a:cs typeface="Times New Roman" pitchFamily="18" charset="0"/>
              </a:rPr>
              <a:t>:</a:t>
            </a:r>
          </a:p>
          <a:p>
            <a:pPr marL="457200" indent="-457200">
              <a:buFont typeface="Wingdings" pitchFamily="2" charset="2"/>
              <a:buChar char="Ø"/>
            </a:pPr>
            <a:r>
              <a:rPr lang="kk-KZ" dirty="0">
                <a:solidFill>
                  <a:schemeClr val="tx1"/>
                </a:solidFill>
                <a:latin typeface="Times New Roman" pitchFamily="18" charset="0"/>
                <a:cs typeface="Times New Roman" pitchFamily="18" charset="0"/>
              </a:rPr>
              <a:t>ұ</a:t>
            </a:r>
            <a:r>
              <a:rPr lang="kk-KZ" dirty="0" smtClean="0">
                <a:solidFill>
                  <a:schemeClr val="tx1"/>
                </a:solidFill>
                <a:latin typeface="Times New Roman" pitchFamily="18" charset="0"/>
                <a:cs typeface="Times New Roman" pitchFamily="18" charset="0"/>
              </a:rPr>
              <a:t>рықтың </a:t>
            </a:r>
            <a:r>
              <a:rPr lang="kk-KZ" dirty="0">
                <a:solidFill>
                  <a:schemeClr val="tx1"/>
                </a:solidFill>
                <a:latin typeface="Times New Roman" pitchFamily="18" charset="0"/>
                <a:cs typeface="Times New Roman" pitchFamily="18" charset="0"/>
              </a:rPr>
              <a:t>кезеңдердің ерекшеліктерін түсіндіре  алады:</a:t>
            </a:r>
            <a:endParaRPr lang="ru-RU" dirty="0">
              <a:solidFill>
                <a:schemeClr val="tx1"/>
              </a:solidFill>
              <a:latin typeface="Times New Roman" pitchFamily="18" charset="0"/>
              <a:cs typeface="Times New Roman" pitchFamily="18" charset="0"/>
            </a:endParaRPr>
          </a:p>
          <a:p>
            <a:pPr marL="457200" indent="-457200">
              <a:buFont typeface="Wingdings" pitchFamily="2" charset="2"/>
              <a:buChar char="Ø"/>
            </a:pPr>
            <a:r>
              <a:rPr lang="kk-KZ" dirty="0">
                <a:solidFill>
                  <a:schemeClr val="tx1"/>
                </a:solidFill>
                <a:latin typeface="Times New Roman" pitchFamily="18" charset="0"/>
                <a:cs typeface="Times New Roman" pitchFamily="18" charset="0"/>
              </a:rPr>
              <a:t>ұ</a:t>
            </a:r>
            <a:r>
              <a:rPr lang="kk-KZ" dirty="0" smtClean="0">
                <a:solidFill>
                  <a:schemeClr val="tx1"/>
                </a:solidFill>
                <a:latin typeface="Times New Roman" pitchFamily="18" charset="0"/>
                <a:cs typeface="Times New Roman" pitchFamily="18" charset="0"/>
              </a:rPr>
              <a:t>рықтың </a:t>
            </a:r>
            <a:r>
              <a:rPr lang="kk-KZ" dirty="0">
                <a:solidFill>
                  <a:schemeClr val="tx1"/>
                </a:solidFill>
                <a:latin typeface="Times New Roman" pitchFamily="18" charset="0"/>
                <a:cs typeface="Times New Roman" pitchFamily="18" charset="0"/>
              </a:rPr>
              <a:t>дамудың  сатыларын сипаттай алады:</a:t>
            </a:r>
            <a:endParaRPr lang="ru-RU" dirty="0">
              <a:solidFill>
                <a:schemeClr val="tx1"/>
              </a:solidFill>
              <a:latin typeface="Times New Roman" pitchFamily="18" charset="0"/>
              <a:cs typeface="Times New Roman" pitchFamily="18" charset="0"/>
            </a:endParaRPr>
          </a:p>
          <a:p>
            <a:r>
              <a:rPr lang="kk-KZ" dirty="0">
                <a:solidFill>
                  <a:schemeClr val="tx1"/>
                </a:solidFill>
                <a:latin typeface="Times New Roman" pitchFamily="18" charset="0"/>
                <a:cs typeface="Times New Roman" pitchFamily="18" charset="0"/>
              </a:rPr>
              <a:t>Планцетаныың рөлін сипаттай алады:</a:t>
            </a:r>
            <a:endParaRPr lang="ru-RU"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694053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692696"/>
            <a:ext cx="3008313" cy="1080120"/>
          </a:xfrm>
        </p:spPr>
        <p:txBody>
          <a:bodyPr>
            <a:noAutofit/>
          </a:bodyPr>
          <a:lstStyle/>
          <a:p>
            <a:r>
              <a:rPr lang="kk-KZ" sz="3200" b="1" dirty="0" smtClean="0">
                <a:latin typeface="Times New Roman" pitchFamily="18" charset="0"/>
                <a:cs typeface="Times New Roman" pitchFamily="18" charset="0"/>
              </a:rPr>
              <a:t/>
            </a:r>
            <a:br>
              <a:rPr lang="kk-KZ" sz="3200" b="1" dirty="0" smtClean="0">
                <a:latin typeface="Times New Roman" pitchFamily="18" charset="0"/>
                <a:cs typeface="Times New Roman" pitchFamily="18" charset="0"/>
              </a:rPr>
            </a:br>
            <a:r>
              <a:rPr lang="kk-KZ" sz="3200" dirty="0">
                <a:latin typeface="Times New Roman" pitchFamily="18" charset="0"/>
                <a:cs typeface="Times New Roman" pitchFamily="18" charset="0"/>
              </a:rPr>
              <a:t/>
            </a:r>
            <a:br>
              <a:rPr lang="kk-KZ" sz="3200" dirty="0">
                <a:latin typeface="Times New Roman" pitchFamily="18" charset="0"/>
                <a:cs typeface="Times New Roman" pitchFamily="18" charset="0"/>
              </a:rPr>
            </a:br>
            <a:r>
              <a:rPr lang="kk-KZ" sz="3200" dirty="0" smtClean="0">
                <a:latin typeface="Times New Roman" pitchFamily="18" charset="0"/>
                <a:cs typeface="Times New Roman" pitchFamily="18" charset="0"/>
              </a:rPr>
              <a:t/>
            </a:r>
            <a:br>
              <a:rPr lang="kk-KZ" sz="3200" dirty="0" smtClean="0">
                <a:latin typeface="Times New Roman" pitchFamily="18" charset="0"/>
                <a:cs typeface="Times New Roman" pitchFamily="18" charset="0"/>
              </a:rPr>
            </a:br>
            <a:r>
              <a:rPr lang="kk-KZ" sz="3200" dirty="0" smtClean="0">
                <a:latin typeface="Times New Roman" pitchFamily="18" charset="0"/>
                <a:cs typeface="Times New Roman" pitchFamily="18" charset="0"/>
              </a:rPr>
              <a:t/>
            </a:r>
            <a:br>
              <a:rPr lang="kk-KZ" sz="3200" dirty="0" smtClean="0">
                <a:latin typeface="Times New Roman" pitchFamily="18" charset="0"/>
                <a:cs typeface="Times New Roman" pitchFamily="18" charset="0"/>
              </a:rPr>
            </a:br>
            <a:r>
              <a:rPr lang="kk-KZ" sz="3200" dirty="0">
                <a:latin typeface="Times New Roman" pitchFamily="18" charset="0"/>
                <a:cs typeface="Times New Roman" pitchFamily="18" charset="0"/>
              </a:rPr>
              <a:t/>
            </a:r>
            <a:br>
              <a:rPr lang="kk-KZ" sz="3200" dirty="0">
                <a:latin typeface="Times New Roman" pitchFamily="18" charset="0"/>
                <a:cs typeface="Times New Roman" pitchFamily="18" charset="0"/>
              </a:rPr>
            </a:br>
            <a:r>
              <a:rPr lang="kk-KZ" sz="3200" dirty="0" smtClean="0">
                <a:latin typeface="Times New Roman" pitchFamily="18" charset="0"/>
                <a:cs typeface="Times New Roman" pitchFamily="18" charset="0"/>
              </a:rPr>
              <a:t/>
            </a:r>
            <a:br>
              <a:rPr lang="kk-KZ" sz="3200" dirty="0" smtClean="0">
                <a:latin typeface="Times New Roman" pitchFamily="18" charset="0"/>
                <a:cs typeface="Times New Roman" pitchFamily="18" charset="0"/>
              </a:rPr>
            </a:br>
            <a:r>
              <a:rPr lang="kk-KZ" sz="3200" b="1" dirty="0" smtClean="0">
                <a:latin typeface="Times New Roman" pitchFamily="18" charset="0"/>
                <a:cs typeface="Times New Roman" pitchFamily="18" charset="0"/>
              </a:rPr>
              <a:t>Ұрықтану </a:t>
            </a:r>
            <a:r>
              <a:rPr lang="kk-KZ" sz="3200" b="1" dirty="0">
                <a:latin typeface="Times New Roman" pitchFamily="18" charset="0"/>
                <a:cs typeface="Times New Roman" pitchFamily="18" charset="0"/>
              </a:rPr>
              <a:t>кезеңдері</a:t>
            </a: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endParaRPr lang="ru-RU" sz="3200" dirty="0">
              <a:latin typeface="Times New Roman" pitchFamily="18" charset="0"/>
              <a:cs typeface="Times New Roman" pitchFamily="18" charset="0"/>
            </a:endParaRPr>
          </a:p>
        </p:txBody>
      </p:sp>
      <p:sp>
        <p:nvSpPr>
          <p:cNvPr id="7" name="Текст 6"/>
          <p:cNvSpPr>
            <a:spLocks noGrp="1"/>
          </p:cNvSpPr>
          <p:nvPr>
            <p:ph type="body" sz="half" idx="2"/>
          </p:nvPr>
        </p:nvSpPr>
        <p:spPr>
          <a:xfrm>
            <a:off x="251520" y="1124744"/>
            <a:ext cx="4464496" cy="5001419"/>
          </a:xfrm>
        </p:spPr>
        <p:txBody>
          <a:bodyPr>
            <a:noAutofit/>
          </a:bodyPr>
          <a:lstStyle/>
          <a:p>
            <a:r>
              <a:rPr lang="kk-KZ" sz="2000" dirty="0">
                <a:latin typeface="Times New Roman" pitchFamily="18" charset="0"/>
                <a:cs typeface="Times New Roman" pitchFamily="18" charset="0"/>
              </a:rPr>
              <a:t>Спермотозоид пен жұмыртқа  жасушасының қосылуы ұрықтану деп аталады. Ұрықтану жатыр түтігінде жүзеге асады. Ұрықтанбаған  жұмыртқа жасушалары мен спермотозоидтер лейкоциттер әсерінен жатыр түтігінде немесе жатырда жойылып кетеді. Сперматозоидтердің ұрықтандыру қабілеті 24-28 сағатқа созылады.Олардың дене температурасына жоғары сезімталдығы және цитоплазмасында қоректік заттар қорының болмауы ұзақ уақыт сақталуға мүмкіндік бермейді. </a:t>
            </a:r>
            <a:endParaRPr lang="ru-RU" sz="2000"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pic>
        <p:nvPicPr>
          <p:cNvPr id="8" name="Объект 7"/>
          <p:cNvPicPr>
            <a:picLocks noGrp="1"/>
          </p:cNvPicPr>
          <p:nvPr>
            <p:ph idx="1"/>
          </p:nvPr>
        </p:nvPicPr>
        <p:blipFill>
          <a:blip r:embed="rId2"/>
          <a:stretch>
            <a:fillRect/>
          </a:stretch>
        </p:blipFill>
        <p:spPr>
          <a:xfrm>
            <a:off x="4860032" y="836712"/>
            <a:ext cx="3960439" cy="5184576"/>
          </a:xfrm>
          <a:prstGeom prst="rect">
            <a:avLst/>
          </a:prstGeom>
        </p:spPr>
      </p:pic>
    </p:spTree>
    <p:extLst>
      <p:ext uri="{BB962C8B-B14F-4D97-AF65-F5344CB8AC3E}">
        <p14:creationId xmlns:p14="http://schemas.microsoft.com/office/powerpoint/2010/main" val="4077869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931224" cy="1162050"/>
          </a:xfrm>
        </p:spPr>
        <p:txBody>
          <a:bodyPr>
            <a:noAutofit/>
          </a:bodyPr>
          <a:lstStyle/>
          <a:p>
            <a:pPr algn="ctr"/>
            <a:r>
              <a:rPr lang="kk-KZ" sz="2400" dirty="0">
                <a:latin typeface="Times New Roman" pitchFamily="18" charset="0"/>
                <a:cs typeface="Times New Roman" pitchFamily="18" charset="0"/>
              </a:rPr>
              <a:t>Ұрықтанған жұмыртқа жасушасының жатырға түсуі</a:t>
            </a:r>
            <a:endParaRPr lang="ru-RU" sz="2400" dirty="0">
              <a:latin typeface="Times New Roman" pitchFamily="18" charset="0"/>
              <a:cs typeface="Times New Roman" pitchFamily="18" charset="0"/>
            </a:endParaRPr>
          </a:p>
        </p:txBody>
      </p:sp>
      <p:sp>
        <p:nvSpPr>
          <p:cNvPr id="4" name="Текст 3"/>
          <p:cNvSpPr>
            <a:spLocks noGrp="1"/>
          </p:cNvSpPr>
          <p:nvPr>
            <p:ph type="body" sz="half" idx="2"/>
          </p:nvPr>
        </p:nvSpPr>
        <p:spPr>
          <a:xfrm>
            <a:off x="457200" y="1435100"/>
            <a:ext cx="3898776" cy="4691063"/>
          </a:xfrm>
        </p:spPr>
        <p:txBody>
          <a:bodyPr>
            <a:normAutofit/>
          </a:bodyPr>
          <a:lstStyle/>
          <a:p>
            <a:endParaRPr lang="kk-KZ" sz="2800" dirty="0" smtClean="0">
              <a:latin typeface="Times New Roman" pitchFamily="18" charset="0"/>
              <a:cs typeface="Times New Roman" pitchFamily="18" charset="0"/>
            </a:endParaRPr>
          </a:p>
          <a:p>
            <a:r>
              <a:rPr lang="kk-KZ" sz="2800" dirty="0" smtClean="0">
                <a:latin typeface="Times New Roman" pitchFamily="18" charset="0"/>
                <a:cs typeface="Times New Roman" pitchFamily="18" charset="0"/>
              </a:rPr>
              <a:t>Қосылған </a:t>
            </a:r>
            <a:r>
              <a:rPr lang="kk-KZ" sz="2800" dirty="0">
                <a:latin typeface="Times New Roman" pitchFamily="18" charset="0"/>
                <a:cs typeface="Times New Roman" pitchFamily="18" charset="0"/>
              </a:rPr>
              <a:t>екі гаметадан зигота түзіледі. Ол бөлшектеніп  жатыр түтігі арқылы жатырға түседі. Осы жерден ұрық түзіліп, жүктілік басталады.</a:t>
            </a:r>
            <a:endParaRPr lang="ru-RU" sz="2800" dirty="0">
              <a:latin typeface="Times New Roman" pitchFamily="18" charset="0"/>
              <a:cs typeface="Times New Roman" pitchFamily="18" charset="0"/>
            </a:endParaRPr>
          </a:p>
          <a:p>
            <a:endParaRPr lang="ru-RU" sz="2800" dirty="0">
              <a:latin typeface="Times New Roman" pitchFamily="18" charset="0"/>
              <a:cs typeface="Times New Roman" pitchFamily="18" charset="0"/>
            </a:endParaRPr>
          </a:p>
        </p:txBody>
      </p:sp>
      <p:pic>
        <p:nvPicPr>
          <p:cNvPr id="5" name="Объект 4"/>
          <p:cNvPicPr>
            <a:picLocks noGrp="1"/>
          </p:cNvPicPr>
          <p:nvPr>
            <p:ph idx="1"/>
          </p:nvPr>
        </p:nvPicPr>
        <p:blipFill>
          <a:blip r:embed="rId2"/>
          <a:stretch>
            <a:fillRect/>
          </a:stretch>
        </p:blipFill>
        <p:spPr>
          <a:xfrm>
            <a:off x="4427984" y="1844824"/>
            <a:ext cx="4247654" cy="2903715"/>
          </a:xfrm>
          <a:prstGeom prst="rect">
            <a:avLst/>
          </a:prstGeom>
        </p:spPr>
      </p:pic>
    </p:spTree>
    <p:extLst>
      <p:ext uri="{BB962C8B-B14F-4D97-AF65-F5344CB8AC3E}">
        <p14:creationId xmlns:p14="http://schemas.microsoft.com/office/powerpoint/2010/main" val="1064004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2400" dirty="0">
                <a:latin typeface="Times New Roman" pitchFamily="18" charset="0"/>
                <a:cs typeface="Times New Roman" pitchFamily="18" charset="0"/>
              </a:rPr>
              <a:t>Ұрықтық дамудың бірінші сатысы</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a:xfrm>
            <a:off x="3491880" y="273050"/>
            <a:ext cx="5400600" cy="5853113"/>
          </a:xfrm>
        </p:spPr>
        <p:txBody>
          <a:bodyPr>
            <a:normAutofit/>
          </a:bodyPr>
          <a:lstStyle/>
          <a:p>
            <a:pPr marL="0" indent="0">
              <a:buNone/>
            </a:pPr>
            <a:r>
              <a:rPr lang="kk-KZ" sz="2000" b="1" dirty="0" smtClean="0">
                <a:latin typeface="Times New Roman" pitchFamily="18" charset="0"/>
                <a:cs typeface="Times New Roman" pitchFamily="18" charset="0"/>
              </a:rPr>
              <a:t>       Шарананың </a:t>
            </a:r>
            <a:r>
              <a:rPr lang="kk-KZ" sz="2000" b="1" dirty="0">
                <a:latin typeface="Times New Roman" pitchFamily="18" charset="0"/>
                <a:cs typeface="Times New Roman" pitchFamily="18" charset="0"/>
              </a:rPr>
              <a:t>қалыптасуы және </a:t>
            </a:r>
            <a:r>
              <a:rPr lang="kk-KZ" sz="2000" b="1" dirty="0" smtClean="0">
                <a:latin typeface="Times New Roman" pitchFamily="18" charset="0"/>
                <a:cs typeface="Times New Roman" pitchFamily="18" charset="0"/>
              </a:rPr>
              <a:t>дамуы</a:t>
            </a:r>
          </a:p>
          <a:p>
            <a:pPr>
              <a:buFont typeface="Wingdings" pitchFamily="2" charset="2"/>
              <a:buChar char="Ø"/>
            </a:pPr>
            <a:r>
              <a:rPr lang="ru-RU" sz="2000" b="1" i="1" dirty="0">
                <a:latin typeface="Times New Roman" pitchFamily="18" charset="0"/>
                <a:cs typeface="Times New Roman" pitchFamily="18" charset="0"/>
              </a:rPr>
              <a:t>2-3 </a:t>
            </a:r>
            <a:r>
              <a:rPr lang="ru-RU" sz="2000" b="1" i="1" dirty="0" err="1">
                <a:latin typeface="Times New Roman" pitchFamily="18" charset="0"/>
                <a:cs typeface="Times New Roman" pitchFamily="18" charset="0"/>
              </a:rPr>
              <a:t>айлы</a:t>
            </a:r>
            <a:r>
              <a:rPr lang="kk-KZ" sz="2000" b="1" i="1" dirty="0">
                <a:latin typeface="Times New Roman" pitchFamily="18" charset="0"/>
                <a:cs typeface="Times New Roman" pitchFamily="18" charset="0"/>
              </a:rPr>
              <a:t>қ мерзім эмбриональды кезең деп аталады.</a:t>
            </a:r>
            <a:endParaRPr lang="ru-RU" sz="2000" b="1" i="1" dirty="0">
              <a:latin typeface="Times New Roman" pitchFamily="18" charset="0"/>
              <a:cs typeface="Times New Roman" pitchFamily="18" charset="0"/>
            </a:endParaRPr>
          </a:p>
          <a:p>
            <a:pPr>
              <a:buFont typeface="Wingdings" pitchFamily="2" charset="2"/>
              <a:buChar char="Ø"/>
            </a:pPr>
            <a:r>
              <a:rPr lang="kk-KZ" sz="2000" b="1" i="1" dirty="0">
                <a:latin typeface="Times New Roman" pitchFamily="18" charset="0"/>
                <a:cs typeface="Times New Roman" pitchFamily="18" charset="0"/>
              </a:rPr>
              <a:t>3 айдан бастап туғанға дейінгі айлар шараналық кезең деп аталады. 3-айында шарана және ана ұлпасынан планцета түзіледі.</a:t>
            </a:r>
            <a:endParaRPr lang="ru-RU" sz="2000" b="1" i="1" dirty="0">
              <a:latin typeface="Times New Roman" pitchFamily="18" charset="0"/>
              <a:cs typeface="Times New Roman" pitchFamily="18" charset="0"/>
            </a:endParaRPr>
          </a:p>
          <a:p>
            <a:pPr>
              <a:buFont typeface="Wingdings" pitchFamily="2" charset="2"/>
              <a:buChar char="Ø"/>
            </a:pPr>
            <a:r>
              <a:rPr lang="kk-KZ" sz="2000" b="1" i="1" dirty="0">
                <a:latin typeface="Times New Roman" pitchFamily="18" charset="0"/>
                <a:cs typeface="Times New Roman" pitchFamily="18" charset="0"/>
              </a:rPr>
              <a:t>Планцета</a:t>
            </a:r>
            <a:r>
              <a:rPr lang="ru-RU" sz="2000" b="1" i="1" dirty="0">
                <a:latin typeface="Times New Roman" pitchFamily="18" charset="0"/>
                <a:cs typeface="Times New Roman" pitchFamily="18" charset="0"/>
              </a:rPr>
              <a:t>- </a:t>
            </a:r>
            <a:r>
              <a:rPr lang="kk-KZ" sz="2000" b="1" i="1" dirty="0">
                <a:latin typeface="Times New Roman" pitchFamily="18" charset="0"/>
                <a:cs typeface="Times New Roman" pitchFamily="18" charset="0"/>
              </a:rPr>
              <a:t>ана мен шарана ағзасы арасындағы байланысты жүзеге асыратын мүше. Шарананың тыныс алуын, қоректенуін және зат алмасу өнімдерінің бөлінуін планцета қамтамасыз </a:t>
            </a:r>
            <a:r>
              <a:rPr lang="kk-KZ" sz="2000" b="1" i="1" dirty="0" smtClean="0">
                <a:latin typeface="Times New Roman" pitchFamily="18" charset="0"/>
                <a:cs typeface="Times New Roman" pitchFamily="18" charset="0"/>
              </a:rPr>
              <a:t>етеді</a:t>
            </a:r>
          </a:p>
          <a:p>
            <a:pPr>
              <a:buFont typeface="Wingdings" pitchFamily="2" charset="2"/>
              <a:buChar char="Ø"/>
            </a:pPr>
            <a:endParaRPr lang="ru-RU" sz="1800" dirty="0"/>
          </a:p>
        </p:txBody>
      </p:sp>
      <p:sp>
        <p:nvSpPr>
          <p:cNvPr id="4" name="Текст 3"/>
          <p:cNvSpPr>
            <a:spLocks noGrp="1"/>
          </p:cNvSpPr>
          <p:nvPr>
            <p:ph type="body" sz="half" idx="2"/>
          </p:nvPr>
        </p:nvSpPr>
        <p:spPr>
          <a:xfrm>
            <a:off x="107504" y="1052736"/>
            <a:ext cx="3600400" cy="5073427"/>
          </a:xfrm>
        </p:spPr>
        <p:txBody>
          <a:bodyPr>
            <a:noAutofit/>
          </a:bodyPr>
          <a:lstStyle/>
          <a:p>
            <a:r>
              <a:rPr lang="kk-KZ" sz="2000" dirty="0">
                <a:latin typeface="Times New Roman" pitchFamily="18" charset="0"/>
                <a:cs typeface="Times New Roman" pitchFamily="18" charset="0"/>
              </a:rPr>
              <a:t>Бөлшектенуден  кейін түзілген бластула  сыртқы қабаты жасушаларының бір бөлігі түкшелер түзеді.Осы түкшелер арқылы ұрық планцета  түзілгенге дейін қоректенеді.Ол жүктіліктің шамамен 12 аптасының соңына қарай жүреді. Алтыншы аптада  адам ұрығында  адамға тән белгілер пайда болады, аяқ қол, саусақтарын ажыратуға болады. Осы сәттен бастап шарана деп атайды</a:t>
            </a:r>
            <a:endParaRPr lang="ru-RU" sz="2000" dirty="0">
              <a:latin typeface="Times New Roman" pitchFamily="18" charset="0"/>
              <a:cs typeface="Times New Roman" pitchFamily="18" charset="0"/>
            </a:endParaRPr>
          </a:p>
        </p:txBody>
      </p:sp>
      <p:pic>
        <p:nvPicPr>
          <p:cNvPr id="5" name="Рисунок 4"/>
          <p:cNvPicPr/>
          <p:nvPr/>
        </p:nvPicPr>
        <p:blipFill>
          <a:blip r:embed="rId2"/>
          <a:stretch>
            <a:fillRect/>
          </a:stretch>
        </p:blipFill>
        <p:spPr>
          <a:xfrm>
            <a:off x="4007454" y="4437112"/>
            <a:ext cx="4524985" cy="1884680"/>
          </a:xfrm>
          <a:prstGeom prst="rect">
            <a:avLst/>
          </a:prstGeom>
        </p:spPr>
      </p:pic>
    </p:spTree>
    <p:extLst>
      <p:ext uri="{BB962C8B-B14F-4D97-AF65-F5344CB8AC3E}">
        <p14:creationId xmlns:p14="http://schemas.microsoft.com/office/powerpoint/2010/main" val="3530965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p:cNvPicPr>
          <p:nvPr>
            <p:ph idx="1"/>
          </p:nvPr>
        </p:nvPicPr>
        <p:blipFill>
          <a:blip r:embed="rId2"/>
          <a:stretch>
            <a:fillRect/>
          </a:stretch>
        </p:blipFill>
        <p:spPr>
          <a:xfrm>
            <a:off x="3563888" y="260648"/>
            <a:ext cx="4752528" cy="2736304"/>
          </a:xfrm>
          <a:prstGeom prst="rect">
            <a:avLst/>
          </a:prstGeom>
        </p:spPr>
      </p:pic>
      <p:sp>
        <p:nvSpPr>
          <p:cNvPr id="4" name="Текст 3"/>
          <p:cNvSpPr>
            <a:spLocks noGrp="1"/>
          </p:cNvSpPr>
          <p:nvPr>
            <p:ph type="body" sz="half" idx="2"/>
          </p:nvPr>
        </p:nvSpPr>
        <p:spPr>
          <a:xfrm>
            <a:off x="457200" y="620688"/>
            <a:ext cx="3034680" cy="5505475"/>
          </a:xfrm>
        </p:spPr>
        <p:txBody>
          <a:bodyPr>
            <a:normAutofit fontScale="92500"/>
          </a:bodyPr>
          <a:lstStyle/>
          <a:p>
            <a:r>
              <a:rPr lang="kk-KZ" sz="2800" dirty="0">
                <a:latin typeface="Times New Roman" pitchFamily="18" charset="0"/>
                <a:cs typeface="Times New Roman" pitchFamily="18" charset="0"/>
              </a:rPr>
              <a:t>Планцета – әртүрлі екі ағза ана мен баласының бір біріне бірігіп кеткен жасушаларынан түзілетін бірден бір мүше. Планцетаға байланысты жаңа туған ағза едәуір қалыптасқан жетілген болып дүниеге келеді.</a:t>
            </a:r>
            <a:endParaRPr lang="ru-RU" sz="2800" dirty="0">
              <a:latin typeface="Times New Roman" pitchFamily="18" charset="0"/>
              <a:cs typeface="Times New Roman" pitchFamily="18" charset="0"/>
            </a:endParaRPr>
          </a:p>
          <a:p>
            <a:endParaRPr lang="ru-RU" dirty="0"/>
          </a:p>
        </p:txBody>
      </p:sp>
      <p:sp>
        <p:nvSpPr>
          <p:cNvPr id="6" name="Прямоугольник 5"/>
          <p:cNvSpPr/>
          <p:nvPr/>
        </p:nvSpPr>
        <p:spPr>
          <a:xfrm>
            <a:off x="3779912" y="2551836"/>
            <a:ext cx="5040560" cy="3600986"/>
          </a:xfrm>
          <a:prstGeom prst="rect">
            <a:avLst/>
          </a:prstGeom>
        </p:spPr>
        <p:txBody>
          <a:bodyPr wrap="square">
            <a:spAutoFit/>
          </a:bodyPr>
          <a:lstStyle/>
          <a:p>
            <a:endParaRPr lang="kk-KZ" dirty="0" smtClean="0"/>
          </a:p>
          <a:p>
            <a:endParaRPr lang="kk-KZ" dirty="0"/>
          </a:p>
          <a:p>
            <a:r>
              <a:rPr lang="kk-KZ" sz="2400" b="1" dirty="0" smtClean="0">
                <a:solidFill>
                  <a:srgbClr val="7030A0"/>
                </a:solidFill>
                <a:latin typeface="Times New Roman" pitchFamily="18" charset="0"/>
                <a:cs typeface="Times New Roman" pitchFamily="18" charset="0"/>
              </a:rPr>
              <a:t>Ана </a:t>
            </a:r>
            <a:r>
              <a:rPr lang="kk-KZ" sz="2400" b="1" dirty="0">
                <a:solidFill>
                  <a:srgbClr val="7030A0"/>
                </a:solidFill>
                <a:latin typeface="Times New Roman" pitchFamily="18" charset="0"/>
                <a:cs typeface="Times New Roman" pitchFamily="18" charset="0"/>
              </a:rPr>
              <a:t>мен ұрық арасында тікелей қан ағысы жоқ.Олардың қаны араласпайды.екеуі әр түрлі ағза. Планцетаны нәрестемен байланыстыратын  үш қан тамыры кіндік венасы және екі артериясы кіндікбау түзеді. Бала туған кезде кіндік бау кесіледі.</a:t>
            </a:r>
            <a:endParaRPr lang="ru-RU" sz="2400" b="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2565943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685800" y="476673"/>
            <a:ext cx="7772400" cy="1656183"/>
          </a:xfrm>
        </p:spPr>
        <p:txBody>
          <a:bodyPr>
            <a:normAutofit/>
          </a:bodyPr>
          <a:lstStyle/>
          <a:p>
            <a:r>
              <a:rPr lang="kk-KZ" sz="3200" b="1" dirty="0">
                <a:latin typeface="Times New Roman" pitchFamily="18" charset="0"/>
                <a:cs typeface="Times New Roman" pitchFamily="18" charset="0"/>
              </a:rPr>
              <a:t>Тапсырма:</a:t>
            </a:r>
            <a:r>
              <a:rPr lang="ru-RU" sz="3200" b="1" dirty="0">
                <a:latin typeface="Times New Roman" pitchFamily="18" charset="0"/>
                <a:cs typeface="Times New Roman" pitchFamily="18" charset="0"/>
              </a:rPr>
              <a:t/>
            </a:r>
            <a:br>
              <a:rPr lang="ru-RU" sz="3200" b="1" dirty="0">
                <a:latin typeface="Times New Roman" pitchFamily="18" charset="0"/>
                <a:cs typeface="Times New Roman" pitchFamily="18" charset="0"/>
              </a:rPr>
            </a:br>
            <a:r>
              <a:rPr lang="kk-KZ" sz="3200" b="1" dirty="0">
                <a:latin typeface="Times New Roman" pitchFamily="18" charset="0"/>
                <a:cs typeface="Times New Roman" pitchFamily="18" charset="0"/>
              </a:rPr>
              <a:t>Биологиялық диктант. Бос орынға кілт сөздерді пайдаланып жазыңыздар</a:t>
            </a:r>
            <a:endParaRPr lang="ru-RU" sz="3200" b="1" dirty="0">
              <a:latin typeface="Times New Roman" pitchFamily="18" charset="0"/>
              <a:cs typeface="Times New Roman" pitchFamily="18" charset="0"/>
            </a:endParaRPr>
          </a:p>
        </p:txBody>
      </p:sp>
      <p:sp>
        <p:nvSpPr>
          <p:cNvPr id="6" name="Подзаголовок 5"/>
          <p:cNvSpPr>
            <a:spLocks noGrp="1"/>
          </p:cNvSpPr>
          <p:nvPr>
            <p:ph type="subTitle" idx="1"/>
          </p:nvPr>
        </p:nvSpPr>
        <p:spPr>
          <a:xfrm>
            <a:off x="827584" y="2132856"/>
            <a:ext cx="7416824" cy="3505944"/>
          </a:xfrm>
        </p:spPr>
        <p:txBody>
          <a:bodyPr>
            <a:normAutofit fontScale="70000" lnSpcReduction="20000"/>
          </a:bodyPr>
          <a:lstStyle/>
          <a:p>
            <a:r>
              <a:rPr lang="kk-KZ" b="1" dirty="0">
                <a:solidFill>
                  <a:srgbClr val="7030A0"/>
                </a:solidFill>
                <a:latin typeface="Times New Roman" pitchFamily="18" charset="0"/>
                <a:cs typeface="Times New Roman" pitchFamily="18" charset="0"/>
              </a:rPr>
              <a:t>Ұрықтанған екі жыныс жасушаларынан ----- пайда болады. Зигота жатыр түтігініде бөлшектене бастайды да, ----- түсіп, оның қабырғасына бекиді.---- кезең жүктіліктің ----- және ------ аптасына созылады. Бұл кезеңде болашақ сәбидің барлық маңызды------ ----------- ---------- органдары  қалыптасуы жүреді. Ұрық кезеңі жүктіліктің -------айынан басталады және баланың ------ аяқталады. Ұрықтың қоректенуі мен зат алмасуы арқылы жүзеге асырылады</a:t>
            </a:r>
            <a:endParaRPr lang="ru-RU" b="1" dirty="0">
              <a:solidFill>
                <a:srgbClr val="7030A0"/>
              </a:solidFill>
              <a:latin typeface="Times New Roman" pitchFamily="18" charset="0"/>
              <a:cs typeface="Times New Roman" pitchFamily="18" charset="0"/>
            </a:endParaRPr>
          </a:p>
          <a:p>
            <a:r>
              <a:rPr lang="kk-KZ" b="1" dirty="0">
                <a:solidFill>
                  <a:srgbClr val="7030A0"/>
                </a:solidFill>
                <a:latin typeface="Times New Roman" pitchFamily="18" charset="0"/>
                <a:cs typeface="Times New Roman" pitchFamily="18" charset="0"/>
              </a:rPr>
              <a:t> </a:t>
            </a:r>
            <a:endParaRPr lang="ru-RU" b="1" dirty="0">
              <a:solidFill>
                <a:srgbClr val="7030A0"/>
              </a:solidFill>
              <a:latin typeface="Times New Roman" pitchFamily="18" charset="0"/>
              <a:cs typeface="Times New Roman" pitchFamily="18" charset="0"/>
            </a:endParaRPr>
          </a:p>
          <a:p>
            <a:r>
              <a:rPr lang="ru-RU" b="1" dirty="0"/>
              <a:t> </a:t>
            </a:r>
            <a:r>
              <a:rPr lang="kk-KZ" b="1" dirty="0">
                <a:solidFill>
                  <a:srgbClr val="C00000"/>
                </a:solidFill>
                <a:latin typeface="Times New Roman" pitchFamily="18" charset="0"/>
                <a:cs typeface="Times New Roman" pitchFamily="18" charset="0"/>
              </a:rPr>
              <a:t>Кілт сөздер: бастың, Эмбрионалды, тууымен , 3(2), зигота, дененің,жатырға, 10-12, аяқ-қолдың, плацента</a:t>
            </a:r>
            <a:endParaRPr lang="ru-RU"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241804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685800" y="116633"/>
            <a:ext cx="7772400" cy="1224135"/>
          </a:xfrm>
        </p:spPr>
        <p:txBody>
          <a:bodyPr>
            <a:normAutofit/>
          </a:bodyPr>
          <a:lstStyle/>
          <a:p>
            <a:r>
              <a:rPr lang="kk-KZ" sz="2400" b="1" dirty="0">
                <a:latin typeface="Times New Roman" pitchFamily="18" charset="0"/>
                <a:cs typeface="Times New Roman" pitchFamily="18" charset="0"/>
              </a:rPr>
              <a:t>Жауабы:</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
        <p:nvSpPr>
          <p:cNvPr id="5" name="Подзаголовок 4"/>
          <p:cNvSpPr>
            <a:spLocks noGrp="1"/>
          </p:cNvSpPr>
          <p:nvPr>
            <p:ph type="subTitle" idx="1"/>
          </p:nvPr>
        </p:nvSpPr>
        <p:spPr>
          <a:xfrm>
            <a:off x="395536" y="1412776"/>
            <a:ext cx="8496944" cy="4226024"/>
          </a:xfrm>
        </p:spPr>
        <p:txBody>
          <a:bodyPr>
            <a:normAutofit fontScale="92500" lnSpcReduction="20000"/>
          </a:bodyPr>
          <a:lstStyle/>
          <a:p>
            <a:r>
              <a:rPr lang="kk-KZ" dirty="0">
                <a:solidFill>
                  <a:schemeClr val="tx1"/>
                </a:solidFill>
                <a:latin typeface="Times New Roman" pitchFamily="18" charset="0"/>
                <a:cs typeface="Times New Roman" pitchFamily="18" charset="0"/>
              </a:rPr>
              <a:t>Ұрықтанған екі жыныс жасушаларынан</a:t>
            </a:r>
            <a:r>
              <a:rPr lang="kk-KZ" sz="3000" dirty="0">
                <a:solidFill>
                  <a:schemeClr val="tx1"/>
                </a:solidFill>
              </a:rPr>
              <a:t> зигота </a:t>
            </a:r>
            <a:r>
              <a:rPr lang="kk-KZ" dirty="0">
                <a:solidFill>
                  <a:schemeClr val="tx1"/>
                </a:solidFill>
                <a:latin typeface="Times New Roman" pitchFamily="18" charset="0"/>
                <a:cs typeface="Times New Roman" pitchFamily="18" charset="0"/>
              </a:rPr>
              <a:t>пайда болады. Зигота жатыр түтігініде бөлшектене бастайды да, жатырға түсіп, оның қабырғасына бекиді. Эмбрионалды кезең жүктіліктің 3-ші және 10-12-ші аптасына созылады. Бұл кезеңде болашақ сәбидің барлық маңызды органдары  дененің, бастың, аяқ-қолдың қалыптасуы жүреді. Ұрық кезеңі жүктіліктің 3-айынан басталады және баланың тууымен аяқталады. Ұрықтың қоректенуі мен зат алмасуы плацента арқылы жүзеге асырылады</a:t>
            </a:r>
            <a:endParaRPr lang="ru-RU" dirty="0">
              <a:solidFill>
                <a:schemeClr val="tx1"/>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4042934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371600" y="908720"/>
            <a:ext cx="6400800" cy="4730080"/>
          </a:xfrm>
        </p:spPr>
        <p:txBody>
          <a:bodyPr/>
          <a:lstStyle/>
          <a:p>
            <a:endParaRPr lang="kk-KZ" dirty="0" smtClean="0"/>
          </a:p>
          <a:p>
            <a:endParaRPr lang="kk-KZ" dirty="0"/>
          </a:p>
          <a:p>
            <a:r>
              <a:rPr lang="kk-KZ" sz="4000" b="1" dirty="0" smtClean="0">
                <a:solidFill>
                  <a:schemeClr val="tx1"/>
                </a:solidFill>
                <a:latin typeface="Times New Roman" pitchFamily="18" charset="0"/>
                <a:cs typeface="Times New Roman" pitchFamily="18" charset="0"/>
              </a:rPr>
              <a:t>Рефлекция</a:t>
            </a:r>
            <a:endParaRPr lang="ru-RU" sz="4000" b="1" dirty="0">
              <a:solidFill>
                <a:schemeClr val="tx1"/>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88098678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422</TotalTime>
  <Words>418</Words>
  <Application>Microsoft Office PowerPoint</Application>
  <PresentationFormat>Экран (4:3)</PresentationFormat>
  <Paragraphs>31</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Сабақтың тақырыбы: Құрсақта даму.Ұрықтық дамудың алғашқы кезеңдері.</vt:lpstr>
      <vt:lpstr>      Ұрықтану кезеңдері </vt:lpstr>
      <vt:lpstr>Ұрықтанған жұмыртқа жасушасының жатырға түсуі</vt:lpstr>
      <vt:lpstr>Ұрықтық дамудың бірінші сатысы </vt:lpstr>
      <vt:lpstr>Презентация PowerPoint</vt:lpstr>
      <vt:lpstr>Тапсырма: Биологиялық диктант. Бос орынға кілт сөздерді пайдаланып жазыңыздар</vt:lpstr>
      <vt:lpstr>Жауабы: </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13</cp:revision>
  <dcterms:created xsi:type="dcterms:W3CDTF">2021-04-06T05:46:14Z</dcterms:created>
  <dcterms:modified xsi:type="dcterms:W3CDTF">2021-04-06T12:51:25Z</dcterms:modified>
</cp:coreProperties>
</file>