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59" r:id="rId5"/>
    <p:sldId id="258" r:id="rId6"/>
    <p:sldId id="262" r:id="rId7"/>
    <p:sldId id="263" r:id="rId8"/>
    <p:sldId id="265" r:id="rId9"/>
    <p:sldId id="266"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495870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1705307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3491861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2415779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1862308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1317668-9927-4191-B830-42A065142A84}"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330537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1317668-9927-4191-B830-42A065142A84}" type="datetimeFigureOut">
              <a:rPr lang="ru-RU" smtClean="0"/>
              <a:t>28.03.2021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4274405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1317668-9927-4191-B830-42A065142A84}" type="datetimeFigureOut">
              <a:rPr lang="ru-RU" smtClean="0"/>
              <a:t>28.03.2021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2764289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1317668-9927-4191-B830-42A065142A84}" type="datetimeFigureOut">
              <a:rPr lang="ru-RU" smtClean="0"/>
              <a:t>28.03.2021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299072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317668-9927-4191-B830-42A065142A84}"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3100073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317668-9927-4191-B830-42A065142A84}"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0BCC20-97F7-422B-B16F-B3AE10FC9702}" type="slidenum">
              <a:rPr lang="ru-RU" smtClean="0"/>
              <a:t>‹#›</a:t>
            </a:fld>
            <a:endParaRPr lang="ru-RU"/>
          </a:p>
        </p:txBody>
      </p:sp>
    </p:spTree>
    <p:extLst>
      <p:ext uri="{BB962C8B-B14F-4D97-AF65-F5344CB8AC3E}">
        <p14:creationId xmlns:p14="http://schemas.microsoft.com/office/powerpoint/2010/main" val="174522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17668-9927-4191-B830-42A065142A84}" type="datetimeFigureOut">
              <a:rPr lang="ru-RU" smtClean="0"/>
              <a:t>28.03.2021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BCC20-97F7-422B-B16F-B3AE10FC9702}" type="slidenum">
              <a:rPr lang="ru-RU" smtClean="0"/>
              <a:t>‹#›</a:t>
            </a:fld>
            <a:endParaRPr lang="ru-RU"/>
          </a:p>
        </p:txBody>
      </p:sp>
    </p:spTree>
    <p:extLst>
      <p:ext uri="{BB962C8B-B14F-4D97-AF65-F5344CB8AC3E}">
        <p14:creationId xmlns:p14="http://schemas.microsoft.com/office/powerpoint/2010/main" val="2750154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772400" cy="1872207"/>
          </a:xfrm>
        </p:spPr>
        <p:txBody>
          <a:bodyPr>
            <a:noAutofit/>
          </a:bodyPr>
          <a:lstStyle/>
          <a:p>
            <a:r>
              <a:rPr lang="kk-KZ" sz="3200" b="1" dirty="0">
                <a:latin typeface="Times New Roman" pitchFamily="18" charset="0"/>
                <a:cs typeface="Times New Roman" pitchFamily="18" charset="0"/>
              </a:rPr>
              <a:t>Сабақтың </a:t>
            </a:r>
            <a:r>
              <a:rPr lang="kk-KZ" sz="3200" b="1" dirty="0" smtClean="0">
                <a:latin typeface="Times New Roman" pitchFamily="18" charset="0"/>
                <a:cs typeface="Times New Roman" pitchFamily="18" charset="0"/>
              </a:rPr>
              <a:t>тақырыбы:</a:t>
            </a:r>
            <a:br>
              <a:rPr lang="kk-KZ" sz="3200" b="1"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Жыныстық</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жолмен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берілетін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аурулар</a:t>
            </a:r>
            <a:r>
              <a:rPr lang="ru-RU" sz="3200" dirty="0">
                <a:latin typeface="Times New Roman" pitchFamily="18" charset="0"/>
                <a:cs typeface="Times New Roman" pitchFamily="18" charset="0"/>
              </a:rPr>
              <a:t>: ЖИТС, сифилис, гонорея, гепатит В,С . </a:t>
            </a:r>
            <a:r>
              <a:rPr lang="ru-RU" sz="3200" dirty="0" err="1">
                <a:latin typeface="Times New Roman" pitchFamily="18" charset="0"/>
                <a:cs typeface="Times New Roman" pitchFamily="18" charset="0"/>
              </a:rPr>
              <a:t>Алдын</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алу</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шаралары</a:t>
            </a:r>
            <a:r>
              <a:rPr lang="ru-RU" sz="3200" dirty="0">
                <a:latin typeface="Times New Roman" pitchFamily="18" charset="0"/>
                <a:cs typeface="Times New Roman" pitchFamily="18" charset="0"/>
              </a:rPr>
              <a:t>.</a:t>
            </a:r>
          </a:p>
        </p:txBody>
      </p:sp>
      <p:sp>
        <p:nvSpPr>
          <p:cNvPr id="3" name="Подзаголовок 2"/>
          <p:cNvSpPr>
            <a:spLocks noGrp="1"/>
          </p:cNvSpPr>
          <p:nvPr>
            <p:ph type="subTitle" idx="1"/>
          </p:nvPr>
        </p:nvSpPr>
        <p:spPr>
          <a:xfrm>
            <a:off x="1371600" y="2636912"/>
            <a:ext cx="6400800" cy="3001888"/>
          </a:xfrm>
        </p:spPr>
        <p:txBody>
          <a:bodyPr>
            <a:normAutofit fontScale="62500" lnSpcReduction="20000"/>
          </a:bodyPr>
          <a:lstStyle/>
          <a:p>
            <a:r>
              <a:rPr lang="kk-KZ" sz="3400" b="1" dirty="0">
                <a:solidFill>
                  <a:schemeClr val="tx1"/>
                </a:solidFill>
                <a:latin typeface="Times New Roman" pitchFamily="18" charset="0"/>
                <a:cs typeface="Times New Roman" pitchFamily="18" charset="0"/>
              </a:rPr>
              <a:t>Сабақтың </a:t>
            </a:r>
            <a:r>
              <a:rPr lang="kk-KZ" sz="3400" b="1" dirty="0" smtClean="0">
                <a:solidFill>
                  <a:schemeClr val="tx1"/>
                </a:solidFill>
                <a:latin typeface="Times New Roman" pitchFamily="18" charset="0"/>
                <a:cs typeface="Times New Roman" pitchFamily="18" charset="0"/>
              </a:rPr>
              <a:t>мақсаты:</a:t>
            </a:r>
          </a:p>
          <a:p>
            <a:r>
              <a:rPr lang="kk-KZ" sz="3400" dirty="0" smtClean="0">
                <a:solidFill>
                  <a:schemeClr val="tx1"/>
                </a:solidFill>
                <a:latin typeface="Times New Roman" pitchFamily="18" charset="0"/>
                <a:cs typeface="Times New Roman" pitchFamily="18" charset="0"/>
              </a:rPr>
              <a:t>жыныстық </a:t>
            </a:r>
            <a:r>
              <a:rPr lang="kk-KZ" sz="3400" dirty="0">
                <a:solidFill>
                  <a:schemeClr val="tx1"/>
                </a:solidFill>
                <a:latin typeface="Times New Roman" pitchFamily="18" charset="0"/>
                <a:cs typeface="Times New Roman" pitchFamily="18" charset="0"/>
              </a:rPr>
              <a:t>жолмен таралатын аурулардың салдары мен алдын алу шараларын </a:t>
            </a:r>
            <a:r>
              <a:rPr lang="kk-KZ" sz="3400" dirty="0" smtClean="0">
                <a:solidFill>
                  <a:schemeClr val="tx1"/>
                </a:solidFill>
                <a:latin typeface="Times New Roman" pitchFamily="18" charset="0"/>
                <a:cs typeface="Times New Roman" pitchFamily="18" charset="0"/>
              </a:rPr>
              <a:t>түсіндіру.</a:t>
            </a:r>
          </a:p>
          <a:p>
            <a:r>
              <a:rPr lang="kk-KZ" sz="3400" b="1" dirty="0">
                <a:solidFill>
                  <a:schemeClr val="tx1"/>
                </a:solidFill>
                <a:latin typeface="Times New Roman" pitchFamily="18" charset="0"/>
                <a:cs typeface="Times New Roman" pitchFamily="18" charset="0"/>
              </a:rPr>
              <a:t>Бағалау критериі</a:t>
            </a:r>
            <a:r>
              <a:rPr lang="kk-KZ" sz="3400" b="1" dirty="0" smtClean="0">
                <a:solidFill>
                  <a:schemeClr val="tx1"/>
                </a:solidFill>
                <a:latin typeface="Times New Roman" pitchFamily="18" charset="0"/>
                <a:cs typeface="Times New Roman" pitchFamily="18" charset="0"/>
              </a:rPr>
              <a:t>:</a:t>
            </a:r>
          </a:p>
          <a:p>
            <a:pPr marL="457200" indent="-457200">
              <a:buFont typeface="Wingdings" pitchFamily="2" charset="2"/>
              <a:buChar char="Ø"/>
            </a:pPr>
            <a:r>
              <a:rPr lang="kk-KZ" sz="3400" dirty="0">
                <a:solidFill>
                  <a:schemeClr val="tx1"/>
                </a:solidFill>
                <a:latin typeface="Times New Roman" pitchFamily="18" charset="0"/>
                <a:cs typeface="Times New Roman" pitchFamily="18" charset="0"/>
              </a:rPr>
              <a:t>жыныстық жолмен берілетін аурулардың белгілерін сипаттайды;</a:t>
            </a:r>
            <a:endParaRPr lang="ru-RU" sz="3400" dirty="0">
              <a:solidFill>
                <a:schemeClr val="tx1"/>
              </a:solidFill>
              <a:latin typeface="Times New Roman" pitchFamily="18" charset="0"/>
              <a:cs typeface="Times New Roman" pitchFamily="18" charset="0"/>
            </a:endParaRPr>
          </a:p>
          <a:p>
            <a:pPr marL="457200" indent="-457200">
              <a:buFont typeface="Wingdings" pitchFamily="2" charset="2"/>
              <a:buChar char="Ø"/>
            </a:pPr>
            <a:r>
              <a:rPr lang="kk-KZ" sz="3400" dirty="0" smtClean="0">
                <a:solidFill>
                  <a:schemeClr val="tx1"/>
                </a:solidFill>
                <a:latin typeface="Times New Roman" pitchFamily="18" charset="0"/>
                <a:cs typeface="Times New Roman" pitchFamily="18" charset="0"/>
              </a:rPr>
              <a:t>жыныстық </a:t>
            </a:r>
            <a:r>
              <a:rPr lang="kk-KZ" sz="3400" dirty="0">
                <a:solidFill>
                  <a:schemeClr val="tx1"/>
                </a:solidFill>
                <a:latin typeface="Times New Roman" pitchFamily="18" charset="0"/>
                <a:cs typeface="Times New Roman" pitchFamily="18" charset="0"/>
              </a:rPr>
              <a:t>жолмен берілетін аурулардың салдарын және олардың алдын алу шараларын түсіндіреді.</a:t>
            </a:r>
            <a:endParaRPr lang="ru-RU" sz="3400"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1930134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p:txBody>
          <a:bodyPr/>
          <a:lstStyle/>
          <a:p>
            <a:r>
              <a:rPr lang="kk-KZ" b="1" dirty="0" smtClean="0">
                <a:latin typeface="Times New Roman" pitchFamily="18" charset="0"/>
                <a:cs typeface="Times New Roman" pitchFamily="18" charset="0"/>
              </a:rPr>
              <a:t>РЕФЛЕКЦИЯ</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2445649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395536" y="836712"/>
            <a:ext cx="8208912" cy="5328592"/>
          </a:xfrm>
        </p:spPr>
        <p:txBody>
          <a:bodyPr>
            <a:normAutofit/>
          </a:bodyPr>
          <a:lstStyle/>
          <a:p>
            <a:r>
              <a:rPr lang="kk-KZ" dirty="0">
                <a:solidFill>
                  <a:schemeClr val="tx1"/>
                </a:solidFill>
                <a:latin typeface="Times New Roman" pitchFamily="18" charset="0"/>
                <a:cs typeface="Times New Roman" pitchFamily="18" charset="0"/>
              </a:rPr>
              <a:t>Жыныс жолдары арқылы жұғатын ауруларды ежелгі махаббат құдайы Венераның атымен венералық деп атайды. Жыныс жолдары арқылы берілетін  аурулардың қоздырушыларына  әр түрлі  бактериялар мен вирустар, қарапайымдар, саңырауқұлақтар жатады. Осылардың бәрінің ортақ  жұғу жолы  жыныстық қарым қатынас кезінде ауру адамнан сау адамға жұғу.</a:t>
            </a:r>
            <a:endParaRPr lang="ru-RU"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001892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sz="half" idx="2"/>
          </p:nvPr>
        </p:nvSpPr>
        <p:spPr>
          <a:xfrm>
            <a:off x="457200" y="404664"/>
            <a:ext cx="4330824" cy="5721499"/>
          </a:xfrm>
        </p:spPr>
        <p:txBody>
          <a:bodyPr>
            <a:noAutofit/>
          </a:bodyPr>
          <a:lstStyle/>
          <a:p>
            <a:r>
              <a:rPr lang="kk-KZ" sz="1800" b="1" dirty="0">
                <a:latin typeface="Times New Roman" pitchFamily="18" charset="0"/>
                <a:cs typeface="Times New Roman" pitchFamily="18" charset="0"/>
              </a:rPr>
              <a:t>ЖИТС</a:t>
            </a:r>
            <a:r>
              <a:rPr lang="kk-KZ" sz="1800" dirty="0">
                <a:latin typeface="Times New Roman" pitchFamily="18" charset="0"/>
                <a:cs typeface="Times New Roman" pitchFamily="18" charset="0"/>
              </a:rPr>
              <a:t> (жұқтырылған иммун тапшылығының синдромы – СПИД) дерті қайдан бастау алғанына тоқталсақ, оның жұқтырылған белгісі алғаш рет 1981 жылы АҚШ-та тіркелген. ЖИТС вирусы сау адамға мынандай үш негізгі жолдармен жұғады: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1) Жыныстық қатынас арқылы; </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2) Адамның ауруы қаны арқылы (қан құю, ауру адамға пайдаланған шприцтер, т.б.)</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3) ЖИТС ауруы жұққан анадан баласына ауысу арқылы. Вирус жұққан адам — вирус тасымалдаушылар, ЖИТС-пен ауырған адамдар инфекция жұқтыру көзі болып табылады. Ешқандай ауру белгілері байқалмайтындықтан әсіресе вирус тасымалдаушылар өте қауіпті. Вирус көп мөлшерде қанда, спермада, қынап кілегейінде, емшек сүтінде болады. Көз жасында, жұлын сұйығында, сілекейде өте аз мөлшерде болуы мүмкін.</a:t>
            </a:r>
            <a:r>
              <a:rPr lang="ru-RU" sz="1800" dirty="0"/>
              <a:t/>
            </a:r>
            <a:br>
              <a:rPr lang="ru-RU" sz="1800" dirty="0"/>
            </a:br>
            <a:endParaRPr lang="ru-RU" sz="1800" dirty="0"/>
          </a:p>
        </p:txBody>
      </p:sp>
      <p:pic>
        <p:nvPicPr>
          <p:cNvPr id="8" name="Объект 7"/>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60032" y="548680"/>
            <a:ext cx="3888432" cy="5256584"/>
          </a:xfrm>
          <a:prstGeom prst="rect">
            <a:avLst/>
          </a:prstGeom>
          <a:noFill/>
          <a:ln>
            <a:noFill/>
          </a:ln>
        </p:spPr>
      </p:pic>
    </p:spTree>
    <p:extLst>
      <p:ext uri="{BB962C8B-B14F-4D97-AF65-F5344CB8AC3E}">
        <p14:creationId xmlns:p14="http://schemas.microsoft.com/office/powerpoint/2010/main" val="2540315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323528" y="332656"/>
            <a:ext cx="4392488" cy="5793507"/>
          </a:xfrm>
        </p:spPr>
        <p:txBody>
          <a:bodyPr/>
          <a:lstStyle/>
          <a:p>
            <a:r>
              <a:rPr lang="kk-KZ" sz="2400" dirty="0">
                <a:latin typeface="Times New Roman" pitchFamily="18" charset="0"/>
                <a:cs typeface="Times New Roman" pitchFamily="18" charset="0"/>
              </a:rPr>
              <a:t>Мерез(сифилис)</a:t>
            </a:r>
            <a:r>
              <a:rPr lang="ru-RU" sz="2400" dirty="0">
                <a:latin typeface="Times New Roman" pitchFamily="18" charset="0"/>
                <a:cs typeface="Times New Roman" pitchFamily="18" charset="0"/>
              </a:rPr>
              <a:t>-</a:t>
            </a:r>
            <a:r>
              <a:rPr lang="kk-KZ" sz="2400" dirty="0">
                <a:latin typeface="Times New Roman" pitchFamily="18" charset="0"/>
                <a:cs typeface="Times New Roman" pitchFamily="18" charset="0"/>
              </a:rPr>
              <a:t>қоздырушысы бактерия болып табылатын  жұқпалы ауру. Қоршаған ортада бактерия тұрақсыз. + 50 </a:t>
            </a:r>
            <a:r>
              <a:rPr lang="kk-KZ" sz="2400" baseline="30000" dirty="0">
                <a:latin typeface="Times New Roman" pitchFamily="18" charset="0"/>
                <a:cs typeface="Times New Roman" pitchFamily="18" charset="0"/>
              </a:rPr>
              <a:t>0 </a:t>
            </a:r>
            <a:r>
              <a:rPr lang="kk-KZ" sz="2400" dirty="0">
                <a:latin typeface="Times New Roman" pitchFamily="18" charset="0"/>
                <a:cs typeface="Times New Roman" pitchFamily="18" charset="0"/>
              </a:rPr>
              <a:t>С  температурада  15 минутта қайнатқан кезде, кез келген зарарсыздандыратын заттар: сілті, хлор, қышқылмен әсер еткенде бірден жойылады. Мерездің негізіг жұғу жолы жыныстық қарым қатынас.</a:t>
            </a:r>
            <a:endParaRPr lang="ru-RU" sz="2400" dirty="0">
              <a:latin typeface="Times New Roman" pitchFamily="18" charset="0"/>
              <a:cs typeface="Times New Roman" pitchFamily="18" charset="0"/>
            </a:endParaRPr>
          </a:p>
          <a:p>
            <a:endParaRPr lang="ru-RU" dirty="0"/>
          </a:p>
        </p:txBody>
      </p:sp>
      <p:pic>
        <p:nvPicPr>
          <p:cNvPr id="7" name="Объект 6"/>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6016" y="1124744"/>
            <a:ext cx="3960440" cy="4680520"/>
          </a:xfrm>
          <a:prstGeom prst="rect">
            <a:avLst/>
          </a:prstGeom>
          <a:noFill/>
          <a:ln>
            <a:noFill/>
          </a:ln>
        </p:spPr>
      </p:pic>
    </p:spTree>
    <p:extLst>
      <p:ext uri="{BB962C8B-B14F-4D97-AF65-F5344CB8AC3E}">
        <p14:creationId xmlns:p14="http://schemas.microsoft.com/office/powerpoint/2010/main" val="1683869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457200" y="476672"/>
            <a:ext cx="4834880" cy="5649491"/>
          </a:xfrm>
        </p:spPr>
        <p:txBody>
          <a:bodyPr>
            <a:noAutofit/>
          </a:bodyPr>
          <a:lstStyle/>
          <a:p>
            <a:r>
              <a:rPr lang="kk-KZ" sz="2400" b="1" dirty="0">
                <a:latin typeface="Times New Roman" pitchFamily="18" charset="0"/>
                <a:cs typeface="Times New Roman" pitchFamily="18" charset="0"/>
              </a:rPr>
              <a:t>Соз ( гонорея)</a:t>
            </a:r>
            <a:r>
              <a:rPr lang="kk-KZ" sz="2400" dirty="0">
                <a:latin typeface="Times New Roman" pitchFamily="18" charset="0"/>
                <a:cs typeface="Times New Roman" pitchFamily="18" charset="0"/>
              </a:rPr>
              <a:t> –бактериялық ауру болып табылады. Бұл несепағар өзегінің іріңдеуімен және ауру тудыратын микроорганизмдер – гонококктың болуымен сипатталады. Создың ең алғашқы белгілері ер адамдарда үрпіден басталады. Денесі қызып,қышынады,несепке іріңді зат араласып кіші дәретке отырғанда қатты ауырсынады, үрпі қызарып ісіп кетеді. Әйелдерде жатыр мойыны іріңге толып, бел қатты ауырады.</a:t>
            </a: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pic>
        <p:nvPicPr>
          <p:cNvPr id="7" name="Объект 6"/>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48064" y="980728"/>
            <a:ext cx="3700832" cy="4680520"/>
          </a:xfrm>
          <a:prstGeom prst="rect">
            <a:avLst/>
          </a:prstGeom>
          <a:noFill/>
          <a:ln>
            <a:noFill/>
          </a:ln>
        </p:spPr>
      </p:pic>
    </p:spTree>
    <p:extLst>
      <p:ext uri="{BB962C8B-B14F-4D97-AF65-F5344CB8AC3E}">
        <p14:creationId xmlns:p14="http://schemas.microsoft.com/office/powerpoint/2010/main" val="4072771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251520" y="548680"/>
            <a:ext cx="4608512" cy="5328592"/>
          </a:xfrm>
        </p:spPr>
        <p:txBody>
          <a:bodyPr>
            <a:normAutofit/>
          </a:bodyPr>
          <a:lstStyle/>
          <a:p>
            <a:r>
              <a:rPr lang="kk-KZ" sz="2400" dirty="0">
                <a:latin typeface="Times New Roman" pitchFamily="18" charset="0"/>
                <a:cs typeface="Times New Roman" pitchFamily="18" charset="0"/>
              </a:rPr>
              <a:t>В,С гепатиті вирустық жұқпалы ауру. Негізнен 3 түрлі жұғу жолдары бар.</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Ауру жұққан адаммен жыныстық қарым қатынасқа түсу.</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Қан арқылы жұғу. Стерильді емес медициналық немесе косметологиялық аспаптарды  қолдану  кезінде жұғуы мүмкін;</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Науқас анадан ауру  балаға босану кезінде сирек жағдайда беріледі.</a:t>
            </a:r>
            <a:endParaRPr lang="ru-RU" sz="2400" dirty="0">
              <a:latin typeface="Times New Roman" pitchFamily="18" charset="0"/>
              <a:cs typeface="Times New Roman" pitchFamily="18" charset="0"/>
            </a:endParaRPr>
          </a:p>
          <a:p>
            <a:endParaRPr lang="ru-RU" dirty="0"/>
          </a:p>
        </p:txBody>
      </p:sp>
      <p:pic>
        <p:nvPicPr>
          <p:cNvPr id="5" name="Объект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04048" y="1052736"/>
            <a:ext cx="3791198" cy="4026707"/>
          </a:xfrm>
          <a:prstGeom prst="rect">
            <a:avLst/>
          </a:prstGeom>
          <a:noFill/>
          <a:ln>
            <a:noFill/>
          </a:ln>
        </p:spPr>
      </p:pic>
    </p:spTree>
    <p:extLst>
      <p:ext uri="{BB962C8B-B14F-4D97-AF65-F5344CB8AC3E}">
        <p14:creationId xmlns:p14="http://schemas.microsoft.com/office/powerpoint/2010/main" val="4040294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643192" cy="1162050"/>
          </a:xfrm>
        </p:spPr>
        <p:txBody>
          <a:bodyPr>
            <a:normAutofit/>
          </a:bodyPr>
          <a:lstStyle/>
          <a:p>
            <a:pPr algn="ctr"/>
            <a:r>
              <a:rPr lang="kk-KZ" sz="2800" dirty="0">
                <a:latin typeface="Times New Roman" pitchFamily="18" charset="0"/>
                <a:cs typeface="Times New Roman" pitchFamily="18" charset="0"/>
              </a:rPr>
              <a:t>Жыныстық жолмен берілетін  аурулардың  алдын алу</a:t>
            </a:r>
            <a:endParaRPr lang="ru-RU" sz="2800" dirty="0">
              <a:latin typeface="Times New Roman" pitchFamily="18" charset="0"/>
              <a:cs typeface="Times New Roman" pitchFamily="18" charset="0"/>
            </a:endParaRPr>
          </a:p>
        </p:txBody>
      </p:sp>
      <p:sp>
        <p:nvSpPr>
          <p:cNvPr id="5" name="Объект 2"/>
          <p:cNvSpPr>
            <a:spLocks noGrp="1"/>
          </p:cNvSpPr>
          <p:nvPr>
            <p:ph type="body" sz="half" idx="2"/>
          </p:nvPr>
        </p:nvSpPr>
        <p:spPr>
          <a:xfrm>
            <a:off x="755576" y="1557338"/>
            <a:ext cx="7848872" cy="4691062"/>
          </a:xfrm>
        </p:spPr>
        <p:txBody>
          <a:bodyPr/>
          <a:lstStyle/>
          <a:p>
            <a:pPr marL="342900" lvl="0" indent="-342900">
              <a:buFont typeface="Wingdings" pitchFamily="2" charset="2"/>
              <a:buChar char="Ø"/>
            </a:pPr>
            <a:r>
              <a:rPr lang="kk-KZ" sz="2000" dirty="0">
                <a:latin typeface="Times New Roman" pitchFamily="18" charset="0"/>
                <a:cs typeface="Times New Roman" pitchFamily="18" charset="0"/>
              </a:rPr>
              <a:t>салауатты, әдепті өмір сүру;</a:t>
            </a:r>
            <a:endParaRPr lang="ru-RU" sz="2000" dirty="0">
              <a:latin typeface="Times New Roman" pitchFamily="18" charset="0"/>
              <a:cs typeface="Times New Roman" pitchFamily="18" charset="0"/>
            </a:endParaRPr>
          </a:p>
          <a:p>
            <a:pPr marL="342900" lvl="0" indent="-342900">
              <a:buFont typeface="Wingdings" pitchFamily="2" charset="2"/>
              <a:buChar char="Ø"/>
            </a:pPr>
            <a:r>
              <a:rPr lang="kk-KZ" sz="2000" dirty="0">
                <a:latin typeface="Times New Roman" pitchFamily="18" charset="0"/>
                <a:cs typeface="Times New Roman" pitchFamily="18" charset="0"/>
              </a:rPr>
              <a:t>кездейсоқ жыныстық жақындасудан сақ болу— стерильденбеген немесе кездейсоқ біреудің шприцін, қайшысын, сақал алғышын және басқа да құрал-жабдықтарын пайдаланбау;</a:t>
            </a:r>
            <a:endParaRPr lang="ru-RU" sz="2000" dirty="0">
              <a:latin typeface="Times New Roman" pitchFamily="18" charset="0"/>
              <a:cs typeface="Times New Roman" pitchFamily="18" charset="0"/>
            </a:endParaRPr>
          </a:p>
          <a:p>
            <a:pPr marL="342900" lvl="0" indent="-342900">
              <a:buFont typeface="Wingdings" pitchFamily="2" charset="2"/>
              <a:buChar char="Ø"/>
            </a:pPr>
            <a:r>
              <a:rPr lang="kk-KZ" sz="2000" dirty="0">
                <a:latin typeface="Times New Roman" pitchFamily="18" charset="0"/>
                <a:cs typeface="Times New Roman" pitchFamily="18" charset="0"/>
              </a:rPr>
              <a:t>мүшеқапты дұрыс пайдалану;</a:t>
            </a:r>
            <a:endParaRPr lang="ru-RU" sz="2000" dirty="0">
              <a:latin typeface="Times New Roman" pitchFamily="18" charset="0"/>
              <a:cs typeface="Times New Roman" pitchFamily="18" charset="0"/>
            </a:endParaRPr>
          </a:p>
          <a:p>
            <a:pPr marL="342900" lvl="0" indent="-342900">
              <a:buFont typeface="Wingdings" pitchFamily="2" charset="2"/>
              <a:buChar char="Ø"/>
            </a:pPr>
            <a:r>
              <a:rPr lang="kk-KZ" sz="2000" dirty="0">
                <a:latin typeface="Times New Roman" pitchFamily="18" charset="0"/>
                <a:cs typeface="Times New Roman" pitchFamily="18" charset="0"/>
              </a:rPr>
              <a:t>қан құйғанда немесе донор қанынан дайындалған препараттар қабылданғанда олардың АИВ-ке тексерілгеніне көз жеткізу;</a:t>
            </a:r>
            <a:endParaRPr lang="ru-RU" sz="2000" dirty="0">
              <a:latin typeface="Times New Roman" pitchFamily="18" charset="0"/>
              <a:cs typeface="Times New Roman" pitchFamily="18" charset="0"/>
            </a:endParaRPr>
          </a:p>
          <a:p>
            <a:pPr marL="342900" lvl="0" indent="-342900">
              <a:buFont typeface="Wingdings" pitchFamily="2" charset="2"/>
              <a:buChar char="Ø"/>
            </a:pPr>
            <a:r>
              <a:rPr lang="kk-KZ" sz="2000" dirty="0">
                <a:latin typeface="Times New Roman" pitchFamily="18" charset="0"/>
                <a:cs typeface="Times New Roman" pitchFamily="18" charset="0"/>
              </a:rPr>
              <a:t>маникюр, педикюр жасайтын құралдардың стерильдігіне көңіл аудару;</a:t>
            </a:r>
            <a:endParaRPr lang="ru-RU" sz="2000" dirty="0">
              <a:latin typeface="Times New Roman" pitchFamily="18" charset="0"/>
              <a:cs typeface="Times New Roman" pitchFamily="18" charset="0"/>
            </a:endParaRPr>
          </a:p>
          <a:p>
            <a:pPr marL="342900" lvl="0" indent="-342900">
              <a:buFont typeface="Wingdings" pitchFamily="2" charset="2"/>
              <a:buChar char="Ø"/>
            </a:pPr>
            <a:r>
              <a:rPr lang="kk-KZ" sz="2000" dirty="0">
                <a:latin typeface="Times New Roman" pitchFamily="18" charset="0"/>
                <a:cs typeface="Times New Roman" pitchFamily="18" charset="0"/>
              </a:rPr>
              <a:t>ЖИТС вирусын жұқтырып алдым-ау деген күмәнді жағдайда міндетті түрде дәрігерге көріну.</a:t>
            </a:r>
            <a:endParaRPr lang="ru-RU" sz="20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89743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539552" y="404664"/>
            <a:ext cx="7772400" cy="864096"/>
          </a:xfrm>
        </p:spPr>
        <p:txBody>
          <a:bodyPr>
            <a:normAutofit fontScale="90000"/>
          </a:bodyPr>
          <a:lstStyle/>
          <a:p>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100" b="1" dirty="0" err="1" smtClean="0">
                <a:latin typeface="Times New Roman" pitchFamily="18" charset="0"/>
                <a:cs typeface="Times New Roman" pitchFamily="18" charset="0"/>
              </a:rPr>
              <a:t>Тапсырма</a:t>
            </a:r>
            <a:r>
              <a:rPr lang="ru-RU" sz="3100" b="1" dirty="0" smtClean="0">
                <a:latin typeface="Times New Roman" pitchFamily="18" charset="0"/>
                <a:cs typeface="Times New Roman" pitchFamily="18" charset="0"/>
              </a:rPr>
              <a:t>. </a:t>
            </a:r>
            <a:r>
              <a:rPr lang="kk-KZ" sz="3100" b="1" dirty="0">
                <a:latin typeface="Times New Roman" pitchFamily="18" charset="0"/>
                <a:cs typeface="Times New Roman" pitchFamily="18" charset="0"/>
              </a:rPr>
              <a:t>Жыныстық жолмен берілетін ауру аттарын суретпен сәйкестендіріңдер</a:t>
            </a:r>
            <a:r>
              <a:rPr lang="ru-RU" sz="3100" dirty="0"/>
              <a:t/>
            </a:r>
            <a:br>
              <a:rPr lang="ru-RU" sz="3100" dirty="0"/>
            </a:br>
            <a:endParaRPr lang="ru-RU" sz="3100" dirty="0"/>
          </a:p>
        </p:txBody>
      </p:sp>
      <p:sp>
        <p:nvSpPr>
          <p:cNvPr id="6" name="Подзаголовок 5"/>
          <p:cNvSpPr>
            <a:spLocks noGrp="1"/>
          </p:cNvSpPr>
          <p:nvPr>
            <p:ph type="subTitle" idx="1"/>
          </p:nvPr>
        </p:nvSpPr>
        <p:spPr>
          <a:xfrm>
            <a:off x="1547664" y="1844824"/>
            <a:ext cx="6400800" cy="4824536"/>
          </a:xfrm>
        </p:spPr>
        <p:txBody>
          <a:bodyPr/>
          <a:lstStyle/>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12776"/>
            <a:ext cx="8568952"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9549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1371600" y="908050"/>
            <a:ext cx="6400800" cy="4730750"/>
          </a:xfrm>
        </p:spPr>
        <p:txBody>
          <a:bodyPr/>
          <a:lstStyle/>
          <a:p>
            <a:r>
              <a:rPr lang="kk-KZ" b="1" dirty="0">
                <a:solidFill>
                  <a:schemeClr val="tx1"/>
                </a:solidFill>
                <a:latin typeface="Times New Roman" pitchFamily="18" charset="0"/>
                <a:cs typeface="Times New Roman" pitchFamily="18" charset="0"/>
              </a:rPr>
              <a:t>Тапсырма №2</a:t>
            </a:r>
            <a:endParaRPr lang="ru-RU" b="1" dirty="0">
              <a:solidFill>
                <a:schemeClr val="tx1"/>
              </a:solidFill>
              <a:latin typeface="Times New Roman" pitchFamily="18" charset="0"/>
              <a:cs typeface="Times New Roman" pitchFamily="18" charset="0"/>
            </a:endParaRPr>
          </a:p>
          <a:p>
            <a:r>
              <a:rPr lang="kk-KZ" b="1" dirty="0">
                <a:solidFill>
                  <a:schemeClr val="tx1"/>
                </a:solidFill>
                <a:latin typeface="Times New Roman" pitchFamily="18" charset="0"/>
                <a:cs typeface="Times New Roman" pitchFamily="18" charset="0"/>
              </a:rPr>
              <a:t>Суретте сипатталған аурулардың критерий бойынша жүйелеңіздер және салыстырыңыздар.</a:t>
            </a:r>
            <a:endParaRPr lang="ru-RU" b="1" dirty="0">
              <a:solidFill>
                <a:schemeClr val="tx1"/>
              </a:solidFill>
              <a:latin typeface="Times New Roman" pitchFamily="18" charset="0"/>
              <a:cs typeface="Times New Roman" pitchFamily="18" charset="0"/>
            </a:endParaRPr>
          </a:p>
          <a:p>
            <a:pPr marL="457200" lvl="0" indent="-457200">
              <a:buFont typeface="Wingdings" pitchFamily="2" charset="2"/>
              <a:buChar char="Ø"/>
            </a:pPr>
            <a:r>
              <a:rPr lang="ru-RU" b="1" dirty="0" err="1">
                <a:solidFill>
                  <a:schemeClr val="tx1"/>
                </a:solidFill>
                <a:latin typeface="Times New Roman" pitchFamily="18" charset="0"/>
                <a:cs typeface="Times New Roman" pitchFamily="18" charset="0"/>
              </a:rPr>
              <a:t>берілу</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жолдары</a:t>
            </a:r>
            <a:r>
              <a:rPr lang="ru-RU" b="1" dirty="0">
                <a:solidFill>
                  <a:schemeClr val="tx1"/>
                </a:solidFill>
                <a:latin typeface="Times New Roman" pitchFamily="18" charset="0"/>
                <a:cs typeface="Times New Roman" pitchFamily="18" charset="0"/>
              </a:rPr>
              <a:t>:</a:t>
            </a:r>
          </a:p>
          <a:p>
            <a:pPr marL="457200" lvl="0" indent="-457200">
              <a:buFont typeface="Wingdings" pitchFamily="2" charset="2"/>
              <a:buChar char="Ø"/>
            </a:pPr>
            <a:r>
              <a:rPr lang="kk-KZ" b="1" dirty="0">
                <a:solidFill>
                  <a:schemeClr val="tx1"/>
                </a:solidFill>
                <a:latin typeface="Times New Roman" pitchFamily="18" charset="0"/>
                <a:cs typeface="Times New Roman" pitchFamily="18" charset="0"/>
              </a:rPr>
              <a:t>симпомдары мен байқалу мерзімі;</a:t>
            </a:r>
            <a:endParaRPr lang="ru-RU" b="1" dirty="0">
              <a:solidFill>
                <a:schemeClr val="tx1"/>
              </a:solidFill>
              <a:latin typeface="Times New Roman" pitchFamily="18" charset="0"/>
              <a:cs typeface="Times New Roman" pitchFamily="18" charset="0"/>
            </a:endParaRPr>
          </a:p>
          <a:p>
            <a:pPr marL="457200" lvl="0" indent="-457200">
              <a:buFont typeface="Wingdings" pitchFamily="2" charset="2"/>
              <a:buChar char="Ø"/>
            </a:pPr>
            <a:r>
              <a:rPr lang="kk-KZ" b="1" dirty="0">
                <a:solidFill>
                  <a:schemeClr val="tx1"/>
                </a:solidFill>
                <a:latin typeface="Times New Roman" pitchFamily="18" charset="0"/>
                <a:cs typeface="Times New Roman" pitchFamily="18" charset="0"/>
              </a:rPr>
              <a:t>ағза үшін қауіпттілігі;</a:t>
            </a:r>
            <a:endParaRPr lang="ru-RU" b="1" dirty="0">
              <a:solidFill>
                <a:schemeClr val="tx1"/>
              </a:solidFill>
              <a:latin typeface="Times New Roman" pitchFamily="18" charset="0"/>
              <a:cs typeface="Times New Roman" pitchFamily="18" charset="0"/>
            </a:endParaRPr>
          </a:p>
          <a:p>
            <a:endParaRPr lang="ru-RU"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153149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840</TotalTime>
  <Words>370</Words>
  <Application>Microsoft Office PowerPoint</Application>
  <PresentationFormat>Экран (4:3)</PresentationFormat>
  <Paragraphs>28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Сабақтың тақырыбы: Жыныстық жолмен берілетін аурулар: ЖИТС, сифилис, гонорея, гепатит В,С . Алдын алу шаралары.</vt:lpstr>
      <vt:lpstr>Презентация PowerPoint</vt:lpstr>
      <vt:lpstr>Презентация PowerPoint</vt:lpstr>
      <vt:lpstr>Презентация PowerPoint</vt:lpstr>
      <vt:lpstr>Презентация PowerPoint</vt:lpstr>
      <vt:lpstr>Презентация PowerPoint</vt:lpstr>
      <vt:lpstr>Жыныстық жолмен берілетін  аурулардың  алдын алу</vt:lpstr>
      <vt:lpstr> Тапсырма. Жыныстық жолмен берілетін ауру аттарын суретпен сәйкестендіріңдер </vt:lpstr>
      <vt:lpstr>Презентация PowerPoint</vt:lpstr>
      <vt:lpstr>РЕФЛЕКЦИЯ</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10</cp:revision>
  <dcterms:created xsi:type="dcterms:W3CDTF">2021-03-25T14:04:33Z</dcterms:created>
  <dcterms:modified xsi:type="dcterms:W3CDTF">2021-03-28T08:30:44Z</dcterms:modified>
</cp:coreProperties>
</file>