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4"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C3B5645-AF3C-4372-8B50-1FCDC22F6F63}" type="datetimeFigureOut">
              <a:rPr lang="ru-RU" smtClean="0"/>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1323405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C3B5645-AF3C-4372-8B50-1FCDC22F6F63}" type="datetimeFigureOut">
              <a:rPr lang="ru-RU" smtClean="0"/>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2968060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C3B5645-AF3C-4372-8B50-1FCDC22F6F63}" type="datetimeFigureOut">
              <a:rPr lang="ru-RU" smtClean="0"/>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149305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C3B5645-AF3C-4372-8B50-1FCDC22F6F63}" type="datetimeFigureOut">
              <a:rPr lang="ru-RU" smtClean="0"/>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2811591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C3B5645-AF3C-4372-8B50-1FCDC22F6F63}" type="datetimeFigureOut">
              <a:rPr lang="ru-RU" smtClean="0"/>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3825944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C3B5645-AF3C-4372-8B50-1FCDC22F6F63}" type="datetimeFigureOut">
              <a:rPr lang="ru-RU" smtClean="0"/>
              <a:t>28.03.2021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99071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C3B5645-AF3C-4372-8B50-1FCDC22F6F63}" type="datetimeFigureOut">
              <a:rPr lang="ru-RU" smtClean="0"/>
              <a:t>28.03.2021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2401146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C3B5645-AF3C-4372-8B50-1FCDC22F6F63}" type="datetimeFigureOut">
              <a:rPr lang="ru-RU" smtClean="0"/>
              <a:t>28.03.2021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283924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C3B5645-AF3C-4372-8B50-1FCDC22F6F63}" type="datetimeFigureOut">
              <a:rPr lang="ru-RU" smtClean="0"/>
              <a:t>28.03.2021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1035554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C3B5645-AF3C-4372-8B50-1FCDC22F6F63}" type="datetimeFigureOut">
              <a:rPr lang="ru-RU" smtClean="0"/>
              <a:t>28.03.2021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324194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C3B5645-AF3C-4372-8B50-1FCDC22F6F63}" type="datetimeFigureOut">
              <a:rPr lang="ru-RU" smtClean="0"/>
              <a:t>28.03.2021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B9B948-0573-4990-B9AB-77323D87F8C9}" type="slidenum">
              <a:rPr lang="ru-RU" smtClean="0"/>
              <a:t>‹#›</a:t>
            </a:fld>
            <a:endParaRPr lang="ru-RU"/>
          </a:p>
        </p:txBody>
      </p:sp>
    </p:spTree>
    <p:extLst>
      <p:ext uri="{BB962C8B-B14F-4D97-AF65-F5344CB8AC3E}">
        <p14:creationId xmlns:p14="http://schemas.microsoft.com/office/powerpoint/2010/main" val="285478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B5645-AF3C-4372-8B50-1FCDC22F6F63}" type="datetimeFigureOut">
              <a:rPr lang="ru-RU" smtClean="0"/>
              <a:t>28.03.2021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9B948-0573-4990-B9AB-77323D87F8C9}" type="slidenum">
              <a:rPr lang="ru-RU" smtClean="0"/>
              <a:t>‹#›</a:t>
            </a:fld>
            <a:endParaRPr lang="ru-RU"/>
          </a:p>
        </p:txBody>
      </p:sp>
    </p:spTree>
    <p:extLst>
      <p:ext uri="{BB962C8B-B14F-4D97-AF65-F5344CB8AC3E}">
        <p14:creationId xmlns:p14="http://schemas.microsoft.com/office/powerpoint/2010/main" val="3676707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9"/>
            <a:ext cx="7772400" cy="1872207"/>
          </a:xfrm>
        </p:spPr>
        <p:txBody>
          <a:bodyPr>
            <a:normAutofit/>
          </a:bodyPr>
          <a:lstStyle/>
          <a:p>
            <a:r>
              <a:rPr lang="kk-KZ" sz="3200" b="1" dirty="0">
                <a:latin typeface="Times New Roman" pitchFamily="18" charset="0"/>
                <a:cs typeface="Times New Roman" pitchFamily="18" charset="0"/>
              </a:rPr>
              <a:t>Сабақтың </a:t>
            </a:r>
            <a:r>
              <a:rPr lang="kk-KZ" sz="3200" b="1" dirty="0" smtClean="0">
                <a:latin typeface="Times New Roman" pitchFamily="18" charset="0"/>
                <a:cs typeface="Times New Roman" pitchFamily="18" charset="0"/>
              </a:rPr>
              <a:t>тақырыбы:</a:t>
            </a:r>
            <a:br>
              <a:rPr lang="kk-KZ" sz="32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Контрацепция </a:t>
            </a:r>
            <a:r>
              <a:rPr lang="kk-KZ" sz="3200" b="1" dirty="0">
                <a:latin typeface="Times New Roman" pitchFamily="18" charset="0"/>
                <a:cs typeface="Times New Roman" pitchFamily="18" charset="0"/>
              </a:rPr>
              <a:t>түрлері және олардың қолданылуы мен маңызы.</a:t>
            </a:r>
            <a:endParaRPr lang="ru-RU" sz="32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2996952"/>
            <a:ext cx="6400800" cy="2641848"/>
          </a:xfrm>
        </p:spPr>
        <p:txBody>
          <a:bodyPr>
            <a:normAutofit fontScale="77500" lnSpcReduction="20000"/>
          </a:bodyPr>
          <a:lstStyle/>
          <a:p>
            <a:r>
              <a:rPr lang="kk-KZ" sz="3800" b="1" dirty="0">
                <a:solidFill>
                  <a:schemeClr val="tx1"/>
                </a:solidFill>
                <a:latin typeface="Times New Roman" pitchFamily="18" charset="0"/>
                <a:cs typeface="Times New Roman" pitchFamily="18" charset="0"/>
              </a:rPr>
              <a:t>Сабақтың </a:t>
            </a:r>
            <a:r>
              <a:rPr lang="kk-KZ" sz="3800" b="1" dirty="0" smtClean="0">
                <a:solidFill>
                  <a:schemeClr val="tx1"/>
                </a:solidFill>
                <a:latin typeface="Times New Roman" pitchFamily="18" charset="0"/>
                <a:cs typeface="Times New Roman" pitchFamily="18" charset="0"/>
              </a:rPr>
              <a:t>мақсаты:</a:t>
            </a:r>
          </a:p>
          <a:p>
            <a:r>
              <a:rPr lang="kk-KZ" sz="3800" b="1" dirty="0" smtClean="0">
                <a:solidFill>
                  <a:schemeClr val="tx1"/>
                </a:solidFill>
                <a:latin typeface="Times New Roman" pitchFamily="18" charset="0"/>
                <a:cs typeface="Times New Roman" pitchFamily="18" charset="0"/>
              </a:rPr>
              <a:t>Контрацепция </a:t>
            </a:r>
            <a:r>
              <a:rPr lang="kk-KZ" sz="3800" b="1" dirty="0">
                <a:solidFill>
                  <a:schemeClr val="tx1"/>
                </a:solidFill>
                <a:latin typeface="Times New Roman" pitchFamily="18" charset="0"/>
                <a:cs typeface="Times New Roman" pitchFamily="18" charset="0"/>
              </a:rPr>
              <a:t>түрлерімен  маңызын </a:t>
            </a:r>
            <a:r>
              <a:rPr lang="kk-KZ" sz="3800" b="1" dirty="0" smtClean="0">
                <a:solidFill>
                  <a:schemeClr val="tx1"/>
                </a:solidFill>
                <a:latin typeface="Times New Roman" pitchFamily="18" charset="0"/>
                <a:cs typeface="Times New Roman" pitchFamily="18" charset="0"/>
              </a:rPr>
              <a:t>білу</a:t>
            </a:r>
            <a:endParaRPr lang="kk-KZ" sz="3800" b="1" dirty="0" smtClean="0">
              <a:solidFill>
                <a:schemeClr val="tx1"/>
              </a:solidFill>
              <a:latin typeface="Times New Roman" pitchFamily="18" charset="0"/>
              <a:cs typeface="Times New Roman" pitchFamily="18" charset="0"/>
            </a:endParaRPr>
          </a:p>
          <a:p>
            <a:r>
              <a:rPr lang="kk-KZ" sz="3800" b="1" dirty="0">
                <a:solidFill>
                  <a:schemeClr val="tx1"/>
                </a:solidFill>
                <a:latin typeface="Times New Roman" pitchFamily="18" charset="0"/>
                <a:cs typeface="Times New Roman" pitchFamily="18" charset="0"/>
              </a:rPr>
              <a:t>Бағалау критериі</a:t>
            </a:r>
            <a:r>
              <a:rPr lang="kk-KZ" sz="3800" b="1" dirty="0" smtClean="0">
                <a:solidFill>
                  <a:schemeClr val="tx1"/>
                </a:solidFill>
                <a:latin typeface="Times New Roman" pitchFamily="18" charset="0"/>
                <a:cs typeface="Times New Roman" pitchFamily="18" charset="0"/>
              </a:rPr>
              <a:t>:</a:t>
            </a:r>
          </a:p>
          <a:p>
            <a:pPr marL="571500" lvl="0" indent="-571500">
              <a:buFont typeface="Wingdings" pitchFamily="2" charset="2"/>
              <a:buChar char="Ø"/>
            </a:pPr>
            <a:r>
              <a:rPr lang="kk-KZ" sz="3800" b="1" dirty="0">
                <a:solidFill>
                  <a:schemeClr val="tx1"/>
                </a:solidFill>
                <a:latin typeface="Times New Roman" pitchFamily="18" charset="0"/>
                <a:cs typeface="Times New Roman" pitchFamily="18" charset="0"/>
              </a:rPr>
              <a:t>к</a:t>
            </a:r>
            <a:r>
              <a:rPr lang="kk-KZ" sz="3800" b="1" dirty="0" smtClean="0">
                <a:solidFill>
                  <a:schemeClr val="tx1"/>
                </a:solidFill>
                <a:latin typeface="Times New Roman" pitchFamily="18" charset="0"/>
                <a:cs typeface="Times New Roman" pitchFamily="18" charset="0"/>
              </a:rPr>
              <a:t>онтрацепция </a:t>
            </a:r>
            <a:r>
              <a:rPr lang="kk-KZ" sz="3800" b="1" dirty="0">
                <a:solidFill>
                  <a:schemeClr val="tx1"/>
                </a:solidFill>
                <a:latin typeface="Times New Roman" pitchFamily="18" charset="0"/>
                <a:cs typeface="Times New Roman" pitchFamily="18" charset="0"/>
              </a:rPr>
              <a:t>түрлерін түсінеді;</a:t>
            </a:r>
            <a:endParaRPr lang="ru-RU" sz="3800" b="1" dirty="0">
              <a:solidFill>
                <a:schemeClr val="tx1"/>
              </a:solidFill>
              <a:latin typeface="Times New Roman" pitchFamily="18" charset="0"/>
              <a:cs typeface="Times New Roman" pitchFamily="18" charset="0"/>
            </a:endParaRPr>
          </a:p>
          <a:p>
            <a:pPr marL="571500" lvl="0" indent="-571500">
              <a:buFont typeface="Wingdings" pitchFamily="2" charset="2"/>
              <a:buChar char="Ø"/>
            </a:pPr>
            <a:r>
              <a:rPr lang="kk-KZ" sz="3800" b="1" dirty="0">
                <a:solidFill>
                  <a:schemeClr val="tx1"/>
                </a:solidFill>
                <a:latin typeface="Times New Roman" pitchFamily="18" charset="0"/>
                <a:cs typeface="Times New Roman" pitchFamily="18" charset="0"/>
              </a:rPr>
              <a:t>к</a:t>
            </a:r>
            <a:r>
              <a:rPr lang="kk-KZ" sz="3800" b="1" dirty="0" smtClean="0">
                <a:solidFill>
                  <a:schemeClr val="tx1"/>
                </a:solidFill>
                <a:latin typeface="Times New Roman" pitchFamily="18" charset="0"/>
                <a:cs typeface="Times New Roman" pitchFamily="18" charset="0"/>
              </a:rPr>
              <a:t>онтрацепция </a:t>
            </a:r>
            <a:r>
              <a:rPr lang="kk-KZ" sz="3800" b="1" dirty="0">
                <a:solidFill>
                  <a:schemeClr val="tx1"/>
                </a:solidFill>
                <a:latin typeface="Times New Roman" pitchFamily="18" charset="0"/>
                <a:cs typeface="Times New Roman" pitchFamily="18" charset="0"/>
              </a:rPr>
              <a:t>маңызын біледі.</a:t>
            </a:r>
            <a:endParaRPr lang="ru-RU" sz="3800" b="1" dirty="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407529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sz="half" idx="2"/>
          </p:nvPr>
        </p:nvSpPr>
        <p:spPr>
          <a:xfrm>
            <a:off x="457200" y="764704"/>
            <a:ext cx="4114800" cy="5361459"/>
          </a:xfrm>
        </p:spPr>
        <p:txBody>
          <a:bodyPr>
            <a:noAutofit/>
          </a:bodyPr>
          <a:lstStyle/>
          <a:p>
            <a:r>
              <a:rPr lang="kk-KZ" sz="2400" dirty="0">
                <a:latin typeface="Times New Roman" pitchFamily="18" charset="0"/>
                <a:cs typeface="Times New Roman" pitchFamily="18" charset="0"/>
              </a:rPr>
              <a:t>Контрацепция –ұрықтану, яғни жүкті болу үдерісінің алдын алуға бағытталған шаралар.</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Контрацепция таңдауының </a:t>
            </a:r>
            <a:r>
              <a:rPr lang="ru-RU" sz="2400" dirty="0">
                <a:latin typeface="Times New Roman" pitchFamily="18" charset="0"/>
                <a:cs typeface="Times New Roman" pitchFamily="18" charset="0"/>
              </a:rPr>
              <a:t>2 </a:t>
            </a:r>
            <a:r>
              <a:rPr lang="kk-KZ" sz="2400" dirty="0">
                <a:latin typeface="Times New Roman" pitchFamily="18" charset="0"/>
                <a:cs typeface="Times New Roman" pitchFamily="18" charset="0"/>
              </a:rPr>
              <a:t>себебі бар:</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к</a:t>
            </a:r>
            <a:r>
              <a:rPr lang="kk-KZ" sz="2400" dirty="0" smtClean="0">
                <a:latin typeface="Times New Roman" pitchFamily="18" charset="0"/>
                <a:cs typeface="Times New Roman" pitchFamily="18" charset="0"/>
              </a:rPr>
              <a:t>онтрацепция </a:t>
            </a:r>
            <a:r>
              <a:rPr lang="kk-KZ" sz="2400" dirty="0">
                <a:latin typeface="Times New Roman" pitchFamily="18" charset="0"/>
                <a:cs typeface="Times New Roman" pitchFamily="18" charset="0"/>
              </a:rPr>
              <a:t>шаралары әйел ағзасына аз зиян келтіреді,оның жағымсыз саалдары төмен;</a:t>
            </a:r>
            <a:endParaRPr lang="ru-RU" sz="2400" dirty="0">
              <a:latin typeface="Times New Roman" pitchFamily="18" charset="0"/>
              <a:cs typeface="Times New Roman" pitchFamily="18" charset="0"/>
            </a:endParaRPr>
          </a:p>
          <a:p>
            <a:pPr marL="342900" indent="-342900">
              <a:buFont typeface="Wingdings" pitchFamily="2" charset="2"/>
              <a:buChar char="Ø"/>
            </a:pPr>
            <a:r>
              <a:rPr lang="kk-KZ" sz="2400" dirty="0">
                <a:latin typeface="Times New Roman" pitchFamily="18" charset="0"/>
                <a:cs typeface="Times New Roman" pitchFamily="18" charset="0"/>
              </a:rPr>
              <a:t>э</a:t>
            </a:r>
            <a:r>
              <a:rPr lang="kk-KZ" sz="2400" dirty="0" smtClean="0">
                <a:latin typeface="Times New Roman" pitchFamily="18" charset="0"/>
                <a:cs typeface="Times New Roman" pitchFamily="18" charset="0"/>
              </a:rPr>
              <a:t>тикалық </a:t>
            </a:r>
            <a:r>
              <a:rPr lang="kk-KZ" sz="2400" dirty="0">
                <a:latin typeface="Times New Roman" pitchFamily="18" charset="0"/>
                <a:cs typeface="Times New Roman" pitchFamily="18" charset="0"/>
              </a:rPr>
              <a:t>және діни көзқарас тұрғысынан түсік жасатудан айырмашылығы болашақ  бала өмірін жою ретінде қарастырылмайды</a:t>
            </a:r>
            <a:endParaRPr lang="ru-RU" sz="2400" dirty="0">
              <a:latin typeface="Times New Roman" pitchFamily="18" charset="0"/>
              <a:cs typeface="Times New Roman" pitchFamily="18" charset="0"/>
            </a:endParaRPr>
          </a:p>
        </p:txBody>
      </p:sp>
      <p:pic>
        <p:nvPicPr>
          <p:cNvPr id="7" name="Объект 6"/>
          <p:cNvPicPr>
            <a:picLocks noGrp="1"/>
          </p:cNvPicPr>
          <p:nvPr>
            <p:ph idx="1"/>
          </p:nvPr>
        </p:nvPicPr>
        <p:blipFill>
          <a:blip r:embed="rId2"/>
          <a:stretch>
            <a:fillRect/>
          </a:stretch>
        </p:blipFill>
        <p:spPr>
          <a:xfrm>
            <a:off x="4644008" y="908720"/>
            <a:ext cx="4248472" cy="5040560"/>
          </a:xfrm>
          <a:prstGeom prst="rect">
            <a:avLst/>
          </a:prstGeom>
        </p:spPr>
      </p:pic>
    </p:spTree>
    <p:extLst>
      <p:ext uri="{BB962C8B-B14F-4D97-AF65-F5344CB8AC3E}">
        <p14:creationId xmlns:p14="http://schemas.microsoft.com/office/powerpoint/2010/main" val="2576614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3050"/>
            <a:ext cx="3008313" cy="779686"/>
          </a:xfrm>
        </p:spPr>
        <p:txBody>
          <a:bodyPr/>
          <a:lstStyle/>
          <a:p>
            <a:r>
              <a:rPr lang="kk-KZ" dirty="0">
                <a:latin typeface="Times New Roman" pitchFamily="18" charset="0"/>
                <a:cs typeface="Times New Roman" pitchFamily="18" charset="0"/>
              </a:rPr>
              <a:t>Контрацепция түрлері:</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7" name="Текст 6"/>
          <p:cNvSpPr>
            <a:spLocks noGrp="1"/>
          </p:cNvSpPr>
          <p:nvPr>
            <p:ph type="body" sz="half" idx="2"/>
          </p:nvPr>
        </p:nvSpPr>
        <p:spPr>
          <a:xfrm>
            <a:off x="251520" y="1124744"/>
            <a:ext cx="4248472" cy="5328592"/>
          </a:xfrm>
        </p:spPr>
        <p:txBody>
          <a:bodyPr>
            <a:normAutofit/>
          </a:bodyPr>
          <a:lstStyle/>
          <a:p>
            <a:pPr marL="285750" lvl="0" indent="-285750">
              <a:buFont typeface="Wingdings" pitchFamily="2" charset="2"/>
              <a:buChar char="Ø"/>
            </a:pPr>
            <a:r>
              <a:rPr lang="kk-KZ" sz="1800" b="1" dirty="0">
                <a:latin typeface="Times New Roman" pitchFamily="18" charset="0"/>
                <a:cs typeface="Times New Roman" pitchFamily="18" charset="0"/>
              </a:rPr>
              <a:t>Табиғи немесе физиологиялық  контрацепция.  Ерте кезден бастап қолданылады. Ең сенімді  100пайыз тиімді  контрацепция әдісіне  жыныстық қатынаста болмау жатады</a:t>
            </a:r>
            <a:r>
              <a:rPr lang="kk-KZ" sz="1800" b="1" dirty="0" smtClean="0">
                <a:latin typeface="Times New Roman" pitchFamily="18" charset="0"/>
                <a:cs typeface="Times New Roman" pitchFamily="18" charset="0"/>
              </a:rPr>
              <a:t>.</a:t>
            </a:r>
          </a:p>
          <a:p>
            <a:pPr marL="285750" lvl="0" indent="-285750">
              <a:buFont typeface="Wingdings" pitchFamily="2" charset="2"/>
              <a:buChar char="Ø"/>
            </a:pPr>
            <a:r>
              <a:rPr lang="kk-KZ" sz="1800" b="1" dirty="0">
                <a:latin typeface="Times New Roman" pitchFamily="18" charset="0"/>
                <a:cs typeface="Times New Roman" pitchFamily="18" charset="0"/>
              </a:rPr>
              <a:t>Екінші кең таралған әдіс жыныстық қарым қатынасты тоқтату.  Бұл кезде сперматозоидтер әйел ағзасына  енбеуі керек.</a:t>
            </a:r>
            <a:endParaRPr lang="ru-RU" sz="1800" b="1" dirty="0">
              <a:latin typeface="Times New Roman" pitchFamily="18" charset="0"/>
              <a:cs typeface="Times New Roman" pitchFamily="18" charset="0"/>
            </a:endParaRPr>
          </a:p>
          <a:p>
            <a:pPr marL="285750" lvl="0" indent="-285750">
              <a:buFont typeface="Wingdings" pitchFamily="2" charset="2"/>
              <a:buChar char="Ø"/>
            </a:pPr>
            <a:r>
              <a:rPr lang="kk-KZ" sz="1800" b="1" dirty="0">
                <a:latin typeface="Times New Roman" pitchFamily="18" charset="0"/>
                <a:cs typeface="Times New Roman" pitchFamily="18" charset="0"/>
              </a:rPr>
              <a:t>Үшінші физиологиялық  әдістер  тобы күнтізбелік немесе  температуралық әдіс деп аталады. Ол ұрықтануға  едәуір  қолайлы менструация  циклін  анықтаудан және бұл күндері жыныстық қатынас жасалмауы керек.</a:t>
            </a:r>
            <a:endParaRPr lang="ru-RU" sz="1800" b="1" dirty="0">
              <a:latin typeface="Times New Roman" pitchFamily="18" charset="0"/>
              <a:cs typeface="Times New Roman" pitchFamily="18" charset="0"/>
            </a:endParaRPr>
          </a:p>
          <a:p>
            <a:pPr lvl="0"/>
            <a:endParaRPr lang="ru-RU" dirty="0"/>
          </a:p>
          <a:p>
            <a:endParaRPr lang="ru-RU" dirty="0"/>
          </a:p>
        </p:txBody>
      </p:sp>
      <p:pic>
        <p:nvPicPr>
          <p:cNvPr id="8" name="Объект 7"/>
          <p:cNvPicPr>
            <a:picLocks noGrp="1"/>
          </p:cNvPicPr>
          <p:nvPr>
            <p:ph idx="1"/>
          </p:nvPr>
        </p:nvPicPr>
        <p:blipFill>
          <a:blip r:embed="rId2"/>
          <a:stretch>
            <a:fillRect/>
          </a:stretch>
        </p:blipFill>
        <p:spPr>
          <a:xfrm>
            <a:off x="4860032" y="692696"/>
            <a:ext cx="3672408" cy="4320480"/>
          </a:xfrm>
          <a:prstGeom prst="rect">
            <a:avLst/>
          </a:prstGeom>
        </p:spPr>
      </p:pic>
    </p:spTree>
    <p:extLst>
      <p:ext uri="{BB962C8B-B14F-4D97-AF65-F5344CB8AC3E}">
        <p14:creationId xmlns:p14="http://schemas.microsoft.com/office/powerpoint/2010/main" val="442350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251520" y="260648"/>
            <a:ext cx="4608512" cy="5865515"/>
          </a:xfrm>
        </p:spPr>
        <p:txBody>
          <a:bodyPr>
            <a:normAutofit/>
          </a:bodyPr>
          <a:lstStyle/>
          <a:p>
            <a:r>
              <a:rPr lang="kk-KZ" sz="2400" b="1" dirty="0">
                <a:latin typeface="Times New Roman" pitchFamily="18" charset="0"/>
                <a:cs typeface="Times New Roman" pitchFamily="18" charset="0"/>
              </a:rPr>
              <a:t>Кедергі келтіретін әдістерге сперматозоидтердің жұмыртқа жасушасына енуіне жол бермейтін  немесе оларды жоятын заттар жатады. Олардың ішіндегі көп таралғаны – презервативтер. Презервативке ұқсас заттар  мембраналар, диафрагмалар , </a:t>
            </a:r>
            <a:r>
              <a:rPr lang="kk-KZ" sz="2400" b="1" dirty="0" smtClean="0">
                <a:latin typeface="Times New Roman" pitchFamily="18" charset="0"/>
                <a:cs typeface="Times New Roman" pitchFamily="18" charset="0"/>
              </a:rPr>
              <a:t>тампондар</a:t>
            </a:r>
          </a:p>
          <a:p>
            <a:endParaRPr lang="kk-KZ" sz="2400" b="1" dirty="0">
              <a:latin typeface="Times New Roman" pitchFamily="18" charset="0"/>
              <a:cs typeface="Times New Roman" pitchFamily="18" charset="0"/>
            </a:endParaRPr>
          </a:p>
          <a:p>
            <a:r>
              <a:rPr lang="kk-KZ" sz="2400" b="1" dirty="0">
                <a:latin typeface="Times New Roman" pitchFamily="18" charset="0"/>
                <a:cs typeface="Times New Roman" pitchFamily="18" charset="0"/>
              </a:rPr>
              <a:t>Ең тиімді әдіске жатырішілік спиральдар жатады, олардың дәлелденген тиімділігі 3 пайыз денгейінен тұрады.</a:t>
            </a:r>
            <a:endParaRPr lang="ru-RU" sz="2400" b="1" dirty="0">
              <a:latin typeface="Times New Roman" pitchFamily="18" charset="0"/>
              <a:cs typeface="Times New Roman" pitchFamily="18" charset="0"/>
            </a:endParaRPr>
          </a:p>
          <a:p>
            <a:endParaRPr lang="ru-RU" sz="2400" b="1" dirty="0">
              <a:latin typeface="Times New Roman" pitchFamily="18" charset="0"/>
              <a:cs typeface="Times New Roman" pitchFamily="18" charset="0"/>
            </a:endParaRPr>
          </a:p>
        </p:txBody>
      </p:sp>
      <p:pic>
        <p:nvPicPr>
          <p:cNvPr id="5" name="Объект 4"/>
          <p:cNvPicPr>
            <a:picLocks noGrp="1"/>
          </p:cNvPicPr>
          <p:nvPr>
            <p:ph idx="1"/>
          </p:nvPr>
        </p:nvPicPr>
        <p:blipFill>
          <a:blip r:embed="rId2"/>
          <a:stretch>
            <a:fillRect/>
          </a:stretch>
        </p:blipFill>
        <p:spPr>
          <a:xfrm>
            <a:off x="4932040" y="548680"/>
            <a:ext cx="3888432" cy="5040560"/>
          </a:xfrm>
          <a:prstGeom prst="rect">
            <a:avLst/>
          </a:prstGeom>
        </p:spPr>
      </p:pic>
    </p:spTree>
    <p:extLst>
      <p:ext uri="{BB962C8B-B14F-4D97-AF65-F5344CB8AC3E}">
        <p14:creationId xmlns:p14="http://schemas.microsoft.com/office/powerpoint/2010/main" val="1535833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476673"/>
            <a:ext cx="7772400" cy="2160239"/>
          </a:xfrm>
        </p:spPr>
        <p:txBody>
          <a:bodyPr>
            <a:normAutofit fontScale="90000"/>
          </a:bodyPr>
          <a:lstStyle/>
          <a:p>
            <a:r>
              <a:rPr lang="kk-KZ" dirty="0">
                <a:latin typeface="Times New Roman" pitchFamily="18" charset="0"/>
                <a:cs typeface="Times New Roman" pitchFamily="18" charset="0"/>
              </a:rPr>
              <a:t>Гормондық әдістерге гормондық препараттарды бүкіл цикл уақытында жыныстық  қарым қатынастан кейін қабылдау керек. </a:t>
            </a:r>
            <a:endParaRPr lang="ru-RU" dirty="0">
              <a:latin typeface="Times New Roman" pitchFamily="18" charset="0"/>
              <a:cs typeface="Times New Roman" pitchFamily="18" charset="0"/>
            </a:endParaRPr>
          </a:p>
        </p:txBody>
      </p:sp>
      <p:sp>
        <p:nvSpPr>
          <p:cNvPr id="6" name="Подзаголовок 5"/>
          <p:cNvSpPr>
            <a:spLocks noGrp="1"/>
          </p:cNvSpPr>
          <p:nvPr>
            <p:ph type="subTitle" idx="1"/>
          </p:nvPr>
        </p:nvSpPr>
        <p:spPr>
          <a:xfrm>
            <a:off x="1371600" y="3140968"/>
            <a:ext cx="6400800" cy="2497832"/>
          </a:xfrm>
        </p:spPr>
        <p:txBody>
          <a:bodyPr/>
          <a:lstStyle/>
          <a:p>
            <a:endParaRPr lang="ru-RU" dirty="0"/>
          </a:p>
        </p:txBody>
      </p:sp>
      <p:pic>
        <p:nvPicPr>
          <p:cNvPr id="7" name="Рисунок 6"/>
          <p:cNvPicPr/>
          <p:nvPr/>
        </p:nvPicPr>
        <p:blipFill>
          <a:blip r:embed="rId2"/>
          <a:stretch>
            <a:fillRect/>
          </a:stretch>
        </p:blipFill>
        <p:spPr>
          <a:xfrm>
            <a:off x="1331640" y="2996952"/>
            <a:ext cx="6912768" cy="3096344"/>
          </a:xfrm>
          <a:prstGeom prst="rect">
            <a:avLst/>
          </a:prstGeom>
        </p:spPr>
      </p:pic>
    </p:spTree>
    <p:extLst>
      <p:ext uri="{BB962C8B-B14F-4D97-AF65-F5344CB8AC3E}">
        <p14:creationId xmlns:p14="http://schemas.microsoft.com/office/powerpoint/2010/main" val="4163909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p:cNvSpPr>
            <a:spLocks noGrp="1"/>
          </p:cNvSpPr>
          <p:nvPr>
            <p:ph type="body" sz="half" idx="2"/>
          </p:nvPr>
        </p:nvSpPr>
        <p:spPr>
          <a:xfrm>
            <a:off x="457200" y="260648"/>
            <a:ext cx="4042792" cy="5865515"/>
          </a:xfrm>
        </p:spPr>
        <p:txBody>
          <a:bodyPr>
            <a:normAutofit/>
          </a:bodyPr>
          <a:lstStyle/>
          <a:p>
            <a:r>
              <a:rPr lang="kk-KZ" sz="2400" dirty="0">
                <a:latin typeface="Times New Roman" pitchFamily="18" charset="0"/>
                <a:cs typeface="Times New Roman" pitchFamily="18" charset="0"/>
              </a:rPr>
              <a:t>Стерилизация жүкті болу ықтималдылығы 1 пайыздан аз болатын хирургиялық әдіс. Ер адамда ұрық шығаратын  түтікшесі, әйел адамда  жатыр түтігі кесіледі.Бұл әдіс әйел адамда  орерация жасау арқылы жасалынады. Осыдан кейін бала туу мүмкінідігі өте аз. Ер адамда операция сыртқы жыныс мүшесіне жасалынады. Кейін бұл қызметті қалпына келтіруге болады.</a:t>
            </a:r>
            <a:endParaRPr lang="ru-RU" sz="2400" dirty="0">
              <a:latin typeface="Times New Roman" pitchFamily="18" charset="0"/>
              <a:cs typeface="Times New Roman" pitchFamily="18" charset="0"/>
            </a:endParaRPr>
          </a:p>
          <a:p>
            <a:endParaRPr lang="ru-RU" dirty="0"/>
          </a:p>
        </p:txBody>
      </p:sp>
      <p:pic>
        <p:nvPicPr>
          <p:cNvPr id="9" name="Объект 8"/>
          <p:cNvPicPr>
            <a:picLocks noGrp="1"/>
          </p:cNvPicPr>
          <p:nvPr>
            <p:ph idx="1"/>
          </p:nvPr>
        </p:nvPicPr>
        <p:blipFill>
          <a:blip r:embed="rId2"/>
          <a:stretch>
            <a:fillRect/>
          </a:stretch>
        </p:blipFill>
        <p:spPr>
          <a:xfrm>
            <a:off x="4860032" y="620688"/>
            <a:ext cx="4104456" cy="4752528"/>
          </a:xfrm>
          <a:prstGeom prst="rect">
            <a:avLst/>
          </a:prstGeom>
        </p:spPr>
      </p:pic>
    </p:spTree>
    <p:extLst>
      <p:ext uri="{BB962C8B-B14F-4D97-AF65-F5344CB8AC3E}">
        <p14:creationId xmlns:p14="http://schemas.microsoft.com/office/powerpoint/2010/main" val="4246662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188641"/>
            <a:ext cx="7772400" cy="1152127"/>
          </a:xfrm>
        </p:spPr>
        <p:txBody>
          <a:bodyPr>
            <a:normAutofit/>
          </a:bodyPr>
          <a:lstStyle/>
          <a:p>
            <a:r>
              <a:rPr lang="kk-KZ" sz="3200" b="1" dirty="0">
                <a:latin typeface="Times New Roman" pitchFamily="18" charset="0"/>
                <a:cs typeface="Times New Roman" pitchFamily="18" charset="0"/>
              </a:rPr>
              <a:t>Тапсырмалар:</a:t>
            </a:r>
            <a:r>
              <a:rPr lang="ru-RU" sz="3200" b="1" dirty="0">
                <a:latin typeface="Times New Roman" pitchFamily="18" charset="0"/>
                <a:cs typeface="Times New Roman" pitchFamily="18" charset="0"/>
              </a:rPr>
              <a:t/>
            </a:r>
            <a:br>
              <a:rPr lang="ru-RU" sz="3200" b="1" dirty="0">
                <a:latin typeface="Times New Roman" pitchFamily="18" charset="0"/>
                <a:cs typeface="Times New Roman" pitchFamily="18" charset="0"/>
              </a:rPr>
            </a:br>
            <a:endParaRPr lang="ru-RU" sz="3200" b="1" dirty="0">
              <a:latin typeface="Times New Roman" pitchFamily="18" charset="0"/>
              <a:cs typeface="Times New Roman" pitchFamily="18" charset="0"/>
            </a:endParaRPr>
          </a:p>
        </p:txBody>
      </p:sp>
      <p:sp>
        <p:nvSpPr>
          <p:cNvPr id="6" name="Подзаголовок 5"/>
          <p:cNvSpPr>
            <a:spLocks noGrp="1"/>
          </p:cNvSpPr>
          <p:nvPr>
            <p:ph type="subTitle" idx="1"/>
          </p:nvPr>
        </p:nvSpPr>
        <p:spPr>
          <a:xfrm>
            <a:off x="611560" y="1196752"/>
            <a:ext cx="7920880" cy="4442048"/>
          </a:xfrm>
        </p:spPr>
        <p:txBody>
          <a:bodyPr>
            <a:normAutofit/>
          </a:bodyPr>
          <a:lstStyle/>
          <a:p>
            <a:pPr lvl="0"/>
            <a:r>
              <a:rPr lang="kk-KZ" sz="2400" b="1" dirty="0">
                <a:solidFill>
                  <a:schemeClr val="tx1"/>
                </a:solidFill>
                <a:latin typeface="Times New Roman" pitchFamily="18" charset="0"/>
                <a:cs typeface="Times New Roman" pitchFamily="18" charset="0"/>
              </a:rPr>
              <a:t>Жыныстық қатынас кезінде ер адам мүшеқап киеді.</a:t>
            </a:r>
            <a:endParaRPr lang="ru-RU" sz="2400" b="1" dirty="0">
              <a:solidFill>
                <a:schemeClr val="tx1"/>
              </a:solidFill>
              <a:latin typeface="Times New Roman" pitchFamily="18" charset="0"/>
              <a:cs typeface="Times New Roman" pitchFamily="18" charset="0"/>
            </a:endParaRPr>
          </a:p>
          <a:p>
            <a:r>
              <a:rPr lang="kk-KZ" sz="2400" b="1" dirty="0">
                <a:solidFill>
                  <a:schemeClr val="tx1"/>
                </a:solidFill>
                <a:latin typeface="Times New Roman" pitchFamily="18" charset="0"/>
                <a:cs typeface="Times New Roman" pitchFamily="18" charset="0"/>
              </a:rPr>
              <a:t>Мүшеқап бұл жүктіліктің алдын алуға көмектесе алатын контрацептив түрі.</a:t>
            </a:r>
            <a:endParaRPr lang="ru-RU" sz="2400" b="1" dirty="0">
              <a:solidFill>
                <a:schemeClr val="tx1"/>
              </a:solidFill>
              <a:latin typeface="Times New Roman" pitchFamily="18" charset="0"/>
              <a:cs typeface="Times New Roman" pitchFamily="18" charset="0"/>
            </a:endParaRPr>
          </a:p>
          <a:p>
            <a:r>
              <a:rPr lang="kk-KZ" sz="2400" b="1" dirty="0">
                <a:solidFill>
                  <a:schemeClr val="tx1"/>
                </a:solidFill>
                <a:latin typeface="Times New Roman" pitchFamily="18" charset="0"/>
                <a:cs typeface="Times New Roman" pitchFamily="18" charset="0"/>
              </a:rPr>
              <a:t>Мүшеқап қалай жүктіліктің алдын алуға көмектесе алады сипттаңыз</a:t>
            </a:r>
            <a:r>
              <a:rPr lang="kk-KZ" sz="2400" b="1" dirty="0" smtClean="0">
                <a:solidFill>
                  <a:schemeClr val="tx1"/>
                </a:solidFill>
                <a:latin typeface="Times New Roman" pitchFamily="18" charset="0"/>
                <a:cs typeface="Times New Roman" pitchFamily="18" charset="0"/>
              </a:rPr>
              <a:t>.</a:t>
            </a:r>
          </a:p>
          <a:p>
            <a:pPr algn="l"/>
            <a:r>
              <a:rPr lang="kk-KZ" sz="2400" b="1" u="sng" dirty="0" smtClean="0">
                <a:solidFill>
                  <a:schemeClr val="tx1"/>
                </a:solidFill>
                <a:latin typeface="Times New Roman" pitchFamily="18" charset="0"/>
                <a:cs typeface="Times New Roman" pitchFamily="18" charset="0"/>
              </a:rPr>
              <a:t>Жауабы.</a:t>
            </a:r>
          </a:p>
          <a:p>
            <a:r>
              <a:rPr lang="x-none" sz="2400" b="1" smtClean="0">
                <a:solidFill>
                  <a:schemeClr val="tx1"/>
                </a:solidFill>
                <a:latin typeface="Times New Roman" pitchFamily="18" charset="0"/>
                <a:cs typeface="Times New Roman" pitchFamily="18" charset="0"/>
              </a:rPr>
              <a:t> </a:t>
            </a:r>
            <a:r>
              <a:rPr lang="x-none" sz="2400" b="1">
                <a:solidFill>
                  <a:schemeClr val="tx1"/>
                </a:solidFill>
                <a:latin typeface="Times New Roman" pitchFamily="18" charset="0"/>
                <a:cs typeface="Times New Roman" pitchFamily="18" charset="0"/>
              </a:rPr>
              <a:t>Сперма әйел адамның </a:t>
            </a:r>
            <a:endParaRPr lang="ru-RU" sz="2400" b="1" dirty="0">
              <a:solidFill>
                <a:schemeClr val="tx1"/>
              </a:solidFill>
              <a:latin typeface="Times New Roman" pitchFamily="18" charset="0"/>
              <a:cs typeface="Times New Roman" pitchFamily="18" charset="0"/>
            </a:endParaRPr>
          </a:p>
          <a:p>
            <a:r>
              <a:rPr lang="x-none" sz="2400" b="1">
                <a:solidFill>
                  <a:schemeClr val="tx1"/>
                </a:solidFill>
                <a:latin typeface="Times New Roman" pitchFamily="18" charset="0"/>
                <a:cs typeface="Times New Roman" pitchFamily="18" charset="0"/>
              </a:rPr>
              <a:t>репродуктивті жүйесіне </a:t>
            </a:r>
            <a:r>
              <a:rPr lang="kk-KZ" sz="2400" b="1" dirty="0">
                <a:solidFill>
                  <a:schemeClr val="tx1"/>
                </a:solidFill>
                <a:latin typeface="Times New Roman" pitchFamily="18" charset="0"/>
                <a:cs typeface="Times New Roman" pitchFamily="18" charset="0"/>
              </a:rPr>
              <a:t>(</a:t>
            </a:r>
            <a:r>
              <a:rPr lang="x-none" sz="2400" b="1">
                <a:solidFill>
                  <a:schemeClr val="tx1"/>
                </a:solidFill>
                <a:latin typeface="Times New Roman" pitchFamily="18" charset="0"/>
                <a:cs typeface="Times New Roman" pitchFamily="18" charset="0"/>
              </a:rPr>
              <a:t>қынапқа</a:t>
            </a:r>
            <a:r>
              <a:rPr lang="kk-KZ" sz="2400" b="1" dirty="0">
                <a:solidFill>
                  <a:schemeClr val="tx1"/>
                </a:solidFill>
                <a:latin typeface="Times New Roman" pitchFamily="18" charset="0"/>
                <a:cs typeface="Times New Roman" pitchFamily="18" charset="0"/>
              </a:rPr>
              <a:t>,</a:t>
            </a:r>
            <a:r>
              <a:rPr lang="x-none" sz="2400" b="1">
                <a:solidFill>
                  <a:schemeClr val="tx1"/>
                </a:solidFill>
                <a:latin typeface="Times New Roman" pitchFamily="18" charset="0"/>
                <a:cs typeface="Times New Roman" pitchFamily="18" charset="0"/>
              </a:rPr>
              <a:t>жатыр </a:t>
            </a:r>
            <a:endParaRPr lang="ru-RU" sz="2400" b="1" dirty="0">
              <a:solidFill>
                <a:schemeClr val="tx1"/>
              </a:solidFill>
              <a:latin typeface="Times New Roman" pitchFamily="18" charset="0"/>
              <a:cs typeface="Times New Roman" pitchFamily="18" charset="0"/>
            </a:endParaRPr>
          </a:p>
          <a:p>
            <a:r>
              <a:rPr lang="x-none" sz="2400" b="1">
                <a:solidFill>
                  <a:schemeClr val="tx1"/>
                </a:solidFill>
                <a:latin typeface="Times New Roman" pitchFamily="18" charset="0"/>
                <a:cs typeface="Times New Roman" pitchFamily="18" charset="0"/>
              </a:rPr>
              <a:t>түтігіне</a:t>
            </a:r>
            <a:r>
              <a:rPr lang="kk-KZ" sz="2400" b="1" dirty="0">
                <a:solidFill>
                  <a:schemeClr val="tx1"/>
                </a:solidFill>
                <a:latin typeface="Times New Roman" pitchFamily="18" charset="0"/>
                <a:cs typeface="Times New Roman" pitchFamily="18" charset="0"/>
              </a:rPr>
              <a:t>)</a:t>
            </a:r>
            <a:r>
              <a:rPr lang="x-none" sz="2400" b="1">
                <a:solidFill>
                  <a:schemeClr val="tx1"/>
                </a:solidFill>
                <a:latin typeface="Times New Roman" pitchFamily="18" charset="0"/>
                <a:cs typeface="Times New Roman" pitchFamily="18" charset="0"/>
              </a:rPr>
              <a:t> жете алмайды</a:t>
            </a:r>
            <a:r>
              <a:rPr lang="kk-KZ" sz="2400" b="1" dirty="0">
                <a:solidFill>
                  <a:schemeClr val="tx1"/>
                </a:solidFill>
                <a:latin typeface="Times New Roman" pitchFamily="18" charset="0"/>
                <a:cs typeface="Times New Roman" pitchFamily="18" charset="0"/>
              </a:rPr>
              <a:t>. </a:t>
            </a:r>
            <a:r>
              <a:rPr lang="x-none" sz="2400" b="1">
                <a:solidFill>
                  <a:schemeClr val="tx1"/>
                </a:solidFill>
                <a:latin typeface="Times New Roman" pitchFamily="18" charset="0"/>
                <a:cs typeface="Times New Roman" pitchFamily="18" charset="0"/>
              </a:rPr>
              <a:t>Сперма жұмыртқа жасушасын ұрықтандыра алмайд</a:t>
            </a:r>
            <a:r>
              <a:rPr lang="kk-KZ" sz="2400" b="1" dirty="0">
                <a:solidFill>
                  <a:schemeClr val="tx1"/>
                </a:solidFill>
                <a:latin typeface="Times New Roman" pitchFamily="18" charset="0"/>
                <a:cs typeface="Times New Roman" pitchFamily="18" charset="0"/>
              </a:rPr>
              <a:t>ы.</a:t>
            </a:r>
            <a:endParaRPr lang="ru-RU" sz="2400" b="1" dirty="0">
              <a:solidFill>
                <a:schemeClr val="tx1"/>
              </a:solidFill>
              <a:latin typeface="Times New Roman" pitchFamily="18" charset="0"/>
              <a:cs typeface="Times New Roman" pitchFamily="18" charset="0"/>
            </a:endParaRPr>
          </a:p>
          <a:p>
            <a:endParaRPr lang="ru-RU" sz="2400" dirty="0"/>
          </a:p>
          <a:p>
            <a:endParaRPr lang="ru-RU" sz="2400" dirty="0"/>
          </a:p>
        </p:txBody>
      </p:sp>
    </p:spTree>
    <p:extLst>
      <p:ext uri="{BB962C8B-B14F-4D97-AF65-F5344CB8AC3E}">
        <p14:creationId xmlns:p14="http://schemas.microsoft.com/office/powerpoint/2010/main" val="3672584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332657"/>
            <a:ext cx="7772400" cy="1080119"/>
          </a:xfrm>
        </p:spPr>
        <p:txBody>
          <a:bodyPr>
            <a:noAutofit/>
          </a:bodyPr>
          <a:lstStyle/>
          <a:p>
            <a:r>
              <a:rPr lang="kk-KZ" sz="2400" b="1" dirty="0">
                <a:latin typeface="Times New Roman" pitchFamily="18" charset="0"/>
                <a:cs typeface="Times New Roman" pitchFamily="18" charset="0"/>
              </a:rPr>
              <a:t>Контрацепцияның артықшылықтары мен </a:t>
            </a:r>
            <a:r>
              <a:rPr lang="kk-KZ" sz="2400" b="1" dirty="0" smtClean="0">
                <a:latin typeface="Times New Roman" pitchFamily="18" charset="0"/>
                <a:cs typeface="Times New Roman" pitchFamily="18" charset="0"/>
              </a:rPr>
              <a:t>кемшіліктерін  </a:t>
            </a:r>
            <a:r>
              <a:rPr lang="kk-KZ" sz="2400" b="1" dirty="0">
                <a:latin typeface="Times New Roman" pitchFamily="18" charset="0"/>
                <a:cs typeface="Times New Roman" pitchFamily="18" charset="0"/>
              </a:rPr>
              <a:t>анықтыңыздар.</a:t>
            </a: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
        <p:nvSpPr>
          <p:cNvPr id="6" name="Подзаголовок 5"/>
          <p:cNvSpPr>
            <a:spLocks noGrp="1"/>
          </p:cNvSpPr>
          <p:nvPr>
            <p:ph type="subTitle" idx="1"/>
          </p:nvPr>
        </p:nvSpPr>
        <p:spPr>
          <a:xfrm>
            <a:off x="683568" y="1844824"/>
            <a:ext cx="8064896" cy="3793976"/>
          </a:xfrm>
        </p:spPr>
        <p:txBody>
          <a:bodyPr/>
          <a:lstStyle/>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68761"/>
            <a:ext cx="8496944"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7666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1340768"/>
            <a:ext cx="7772400" cy="4536503"/>
          </a:xfrm>
        </p:spPr>
        <p:txBody>
          <a:bodyPr/>
          <a:lstStyle/>
          <a:p>
            <a:r>
              <a:rPr lang="kk-KZ" b="1" dirty="0" smtClean="0">
                <a:latin typeface="Times New Roman" pitchFamily="18" charset="0"/>
                <a:cs typeface="Times New Roman" pitchFamily="18" charset="0"/>
              </a:rPr>
              <a:t>РЕФЛЕКЦИЯ</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1607266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304</Words>
  <Application>Microsoft Office PowerPoint</Application>
  <PresentationFormat>Экран (4:3)</PresentationFormat>
  <Paragraphs>29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Сабақтың тақырыбы: Контрацепция түрлері және олардың қолданылуы мен маңызы.</vt:lpstr>
      <vt:lpstr>Презентация PowerPoint</vt:lpstr>
      <vt:lpstr>Контрацепция түрлері: </vt:lpstr>
      <vt:lpstr>Презентация PowerPoint</vt:lpstr>
      <vt:lpstr>Гормондық әдістерге гормондық препараттарды бүкіл цикл уақытында жыныстық  қарым қатынастан кейін қабылдау керек. </vt:lpstr>
      <vt:lpstr>Презентация PowerPoint</vt:lpstr>
      <vt:lpstr>Тапсырмалар: </vt:lpstr>
      <vt:lpstr>Контрацепцияның артықшылықтары мен кемшіліктерін  анықтыңыздар. </vt:lpstr>
      <vt:lpstr>РЕФЛЕКЦИЯ</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11</cp:revision>
  <dcterms:created xsi:type="dcterms:W3CDTF">2021-03-25T13:36:01Z</dcterms:created>
  <dcterms:modified xsi:type="dcterms:W3CDTF">2021-03-28T08:22:35Z</dcterms:modified>
</cp:coreProperties>
</file>