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8"/>
  </p:notesMasterIdLst>
  <p:sldIdLst>
    <p:sldId id="256" r:id="rId2"/>
    <p:sldId id="257" r:id="rId3"/>
    <p:sldId id="258" r:id="rId4"/>
    <p:sldId id="259" r:id="rId5"/>
    <p:sldId id="260" r:id="rId6"/>
    <p:sldId id="261" r:id="rId7"/>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2" d="100"/>
          <a:sy n="62" d="100"/>
        </p:scale>
        <p:origin x="-1324" y="-6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2676D18-98BA-4E61-9F84-B5F5CDC0ECA3}" type="datetimeFigureOut">
              <a:rPr lang="ru-RU" smtClean="0"/>
              <a:t>25.03.2021</a:t>
            </a:fld>
            <a:endParaRPr lang="ru-RU"/>
          </a:p>
        </p:txBody>
      </p:sp>
      <p:sp>
        <p:nvSpPr>
          <p:cNvPr id="4" name="Образ слайда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141B28B-326C-41A8-996C-FE55FAB5EF07}" type="slidenum">
              <a:rPr lang="ru-RU" smtClean="0"/>
              <a:t>‹#›</a:t>
            </a:fld>
            <a:endParaRPr lang="ru-RU"/>
          </a:p>
        </p:txBody>
      </p:sp>
    </p:spTree>
    <p:extLst>
      <p:ext uri="{BB962C8B-B14F-4D97-AF65-F5344CB8AC3E}">
        <p14:creationId xmlns:p14="http://schemas.microsoft.com/office/powerpoint/2010/main" val="9138432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fld id="{0141B28B-326C-41A8-996C-FE55FAB5EF07}" type="slidenum">
              <a:rPr lang="ru-RU" smtClean="0"/>
              <a:t>3</a:t>
            </a:fld>
            <a:endParaRPr lang="ru-RU"/>
          </a:p>
        </p:txBody>
      </p:sp>
    </p:spTree>
    <p:extLst>
      <p:ext uri="{BB962C8B-B14F-4D97-AF65-F5344CB8AC3E}">
        <p14:creationId xmlns:p14="http://schemas.microsoft.com/office/powerpoint/2010/main" val="186169440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30ADFF03-72E5-49CE-80CF-374DD823FD55}" type="datetimeFigureOut">
              <a:rPr lang="ru-RU" smtClean="0"/>
              <a:t>25.03.2021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3DD1CB0C-B329-43E4-BAFA-3E3956AC3DD8}" type="slidenum">
              <a:rPr lang="ru-RU" smtClean="0"/>
              <a:t>‹#›</a:t>
            </a:fld>
            <a:endParaRPr lang="ru-RU"/>
          </a:p>
        </p:txBody>
      </p:sp>
    </p:spTree>
    <p:extLst>
      <p:ext uri="{BB962C8B-B14F-4D97-AF65-F5344CB8AC3E}">
        <p14:creationId xmlns:p14="http://schemas.microsoft.com/office/powerpoint/2010/main" val="400161545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30ADFF03-72E5-49CE-80CF-374DD823FD55}" type="datetimeFigureOut">
              <a:rPr lang="ru-RU" smtClean="0"/>
              <a:t>25.03.2021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3DD1CB0C-B329-43E4-BAFA-3E3956AC3DD8}" type="slidenum">
              <a:rPr lang="ru-RU" smtClean="0"/>
              <a:t>‹#›</a:t>
            </a:fld>
            <a:endParaRPr lang="ru-RU"/>
          </a:p>
        </p:txBody>
      </p:sp>
    </p:spTree>
    <p:extLst>
      <p:ext uri="{BB962C8B-B14F-4D97-AF65-F5344CB8AC3E}">
        <p14:creationId xmlns:p14="http://schemas.microsoft.com/office/powerpoint/2010/main" val="14032142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30ADFF03-72E5-49CE-80CF-374DD823FD55}" type="datetimeFigureOut">
              <a:rPr lang="ru-RU" smtClean="0"/>
              <a:t>25.03.2021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3DD1CB0C-B329-43E4-BAFA-3E3956AC3DD8}" type="slidenum">
              <a:rPr lang="ru-RU" smtClean="0"/>
              <a:t>‹#›</a:t>
            </a:fld>
            <a:endParaRPr lang="ru-RU"/>
          </a:p>
        </p:txBody>
      </p:sp>
    </p:spTree>
    <p:extLst>
      <p:ext uri="{BB962C8B-B14F-4D97-AF65-F5344CB8AC3E}">
        <p14:creationId xmlns:p14="http://schemas.microsoft.com/office/powerpoint/2010/main" val="171752554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30ADFF03-72E5-49CE-80CF-374DD823FD55}" type="datetimeFigureOut">
              <a:rPr lang="ru-RU" smtClean="0"/>
              <a:t>25.03.2021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3DD1CB0C-B329-43E4-BAFA-3E3956AC3DD8}" type="slidenum">
              <a:rPr lang="ru-RU" smtClean="0"/>
              <a:t>‹#›</a:t>
            </a:fld>
            <a:endParaRPr lang="ru-RU"/>
          </a:p>
        </p:txBody>
      </p:sp>
    </p:spTree>
    <p:extLst>
      <p:ext uri="{BB962C8B-B14F-4D97-AF65-F5344CB8AC3E}">
        <p14:creationId xmlns:p14="http://schemas.microsoft.com/office/powerpoint/2010/main" val="37869834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30ADFF03-72E5-49CE-80CF-374DD823FD55}" type="datetimeFigureOut">
              <a:rPr lang="ru-RU" smtClean="0"/>
              <a:t>25.03.2021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3DD1CB0C-B329-43E4-BAFA-3E3956AC3DD8}" type="slidenum">
              <a:rPr lang="ru-RU" smtClean="0"/>
              <a:t>‹#›</a:t>
            </a:fld>
            <a:endParaRPr lang="ru-RU"/>
          </a:p>
        </p:txBody>
      </p:sp>
    </p:spTree>
    <p:extLst>
      <p:ext uri="{BB962C8B-B14F-4D97-AF65-F5344CB8AC3E}">
        <p14:creationId xmlns:p14="http://schemas.microsoft.com/office/powerpoint/2010/main" val="121606760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30ADFF03-72E5-49CE-80CF-374DD823FD55}" type="datetimeFigureOut">
              <a:rPr lang="ru-RU" smtClean="0"/>
              <a:t>25.03.2021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3DD1CB0C-B329-43E4-BAFA-3E3956AC3DD8}" type="slidenum">
              <a:rPr lang="ru-RU" smtClean="0"/>
              <a:t>‹#›</a:t>
            </a:fld>
            <a:endParaRPr lang="ru-RU"/>
          </a:p>
        </p:txBody>
      </p:sp>
    </p:spTree>
    <p:extLst>
      <p:ext uri="{BB962C8B-B14F-4D97-AF65-F5344CB8AC3E}">
        <p14:creationId xmlns:p14="http://schemas.microsoft.com/office/powerpoint/2010/main" val="266389058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30ADFF03-72E5-49CE-80CF-374DD823FD55}" type="datetimeFigureOut">
              <a:rPr lang="ru-RU" smtClean="0"/>
              <a:t>25.03.2021</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3DD1CB0C-B329-43E4-BAFA-3E3956AC3DD8}" type="slidenum">
              <a:rPr lang="ru-RU" smtClean="0"/>
              <a:t>‹#›</a:t>
            </a:fld>
            <a:endParaRPr lang="ru-RU"/>
          </a:p>
        </p:txBody>
      </p:sp>
    </p:spTree>
    <p:extLst>
      <p:ext uri="{BB962C8B-B14F-4D97-AF65-F5344CB8AC3E}">
        <p14:creationId xmlns:p14="http://schemas.microsoft.com/office/powerpoint/2010/main" val="188562576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30ADFF03-72E5-49CE-80CF-374DD823FD55}" type="datetimeFigureOut">
              <a:rPr lang="ru-RU" smtClean="0"/>
              <a:t>25.03.2021</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3DD1CB0C-B329-43E4-BAFA-3E3956AC3DD8}" type="slidenum">
              <a:rPr lang="ru-RU" smtClean="0"/>
              <a:t>‹#›</a:t>
            </a:fld>
            <a:endParaRPr lang="ru-RU"/>
          </a:p>
        </p:txBody>
      </p:sp>
    </p:spTree>
    <p:extLst>
      <p:ext uri="{BB962C8B-B14F-4D97-AF65-F5344CB8AC3E}">
        <p14:creationId xmlns:p14="http://schemas.microsoft.com/office/powerpoint/2010/main" val="37746658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30ADFF03-72E5-49CE-80CF-374DD823FD55}" type="datetimeFigureOut">
              <a:rPr lang="ru-RU" smtClean="0"/>
              <a:t>25.03.2021</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3DD1CB0C-B329-43E4-BAFA-3E3956AC3DD8}" type="slidenum">
              <a:rPr lang="ru-RU" smtClean="0"/>
              <a:t>‹#›</a:t>
            </a:fld>
            <a:endParaRPr lang="ru-RU"/>
          </a:p>
        </p:txBody>
      </p:sp>
    </p:spTree>
    <p:extLst>
      <p:ext uri="{BB962C8B-B14F-4D97-AF65-F5344CB8AC3E}">
        <p14:creationId xmlns:p14="http://schemas.microsoft.com/office/powerpoint/2010/main" val="224388270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Объект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30ADFF03-72E5-49CE-80CF-374DD823FD55}" type="datetimeFigureOut">
              <a:rPr lang="ru-RU" smtClean="0"/>
              <a:t>25.03.2021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3DD1CB0C-B329-43E4-BAFA-3E3956AC3DD8}" type="slidenum">
              <a:rPr lang="ru-RU" smtClean="0"/>
              <a:t>‹#›</a:t>
            </a:fld>
            <a:endParaRPr lang="ru-RU"/>
          </a:p>
        </p:txBody>
      </p:sp>
    </p:spTree>
    <p:extLst>
      <p:ext uri="{BB962C8B-B14F-4D97-AF65-F5344CB8AC3E}">
        <p14:creationId xmlns:p14="http://schemas.microsoft.com/office/powerpoint/2010/main" val="37855297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30ADFF03-72E5-49CE-80CF-374DD823FD55}" type="datetimeFigureOut">
              <a:rPr lang="ru-RU" smtClean="0"/>
              <a:t>25.03.2021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3DD1CB0C-B329-43E4-BAFA-3E3956AC3DD8}" type="slidenum">
              <a:rPr lang="ru-RU" smtClean="0"/>
              <a:t>‹#›</a:t>
            </a:fld>
            <a:endParaRPr lang="ru-RU"/>
          </a:p>
        </p:txBody>
      </p:sp>
    </p:spTree>
    <p:extLst>
      <p:ext uri="{BB962C8B-B14F-4D97-AF65-F5344CB8AC3E}">
        <p14:creationId xmlns:p14="http://schemas.microsoft.com/office/powerpoint/2010/main" val="387544064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0ADFF03-72E5-49CE-80CF-374DD823FD55}" type="datetimeFigureOut">
              <a:rPr lang="ru-RU" smtClean="0"/>
              <a:t>25.03.2021</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DD1CB0C-B329-43E4-BAFA-3E3956AC3DD8}" type="slidenum">
              <a:rPr lang="ru-RU" smtClean="0"/>
              <a:t>‹#›</a:t>
            </a:fld>
            <a:endParaRPr lang="ru-RU"/>
          </a:p>
        </p:txBody>
      </p:sp>
    </p:spTree>
    <p:extLst>
      <p:ext uri="{BB962C8B-B14F-4D97-AF65-F5344CB8AC3E}">
        <p14:creationId xmlns:p14="http://schemas.microsoft.com/office/powerpoint/2010/main" val="378447617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980729"/>
            <a:ext cx="7772400" cy="1512167"/>
          </a:xfrm>
        </p:spPr>
        <p:txBody>
          <a:bodyPr>
            <a:noAutofit/>
          </a:bodyPr>
          <a:lstStyle/>
          <a:p>
            <a:r>
              <a:rPr lang="kk-KZ" sz="3600" b="1" dirty="0">
                <a:latin typeface="Times New Roman" pitchFamily="18" charset="0"/>
                <a:cs typeface="Times New Roman" pitchFamily="18" charset="0"/>
              </a:rPr>
              <a:t>Сабақтың </a:t>
            </a:r>
            <a:r>
              <a:rPr lang="kk-KZ" sz="3600" b="1" dirty="0" smtClean="0">
                <a:latin typeface="Times New Roman" pitchFamily="18" charset="0"/>
                <a:cs typeface="Times New Roman" pitchFamily="18" charset="0"/>
              </a:rPr>
              <a:t>тақырыбы:</a:t>
            </a:r>
            <a:br>
              <a:rPr lang="kk-KZ" sz="3600" b="1" dirty="0" smtClean="0">
                <a:latin typeface="Times New Roman" pitchFamily="18" charset="0"/>
                <a:cs typeface="Times New Roman" pitchFamily="18" charset="0"/>
              </a:rPr>
            </a:br>
            <a:r>
              <a:rPr lang="kk-KZ" sz="3200" dirty="0" smtClean="0">
                <a:latin typeface="Times New Roman" pitchFamily="18" charset="0"/>
                <a:cs typeface="Times New Roman" pitchFamily="18" charset="0"/>
              </a:rPr>
              <a:t>Менструальдық </a:t>
            </a:r>
            <a:r>
              <a:rPr lang="kk-KZ" sz="3200" dirty="0">
                <a:latin typeface="Times New Roman" pitchFamily="18" charset="0"/>
                <a:cs typeface="Times New Roman" pitchFamily="18" charset="0"/>
              </a:rPr>
              <a:t>цикл. Менструалдық циклындағы эстроген мен прогестерон гормондарының маңызы</a:t>
            </a:r>
            <a:endParaRPr lang="ru-RU" sz="3200" dirty="0">
              <a:latin typeface="Times New Roman" pitchFamily="18" charset="0"/>
              <a:cs typeface="Times New Roman" pitchFamily="18" charset="0"/>
            </a:endParaRPr>
          </a:p>
        </p:txBody>
      </p:sp>
      <p:sp>
        <p:nvSpPr>
          <p:cNvPr id="3" name="Подзаголовок 2"/>
          <p:cNvSpPr>
            <a:spLocks noGrp="1"/>
          </p:cNvSpPr>
          <p:nvPr>
            <p:ph type="subTitle" idx="1"/>
          </p:nvPr>
        </p:nvSpPr>
        <p:spPr>
          <a:xfrm>
            <a:off x="539552" y="2924944"/>
            <a:ext cx="8064896" cy="2713856"/>
          </a:xfrm>
        </p:spPr>
        <p:txBody>
          <a:bodyPr>
            <a:normAutofit fontScale="85000" lnSpcReduction="10000"/>
          </a:bodyPr>
          <a:lstStyle/>
          <a:p>
            <a:r>
              <a:rPr lang="kk-KZ" b="1" dirty="0">
                <a:solidFill>
                  <a:schemeClr val="tx1"/>
                </a:solidFill>
                <a:latin typeface="Times New Roman" pitchFamily="18" charset="0"/>
                <a:cs typeface="Times New Roman" pitchFamily="18" charset="0"/>
              </a:rPr>
              <a:t>Сабақтың </a:t>
            </a:r>
            <a:r>
              <a:rPr lang="kk-KZ" b="1" dirty="0" smtClean="0">
                <a:solidFill>
                  <a:schemeClr val="tx1"/>
                </a:solidFill>
                <a:latin typeface="Times New Roman" pitchFamily="18" charset="0"/>
                <a:cs typeface="Times New Roman" pitchFamily="18" charset="0"/>
              </a:rPr>
              <a:t>мақсаты:</a:t>
            </a:r>
          </a:p>
          <a:p>
            <a:r>
              <a:rPr lang="kk-KZ" dirty="0" smtClean="0">
                <a:solidFill>
                  <a:schemeClr val="tx1"/>
                </a:solidFill>
                <a:latin typeface="Times New Roman" pitchFamily="18" charset="0"/>
                <a:cs typeface="Times New Roman" pitchFamily="18" charset="0"/>
              </a:rPr>
              <a:t>Менструальдық </a:t>
            </a:r>
            <a:r>
              <a:rPr lang="kk-KZ" dirty="0">
                <a:solidFill>
                  <a:schemeClr val="tx1"/>
                </a:solidFill>
                <a:latin typeface="Times New Roman" pitchFamily="18" charset="0"/>
                <a:cs typeface="Times New Roman" pitchFamily="18" charset="0"/>
              </a:rPr>
              <a:t>циклдың фазаларымен экстроген және прогестерон гормондарының маңызын біледі</a:t>
            </a:r>
            <a:endParaRPr lang="kk-KZ" b="1" dirty="0" smtClean="0">
              <a:solidFill>
                <a:schemeClr val="tx1"/>
              </a:solidFill>
              <a:latin typeface="Times New Roman" pitchFamily="18" charset="0"/>
              <a:cs typeface="Times New Roman" pitchFamily="18" charset="0"/>
            </a:endParaRPr>
          </a:p>
          <a:p>
            <a:r>
              <a:rPr lang="kk-KZ" b="1" dirty="0" smtClean="0">
                <a:solidFill>
                  <a:schemeClr val="tx1"/>
                </a:solidFill>
                <a:latin typeface="Times New Roman" pitchFamily="18" charset="0"/>
                <a:cs typeface="Times New Roman" pitchFamily="18" charset="0"/>
              </a:rPr>
              <a:t>Бағалау критериі:</a:t>
            </a:r>
          </a:p>
          <a:p>
            <a:pPr lvl="0"/>
            <a:r>
              <a:rPr lang="kk-KZ" dirty="0">
                <a:solidFill>
                  <a:schemeClr val="tx1"/>
                </a:solidFill>
                <a:latin typeface="Times New Roman" pitchFamily="18" charset="0"/>
                <a:cs typeface="Times New Roman" pitchFamily="18" charset="0"/>
              </a:rPr>
              <a:t>Менструальдық циклдың фазаларын сипаттай алады;</a:t>
            </a:r>
            <a:endParaRPr lang="ru-RU" dirty="0">
              <a:solidFill>
                <a:schemeClr val="tx1"/>
              </a:solidFill>
              <a:latin typeface="Times New Roman" pitchFamily="18" charset="0"/>
              <a:cs typeface="Times New Roman" pitchFamily="18" charset="0"/>
            </a:endParaRPr>
          </a:p>
          <a:p>
            <a:pPr lvl="0"/>
            <a:r>
              <a:rPr lang="kk-KZ" dirty="0">
                <a:solidFill>
                  <a:schemeClr val="tx1"/>
                </a:solidFill>
                <a:latin typeface="Times New Roman" pitchFamily="18" charset="0"/>
                <a:cs typeface="Times New Roman" pitchFamily="18" charset="0"/>
              </a:rPr>
              <a:t>Гормондардың рөлін бағалай алады;</a:t>
            </a:r>
            <a:endParaRPr lang="ru-RU" dirty="0">
              <a:solidFill>
                <a:schemeClr val="tx1"/>
              </a:solidFill>
              <a:latin typeface="Times New Roman" pitchFamily="18" charset="0"/>
              <a:cs typeface="Times New Roman" pitchFamily="18" charset="0"/>
            </a:endParaRPr>
          </a:p>
          <a:p>
            <a:endParaRPr lang="kk-KZ" b="1" dirty="0" smtClean="0">
              <a:solidFill>
                <a:schemeClr val="tx1"/>
              </a:solidFill>
              <a:latin typeface="Times New Roman" pitchFamily="18" charset="0"/>
              <a:cs typeface="Times New Roman" pitchFamily="18" charset="0"/>
            </a:endParaRPr>
          </a:p>
          <a:p>
            <a:endParaRPr lang="ru-RU" dirty="0"/>
          </a:p>
        </p:txBody>
      </p:sp>
    </p:spTree>
    <p:extLst>
      <p:ext uri="{BB962C8B-B14F-4D97-AF65-F5344CB8AC3E}">
        <p14:creationId xmlns:p14="http://schemas.microsoft.com/office/powerpoint/2010/main" val="292693904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Текст 7"/>
          <p:cNvSpPr>
            <a:spLocks noGrp="1"/>
          </p:cNvSpPr>
          <p:nvPr>
            <p:ph type="body" sz="half" idx="2"/>
          </p:nvPr>
        </p:nvSpPr>
        <p:spPr>
          <a:xfrm>
            <a:off x="457200" y="476672"/>
            <a:ext cx="4186808" cy="5649491"/>
          </a:xfrm>
        </p:spPr>
        <p:txBody>
          <a:bodyPr/>
          <a:lstStyle/>
          <a:p>
            <a:r>
              <a:rPr lang="kk-KZ" sz="2800" dirty="0">
                <a:latin typeface="Times New Roman" pitchFamily="18" charset="0"/>
                <a:cs typeface="Times New Roman" pitchFamily="18" charset="0"/>
              </a:rPr>
              <a:t>Менструация циклі- бір жұмыртқа  жасушасының жетілуі, оның овуляциясы , ескіруі және тіршілігін жоюы және жыныс жүйесінің келесі жұмыртқа жасушасының жетілуіне  дайындығынан тұратын уақыт кезеңі. Орташа менструация циклі 28 күнге созылады.</a:t>
            </a:r>
            <a:endParaRPr lang="ru-RU" sz="2800" dirty="0">
              <a:latin typeface="Times New Roman" pitchFamily="18" charset="0"/>
              <a:cs typeface="Times New Roman" pitchFamily="18" charset="0"/>
            </a:endParaRPr>
          </a:p>
          <a:p>
            <a:endParaRPr lang="ru-RU" dirty="0"/>
          </a:p>
        </p:txBody>
      </p:sp>
      <p:pic>
        <p:nvPicPr>
          <p:cNvPr id="9" name="Объект 8"/>
          <p:cNvPicPr>
            <a:picLocks noGrp="1"/>
          </p:cNvPicPr>
          <p:nvPr>
            <p:ph idx="1"/>
          </p:nvPr>
        </p:nvPicPr>
        <p:blipFill>
          <a:blip r:embed="rId2"/>
          <a:stretch>
            <a:fillRect/>
          </a:stretch>
        </p:blipFill>
        <p:spPr>
          <a:xfrm>
            <a:off x="4860032" y="476672"/>
            <a:ext cx="3960439" cy="5904656"/>
          </a:xfrm>
          <a:prstGeom prst="rect">
            <a:avLst/>
          </a:prstGeom>
        </p:spPr>
      </p:pic>
    </p:spTree>
    <p:extLst>
      <p:ext uri="{BB962C8B-B14F-4D97-AF65-F5344CB8AC3E}">
        <p14:creationId xmlns:p14="http://schemas.microsoft.com/office/powerpoint/2010/main" val="292163993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Заголовок 4"/>
          <p:cNvSpPr>
            <a:spLocks noGrp="1"/>
          </p:cNvSpPr>
          <p:nvPr>
            <p:ph type="ctrTitle"/>
          </p:nvPr>
        </p:nvSpPr>
        <p:spPr>
          <a:xfrm>
            <a:off x="685800" y="332657"/>
            <a:ext cx="7772400" cy="648071"/>
          </a:xfrm>
        </p:spPr>
        <p:txBody>
          <a:bodyPr>
            <a:normAutofit fontScale="90000"/>
          </a:bodyPr>
          <a:lstStyle/>
          <a:p>
            <a:r>
              <a:rPr lang="kk-KZ" sz="4000" b="1" dirty="0" smtClean="0">
                <a:latin typeface="Times New Roman" pitchFamily="18" charset="0"/>
                <a:cs typeface="Times New Roman" pitchFamily="18" charset="0"/>
              </a:rPr>
              <a:t/>
            </a:r>
            <a:br>
              <a:rPr lang="kk-KZ" sz="4000" b="1" dirty="0" smtClean="0">
                <a:latin typeface="Times New Roman" pitchFamily="18" charset="0"/>
                <a:cs typeface="Times New Roman" pitchFamily="18" charset="0"/>
              </a:rPr>
            </a:br>
            <a:r>
              <a:rPr lang="kk-KZ" sz="4000" b="1" dirty="0" smtClean="0">
                <a:latin typeface="Times New Roman" pitchFamily="18" charset="0"/>
                <a:cs typeface="Times New Roman" pitchFamily="18" charset="0"/>
              </a:rPr>
              <a:t>Менструация </a:t>
            </a:r>
            <a:r>
              <a:rPr lang="kk-KZ" sz="4000" b="1" dirty="0">
                <a:latin typeface="Times New Roman" pitchFamily="18" charset="0"/>
                <a:cs typeface="Times New Roman" pitchFamily="18" charset="0"/>
              </a:rPr>
              <a:t>циклінің төрт фазасы </a:t>
            </a:r>
            <a:r>
              <a:rPr lang="ru-RU" dirty="0"/>
              <a:t/>
            </a:r>
            <a:br>
              <a:rPr lang="ru-RU" dirty="0"/>
            </a:br>
            <a:endParaRPr lang="ru-RU" dirty="0"/>
          </a:p>
        </p:txBody>
      </p:sp>
      <p:sp>
        <p:nvSpPr>
          <p:cNvPr id="6" name="Подзаголовок 5"/>
          <p:cNvSpPr>
            <a:spLocks noGrp="1"/>
          </p:cNvSpPr>
          <p:nvPr>
            <p:ph type="subTitle" idx="1"/>
          </p:nvPr>
        </p:nvSpPr>
        <p:spPr>
          <a:xfrm>
            <a:off x="323528" y="980728"/>
            <a:ext cx="8496944" cy="5616624"/>
          </a:xfrm>
        </p:spPr>
        <p:txBody>
          <a:bodyPr>
            <a:normAutofit fontScale="62500" lnSpcReduction="20000"/>
          </a:bodyPr>
          <a:lstStyle/>
          <a:p>
            <a:r>
              <a:rPr lang="kk-KZ" b="1" u="sng" dirty="0">
                <a:solidFill>
                  <a:schemeClr val="tx1"/>
                </a:solidFill>
                <a:latin typeface="Times New Roman" pitchFamily="18" charset="0"/>
                <a:cs typeface="Times New Roman" pitchFamily="18" charset="0"/>
              </a:rPr>
              <a:t>Бірінші фаза</a:t>
            </a:r>
            <a:r>
              <a:rPr lang="kk-KZ" dirty="0">
                <a:solidFill>
                  <a:schemeClr val="tx1"/>
                </a:solidFill>
                <a:latin typeface="Times New Roman" pitchFamily="18" charset="0"/>
                <a:cs typeface="Times New Roman" pitchFamily="18" charset="0"/>
              </a:rPr>
              <a:t> жатырдың қабатталған сілемейлі қабығының ұрықтанбаған ескі жұмыртқа жасушасының – эндометрияның бөлінуінен басталады.Бұл фаза 3-7 күннен  тұрады және менструация кезеңі деп аталады. Осы кезде жатырдың тегіс салалы бұлшық еті жоғары бұлшық ет тонусында болады да, мерзімімен жиырылады. Нәтижесінде 50- ден 150см</a:t>
            </a:r>
            <a:r>
              <a:rPr lang="kk-KZ" baseline="30000" dirty="0">
                <a:solidFill>
                  <a:schemeClr val="tx1"/>
                </a:solidFill>
                <a:latin typeface="Times New Roman" pitchFamily="18" charset="0"/>
                <a:cs typeface="Times New Roman" pitchFamily="18" charset="0"/>
              </a:rPr>
              <a:t>3</a:t>
            </a:r>
            <a:r>
              <a:rPr lang="kk-KZ" dirty="0">
                <a:solidFill>
                  <a:schemeClr val="tx1"/>
                </a:solidFill>
                <a:latin typeface="Times New Roman" pitchFamily="18" charset="0"/>
                <a:cs typeface="Times New Roman" pitchFamily="18" charset="0"/>
              </a:rPr>
              <a:t>- ге дейін қан, эндометрияның бұзылған жасушалары және ілеспе нәруыздар бөлінеді.</a:t>
            </a:r>
            <a:endParaRPr lang="ru-RU" dirty="0">
              <a:solidFill>
                <a:schemeClr val="tx1"/>
              </a:solidFill>
              <a:latin typeface="Times New Roman" pitchFamily="18" charset="0"/>
              <a:cs typeface="Times New Roman" pitchFamily="18" charset="0"/>
            </a:endParaRPr>
          </a:p>
          <a:p>
            <a:r>
              <a:rPr lang="kk-KZ" b="1" u="sng" dirty="0">
                <a:solidFill>
                  <a:schemeClr val="tx1"/>
                </a:solidFill>
                <a:latin typeface="Times New Roman" pitchFamily="18" charset="0"/>
                <a:cs typeface="Times New Roman" pitchFamily="18" charset="0"/>
              </a:rPr>
              <a:t>Екінші фаза </a:t>
            </a:r>
            <a:r>
              <a:rPr lang="kk-KZ" b="1" dirty="0">
                <a:solidFill>
                  <a:schemeClr val="tx1"/>
                </a:solidFill>
                <a:latin typeface="Times New Roman" pitchFamily="18" charset="0"/>
                <a:cs typeface="Times New Roman" pitchFamily="18" charset="0"/>
              </a:rPr>
              <a:t> </a:t>
            </a:r>
            <a:r>
              <a:rPr lang="kk-KZ" dirty="0">
                <a:solidFill>
                  <a:schemeClr val="tx1"/>
                </a:solidFill>
                <a:latin typeface="Times New Roman" pitchFamily="18" charset="0"/>
                <a:cs typeface="Times New Roman" pitchFamily="18" charset="0"/>
              </a:rPr>
              <a:t>овуляция алдындағы немесе фолликульдық деп аталады. Оған жатырдың сілемейлі қабығының қалпына келу үдерісі кіреді.Ол 7-8 күнге созылады және тыныштық фазасы деп аталады. Бұл фазада ағза келесі жұмыртқа жасушасының жетілуіне дайындалады.</a:t>
            </a:r>
            <a:endParaRPr lang="ru-RU" dirty="0">
              <a:solidFill>
                <a:schemeClr val="tx1"/>
              </a:solidFill>
              <a:latin typeface="Times New Roman" pitchFamily="18" charset="0"/>
              <a:cs typeface="Times New Roman" pitchFamily="18" charset="0"/>
            </a:endParaRPr>
          </a:p>
          <a:p>
            <a:r>
              <a:rPr lang="kk-KZ" b="1" u="sng" dirty="0">
                <a:solidFill>
                  <a:schemeClr val="tx1"/>
                </a:solidFill>
                <a:latin typeface="Times New Roman" pitchFamily="18" charset="0"/>
                <a:cs typeface="Times New Roman" pitchFamily="18" charset="0"/>
              </a:rPr>
              <a:t>Үшінші  фаза </a:t>
            </a:r>
            <a:r>
              <a:rPr lang="kk-KZ" b="1" dirty="0">
                <a:solidFill>
                  <a:schemeClr val="tx1"/>
                </a:solidFill>
                <a:latin typeface="Times New Roman" pitchFamily="18" charset="0"/>
                <a:cs typeface="Times New Roman" pitchFamily="18" charset="0"/>
              </a:rPr>
              <a:t> - </a:t>
            </a:r>
            <a:r>
              <a:rPr lang="kk-KZ" dirty="0">
                <a:solidFill>
                  <a:schemeClr val="tx1"/>
                </a:solidFill>
                <a:latin typeface="Times New Roman" pitchFamily="18" charset="0"/>
                <a:cs typeface="Times New Roman" pitchFamily="18" charset="0"/>
              </a:rPr>
              <a:t>овуляция. Бұл кезең секреторлы деп аталады. Бұл кезеңде жатыр мойнындағы сілемейлі қабық жасушалары қоректік сұйықтық бөледі. Бұл сұйықтық мөлдір ақшыл түсті болады. Ол гликогенге бай, сперматозоидтерді сақтау үшін қолайлы орта жасайды. Олар онда тірішілік қабілетін 5 күнге дейін сақталады. </a:t>
            </a:r>
            <a:endParaRPr lang="ru-RU" dirty="0">
              <a:solidFill>
                <a:schemeClr val="tx1"/>
              </a:solidFill>
              <a:latin typeface="Times New Roman" pitchFamily="18" charset="0"/>
              <a:cs typeface="Times New Roman" pitchFamily="18" charset="0"/>
            </a:endParaRPr>
          </a:p>
          <a:p>
            <a:r>
              <a:rPr lang="kk-KZ" b="1" u="sng" dirty="0">
                <a:solidFill>
                  <a:schemeClr val="tx1"/>
                </a:solidFill>
                <a:latin typeface="Times New Roman" pitchFamily="18" charset="0"/>
                <a:cs typeface="Times New Roman" pitchFamily="18" charset="0"/>
              </a:rPr>
              <a:t>Төртінші фаза </a:t>
            </a:r>
            <a:r>
              <a:rPr lang="kk-KZ" b="1" dirty="0">
                <a:solidFill>
                  <a:schemeClr val="tx1"/>
                </a:solidFill>
                <a:latin typeface="Times New Roman" pitchFamily="18" charset="0"/>
                <a:cs typeface="Times New Roman" pitchFamily="18" charset="0"/>
              </a:rPr>
              <a:t>  </a:t>
            </a:r>
            <a:r>
              <a:rPr lang="kk-KZ" dirty="0">
                <a:solidFill>
                  <a:schemeClr val="tx1"/>
                </a:solidFill>
                <a:latin typeface="Times New Roman" pitchFamily="18" charset="0"/>
                <a:cs typeface="Times New Roman" pitchFamily="18" charset="0"/>
              </a:rPr>
              <a:t>овуляциядан кейінгі кезең деп аталады. Бұл фаза ұрықтану жүрмесе</a:t>
            </a:r>
            <a:r>
              <a:rPr lang="kk-KZ" b="1" dirty="0">
                <a:solidFill>
                  <a:schemeClr val="tx1"/>
                </a:solidFill>
                <a:latin typeface="Times New Roman" pitchFamily="18" charset="0"/>
                <a:cs typeface="Times New Roman" pitchFamily="18" charset="0"/>
              </a:rPr>
              <a:t> </a:t>
            </a:r>
            <a:r>
              <a:rPr lang="kk-KZ" dirty="0">
                <a:solidFill>
                  <a:schemeClr val="tx1"/>
                </a:solidFill>
                <a:latin typeface="Times New Roman" pitchFamily="18" charset="0"/>
                <a:cs typeface="Times New Roman" pitchFamily="18" charset="0"/>
              </a:rPr>
              <a:t>және жүкті болмаған жағдайда жүзеге асады.  Бұл кезде жұмыртқа жасушасынан босаған  фолликуладағы орын майтәрізді түзінді – сары денемен толады. </a:t>
            </a:r>
            <a:endParaRPr lang="ru-RU" dirty="0">
              <a:solidFill>
                <a:schemeClr val="tx1"/>
              </a:solidFill>
              <a:latin typeface="Times New Roman" pitchFamily="18" charset="0"/>
              <a:cs typeface="Times New Roman" pitchFamily="18" charset="0"/>
            </a:endParaRPr>
          </a:p>
          <a:p>
            <a:endParaRPr lang="ru-RU" dirty="0"/>
          </a:p>
        </p:txBody>
      </p:sp>
    </p:spTree>
    <p:extLst>
      <p:ext uri="{BB962C8B-B14F-4D97-AF65-F5344CB8AC3E}">
        <p14:creationId xmlns:p14="http://schemas.microsoft.com/office/powerpoint/2010/main" val="212533523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ctrTitle"/>
          </p:nvPr>
        </p:nvSpPr>
        <p:spPr>
          <a:xfrm>
            <a:off x="685800" y="404665"/>
            <a:ext cx="7772400" cy="2016223"/>
          </a:xfrm>
        </p:spPr>
        <p:txBody>
          <a:bodyPr>
            <a:normAutofit/>
          </a:bodyPr>
          <a:lstStyle/>
          <a:p>
            <a:r>
              <a:rPr lang="kk-KZ" sz="3600" b="1" dirty="0">
                <a:latin typeface="Times New Roman" pitchFamily="18" charset="0"/>
                <a:cs typeface="Times New Roman" pitchFamily="18" charset="0"/>
              </a:rPr>
              <a:t>Менструация  циклі фазаларының ауысуындағы гормондардың рөлі.</a:t>
            </a:r>
            <a:r>
              <a:rPr lang="ru-RU" sz="3600" b="1" dirty="0">
                <a:latin typeface="Times New Roman" pitchFamily="18" charset="0"/>
                <a:cs typeface="Times New Roman" pitchFamily="18" charset="0"/>
              </a:rPr>
              <a:t/>
            </a:r>
            <a:br>
              <a:rPr lang="ru-RU" sz="3600" b="1" dirty="0">
                <a:latin typeface="Times New Roman" pitchFamily="18" charset="0"/>
                <a:cs typeface="Times New Roman" pitchFamily="18" charset="0"/>
              </a:rPr>
            </a:br>
            <a:endParaRPr lang="ru-RU" sz="3600" b="1" dirty="0">
              <a:latin typeface="Times New Roman" pitchFamily="18" charset="0"/>
              <a:cs typeface="Times New Roman" pitchFamily="18" charset="0"/>
            </a:endParaRPr>
          </a:p>
        </p:txBody>
      </p:sp>
      <p:sp>
        <p:nvSpPr>
          <p:cNvPr id="5" name="Подзаголовок 4"/>
          <p:cNvSpPr>
            <a:spLocks noGrp="1"/>
          </p:cNvSpPr>
          <p:nvPr>
            <p:ph type="subTitle" idx="1"/>
          </p:nvPr>
        </p:nvSpPr>
        <p:spPr>
          <a:xfrm>
            <a:off x="395536" y="1700808"/>
            <a:ext cx="8208912" cy="3937992"/>
          </a:xfrm>
        </p:spPr>
        <p:txBody>
          <a:bodyPr>
            <a:noAutofit/>
          </a:bodyPr>
          <a:lstStyle/>
          <a:p>
            <a:r>
              <a:rPr lang="kk-KZ" b="1" dirty="0">
                <a:solidFill>
                  <a:schemeClr val="tx1"/>
                </a:solidFill>
                <a:latin typeface="Times New Roman" pitchFamily="18" charset="0"/>
                <a:cs typeface="Times New Roman" pitchFamily="18" charset="0"/>
              </a:rPr>
              <a:t>Эстроген</a:t>
            </a:r>
            <a:r>
              <a:rPr lang="kk-KZ" dirty="0">
                <a:solidFill>
                  <a:schemeClr val="tx1"/>
                </a:solidFill>
                <a:latin typeface="Times New Roman" pitchFamily="18" charset="0"/>
                <a:cs typeface="Times New Roman" pitchFamily="18" charset="0"/>
              </a:rPr>
              <a:t> –екінші реттік жыныс белгілерінің дамуын және жатырдың сілемейлі қабығының өсуін қамтамасыз ететін әйел гормоны</a:t>
            </a:r>
            <a:r>
              <a:rPr lang="kk-KZ" dirty="0" smtClean="0">
                <a:solidFill>
                  <a:schemeClr val="tx1"/>
                </a:solidFill>
                <a:latin typeface="Times New Roman" pitchFamily="18" charset="0"/>
                <a:cs typeface="Times New Roman" pitchFamily="18" charset="0"/>
              </a:rPr>
              <a:t>.</a:t>
            </a:r>
            <a:r>
              <a:rPr lang="kk-KZ" dirty="0">
                <a:solidFill>
                  <a:schemeClr val="tx1"/>
                </a:solidFill>
                <a:latin typeface="Times New Roman" pitchFamily="18" charset="0"/>
                <a:cs typeface="Times New Roman" pitchFamily="18" charset="0"/>
              </a:rPr>
              <a:t> </a:t>
            </a:r>
            <a:endParaRPr lang="ru-RU" dirty="0">
              <a:solidFill>
                <a:schemeClr val="tx1"/>
              </a:solidFill>
              <a:latin typeface="Times New Roman" pitchFamily="18" charset="0"/>
              <a:cs typeface="Times New Roman" pitchFamily="18" charset="0"/>
            </a:endParaRPr>
          </a:p>
          <a:p>
            <a:r>
              <a:rPr lang="kk-KZ" b="1" dirty="0">
                <a:solidFill>
                  <a:schemeClr val="tx1"/>
                </a:solidFill>
                <a:latin typeface="Times New Roman" pitchFamily="18" charset="0"/>
                <a:cs typeface="Times New Roman" pitchFamily="18" charset="0"/>
              </a:rPr>
              <a:t>Прогестерон</a:t>
            </a:r>
            <a:r>
              <a:rPr lang="kk-KZ" dirty="0">
                <a:solidFill>
                  <a:schemeClr val="tx1"/>
                </a:solidFill>
                <a:latin typeface="Times New Roman" pitchFamily="18" charset="0"/>
                <a:cs typeface="Times New Roman" pitchFamily="18" charset="0"/>
              </a:rPr>
              <a:t>  сары дене гормоны ұрықтану ықтималдылығы жоғары  болған кезде көп мөлшерде синтезделеді. Прогестерон  мөлшері  жүктілік болмаған кезде төмендей бастайды.</a:t>
            </a:r>
            <a:endParaRPr lang="ru-RU" dirty="0">
              <a:solidFill>
                <a:schemeClr val="tx1"/>
              </a:solidFill>
              <a:latin typeface="Times New Roman" pitchFamily="18" charset="0"/>
              <a:cs typeface="Times New Roman" pitchFamily="18" charset="0"/>
            </a:endParaRPr>
          </a:p>
          <a:p>
            <a:endParaRPr lang="ru-RU" dirty="0">
              <a:latin typeface="Times New Roman" pitchFamily="18" charset="0"/>
              <a:cs typeface="Times New Roman" pitchFamily="18" charset="0"/>
            </a:endParaRPr>
          </a:p>
        </p:txBody>
      </p:sp>
    </p:spTree>
    <p:extLst>
      <p:ext uri="{BB962C8B-B14F-4D97-AF65-F5344CB8AC3E}">
        <p14:creationId xmlns:p14="http://schemas.microsoft.com/office/powerpoint/2010/main" val="53086797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ctrTitle"/>
          </p:nvPr>
        </p:nvSpPr>
        <p:spPr>
          <a:xfrm>
            <a:off x="685800" y="548681"/>
            <a:ext cx="7772400" cy="1080119"/>
          </a:xfrm>
        </p:spPr>
        <p:txBody>
          <a:bodyPr>
            <a:noAutofit/>
          </a:bodyPr>
          <a:lstStyle/>
          <a:p>
            <a:r>
              <a:rPr lang="kk-KZ" sz="3200" dirty="0">
                <a:latin typeface="Times New Roman" pitchFamily="18" charset="0"/>
                <a:cs typeface="Times New Roman" pitchFamily="18" charset="0"/>
              </a:rPr>
              <a:t>Тапсырмалар: </a:t>
            </a:r>
            <a:r>
              <a:rPr lang="kk-KZ" sz="3200" dirty="0" smtClean="0">
                <a:latin typeface="Times New Roman" pitchFamily="18" charset="0"/>
                <a:cs typeface="Times New Roman" pitchFamily="18" charset="0"/>
              </a:rPr>
              <a:t/>
            </a:r>
            <a:br>
              <a:rPr lang="kk-KZ" sz="3200" dirty="0" smtClean="0">
                <a:latin typeface="Times New Roman" pitchFamily="18" charset="0"/>
                <a:cs typeface="Times New Roman" pitchFamily="18" charset="0"/>
              </a:rPr>
            </a:br>
            <a:r>
              <a:rPr lang="kk-KZ" sz="2800" b="1" dirty="0" smtClean="0">
                <a:latin typeface="Times New Roman" pitchFamily="18" charset="0"/>
                <a:cs typeface="Times New Roman" pitchFamily="18" charset="0"/>
              </a:rPr>
              <a:t>1. </a:t>
            </a:r>
            <a:r>
              <a:rPr lang="kk-KZ" sz="2800" b="1" dirty="0">
                <a:latin typeface="Times New Roman" pitchFamily="18" charset="0"/>
                <a:cs typeface="Times New Roman" pitchFamily="18" charset="0"/>
              </a:rPr>
              <a:t>Менструация циклінің фазаларын  критерийлері бойынша сипаттап кестеге </a:t>
            </a:r>
            <a:r>
              <a:rPr lang="kk-KZ" sz="2800" b="1" dirty="0" smtClean="0">
                <a:latin typeface="Times New Roman" pitchFamily="18" charset="0"/>
                <a:cs typeface="Times New Roman" pitchFamily="18" charset="0"/>
              </a:rPr>
              <a:t>жазыңыздар.</a:t>
            </a:r>
            <a:endParaRPr lang="ru-RU" sz="2800" b="1" dirty="0">
              <a:latin typeface="Times New Roman" pitchFamily="18" charset="0"/>
              <a:cs typeface="Times New Roman" pitchFamily="18" charset="0"/>
            </a:endParaRPr>
          </a:p>
        </p:txBody>
      </p:sp>
      <p:sp>
        <p:nvSpPr>
          <p:cNvPr id="5" name="Подзаголовок 4"/>
          <p:cNvSpPr>
            <a:spLocks noGrp="1"/>
          </p:cNvSpPr>
          <p:nvPr>
            <p:ph type="subTitle" idx="1"/>
          </p:nvPr>
        </p:nvSpPr>
        <p:spPr>
          <a:xfrm>
            <a:off x="395536" y="2060848"/>
            <a:ext cx="8352928" cy="4392488"/>
          </a:xfrm>
        </p:spPr>
        <p:txBody>
          <a:bodyPr>
            <a:normAutofit fontScale="92500" lnSpcReduction="20000"/>
          </a:bodyPr>
          <a:lstStyle/>
          <a:p>
            <a:endParaRPr lang="ru-RU" dirty="0" smtClean="0"/>
          </a:p>
          <a:p>
            <a:endParaRPr lang="ru-RU" dirty="0"/>
          </a:p>
          <a:p>
            <a:endParaRPr lang="ru-RU" dirty="0" smtClean="0"/>
          </a:p>
          <a:p>
            <a:endParaRPr lang="ru-RU" dirty="0"/>
          </a:p>
          <a:p>
            <a:endParaRPr lang="kk-KZ" dirty="0" smtClean="0">
              <a:solidFill>
                <a:schemeClr val="tx1"/>
              </a:solidFill>
              <a:latin typeface="Times New Roman" pitchFamily="18" charset="0"/>
              <a:cs typeface="Times New Roman" pitchFamily="18" charset="0"/>
            </a:endParaRPr>
          </a:p>
          <a:p>
            <a:endParaRPr lang="kk-KZ" sz="3500" b="1" dirty="0" smtClean="0">
              <a:solidFill>
                <a:schemeClr val="tx1"/>
              </a:solidFill>
              <a:latin typeface="Times New Roman" pitchFamily="18" charset="0"/>
              <a:cs typeface="Times New Roman" pitchFamily="18" charset="0"/>
            </a:endParaRPr>
          </a:p>
          <a:p>
            <a:endParaRPr lang="kk-KZ" sz="3500" b="1" dirty="0">
              <a:solidFill>
                <a:schemeClr val="tx1"/>
              </a:solidFill>
              <a:latin typeface="Times New Roman" pitchFamily="18" charset="0"/>
              <a:cs typeface="Times New Roman" pitchFamily="18" charset="0"/>
            </a:endParaRPr>
          </a:p>
          <a:p>
            <a:r>
              <a:rPr lang="kk-KZ" sz="3500" b="1" dirty="0" smtClean="0">
                <a:solidFill>
                  <a:schemeClr val="tx1"/>
                </a:solidFill>
                <a:latin typeface="Times New Roman" pitchFamily="18" charset="0"/>
                <a:cs typeface="Times New Roman" pitchFamily="18" charset="0"/>
              </a:rPr>
              <a:t>2.Эстроген </a:t>
            </a:r>
            <a:r>
              <a:rPr lang="kk-KZ" sz="3500" b="1" dirty="0">
                <a:solidFill>
                  <a:schemeClr val="tx1"/>
                </a:solidFill>
                <a:latin typeface="Times New Roman" pitchFamily="18" charset="0"/>
                <a:cs typeface="Times New Roman" pitchFamily="18" charset="0"/>
              </a:rPr>
              <a:t>және прогестерон  гормондарының </a:t>
            </a:r>
            <a:r>
              <a:rPr lang="kk-KZ" sz="3500" b="1" dirty="0" smtClean="0">
                <a:solidFill>
                  <a:schemeClr val="tx1"/>
                </a:solidFill>
                <a:latin typeface="Times New Roman" pitchFamily="18" charset="0"/>
                <a:cs typeface="Times New Roman" pitchFamily="18" charset="0"/>
              </a:rPr>
              <a:t>қызметін  сипаттаңыздар.</a:t>
            </a:r>
            <a:endParaRPr lang="ru-RU" sz="3500" b="1" dirty="0">
              <a:solidFill>
                <a:schemeClr val="tx1"/>
              </a:solidFill>
              <a:latin typeface="Times New Roman" pitchFamily="18" charset="0"/>
              <a:cs typeface="Times New Roman" pitchFamily="18" charset="0"/>
            </a:endParaRPr>
          </a:p>
          <a:p>
            <a:endParaRPr lang="ru-RU" sz="3500" b="1" dirty="0">
              <a:solidFill>
                <a:schemeClr val="tx1"/>
              </a:solidFill>
              <a:latin typeface="Times New Roman" pitchFamily="18" charset="0"/>
              <a:cs typeface="Times New Roman" pitchFamily="18" charset="0"/>
            </a:endParaRPr>
          </a:p>
          <a:p>
            <a:endParaRPr lang="ru-RU" dirty="0"/>
          </a:p>
        </p:txBody>
      </p:sp>
      <p:pic>
        <p:nvPicPr>
          <p:cNvPr id="6" name="Рисунок 5"/>
          <p:cNvPicPr/>
          <p:nvPr/>
        </p:nvPicPr>
        <p:blipFill>
          <a:blip r:embed="rId2"/>
          <a:stretch>
            <a:fillRect/>
          </a:stretch>
        </p:blipFill>
        <p:spPr>
          <a:xfrm>
            <a:off x="827584" y="2204864"/>
            <a:ext cx="7704856" cy="3024336"/>
          </a:xfrm>
          <a:prstGeom prst="rect">
            <a:avLst/>
          </a:prstGeom>
        </p:spPr>
      </p:pic>
    </p:spTree>
    <p:extLst>
      <p:ext uri="{BB962C8B-B14F-4D97-AF65-F5344CB8AC3E}">
        <p14:creationId xmlns:p14="http://schemas.microsoft.com/office/powerpoint/2010/main" val="367559100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ctrTitle"/>
          </p:nvPr>
        </p:nvSpPr>
        <p:spPr/>
        <p:txBody>
          <a:bodyPr/>
          <a:lstStyle/>
          <a:p>
            <a:r>
              <a:rPr lang="ru-RU" b="1" dirty="0" smtClean="0">
                <a:latin typeface="Times New Roman" pitchFamily="18" charset="0"/>
                <a:cs typeface="Times New Roman" pitchFamily="18" charset="0"/>
              </a:rPr>
              <a:t>РЕФЛЕКЦИЯ</a:t>
            </a:r>
            <a:endParaRPr lang="ru-RU" b="1" dirty="0">
              <a:latin typeface="Times New Roman" pitchFamily="18" charset="0"/>
              <a:cs typeface="Times New Roman" pitchFamily="18" charset="0"/>
            </a:endParaRPr>
          </a:p>
        </p:txBody>
      </p:sp>
    </p:spTree>
    <p:extLst>
      <p:ext uri="{BB962C8B-B14F-4D97-AF65-F5344CB8AC3E}">
        <p14:creationId xmlns:p14="http://schemas.microsoft.com/office/powerpoint/2010/main" val="414987822"/>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136</TotalTime>
  <Words>271</Words>
  <Application>Microsoft Office PowerPoint</Application>
  <PresentationFormat>Экран (4:3)</PresentationFormat>
  <Paragraphs>26</Paragraphs>
  <Slides>6</Slides>
  <Notes>1</Notes>
  <HiddenSlides>0</HiddenSlides>
  <MMClips>0</MMClips>
  <ScaleCrop>false</ScaleCrop>
  <HeadingPairs>
    <vt:vector size="4" baseType="variant">
      <vt:variant>
        <vt:lpstr>Тема</vt:lpstr>
      </vt:variant>
      <vt:variant>
        <vt:i4>1</vt:i4>
      </vt:variant>
      <vt:variant>
        <vt:lpstr>Заголовки слайдов</vt:lpstr>
      </vt:variant>
      <vt:variant>
        <vt:i4>6</vt:i4>
      </vt:variant>
    </vt:vector>
  </HeadingPairs>
  <TitlesOfParts>
    <vt:vector size="7" baseType="lpstr">
      <vt:lpstr>Тема Office</vt:lpstr>
      <vt:lpstr>Сабақтың тақырыбы: Менструальдық цикл. Менструалдық циклындағы эстроген мен прогестерон гормондарының маңызы</vt:lpstr>
      <vt:lpstr>Презентация PowerPoint</vt:lpstr>
      <vt:lpstr> Менструация циклінің төрт фазасы  </vt:lpstr>
      <vt:lpstr>Менструация  циклі фазаларының ауысуындағы гормондардың рөлі. </vt:lpstr>
      <vt:lpstr>Тапсырмалар:  1. Менструация циклінің фазаларын  критерийлері бойынша сипаттап кестеге жазыңыздар.</vt:lpstr>
      <vt:lpstr>РЕФЛЕКЦИЯ</vt:lpstr>
    </vt:vector>
  </TitlesOfParts>
  <Company>SPecialiST RePack</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admin</dc:creator>
  <cp:lastModifiedBy>admin</cp:lastModifiedBy>
  <cp:revision>7</cp:revision>
  <dcterms:created xsi:type="dcterms:W3CDTF">2021-03-25T11:14:38Z</dcterms:created>
  <dcterms:modified xsi:type="dcterms:W3CDTF">2021-03-25T13:33:47Z</dcterms:modified>
</cp:coreProperties>
</file>