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336" r:id="rId5"/>
    <p:sldId id="335" r:id="rId6"/>
    <p:sldId id="262" r:id="rId7"/>
    <p:sldId id="317" r:id="rId8"/>
    <p:sldId id="318" r:id="rId9"/>
    <p:sldId id="319" r:id="rId10"/>
    <p:sldId id="320" r:id="rId11"/>
    <p:sldId id="321" r:id="rId12"/>
    <p:sldId id="322" r:id="rId13"/>
    <p:sldId id="323" r:id="rId14"/>
    <p:sldId id="324" r:id="rId15"/>
    <p:sldId id="325" r:id="rId16"/>
    <p:sldId id="326" r:id="rId17"/>
    <p:sldId id="327" r:id="rId18"/>
    <p:sldId id="333" r:id="rId19"/>
    <p:sldId id="334" r:id="rId20"/>
    <p:sldId id="328" r:id="rId21"/>
    <p:sldId id="329" r:id="rId22"/>
    <p:sldId id="330" r:id="rId23"/>
    <p:sldId id="331" r:id="rId24"/>
    <p:sldId id="338" r:id="rId25"/>
    <p:sldId id="337"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4250C784-576C-42C9-BB89-22D1226F1BC0}">
          <p14:sldIdLst>
            <p14:sldId id="336"/>
            <p14:sldId id="335"/>
          </p14:sldIdLst>
        </p14:section>
        <p14:section name="Раздел без заголовка" id="{486FD61F-904E-4177-8A6F-C38D9166697B}">
          <p14:sldIdLst>
            <p14:sldId id="262"/>
            <p14:sldId id="317"/>
            <p14:sldId id="318"/>
            <p14:sldId id="319"/>
            <p14:sldId id="320"/>
            <p14:sldId id="321"/>
            <p14:sldId id="322"/>
            <p14:sldId id="323"/>
            <p14:sldId id="324"/>
            <p14:sldId id="325"/>
            <p14:sldId id="326"/>
            <p14:sldId id="327"/>
            <p14:sldId id="333"/>
            <p14:sldId id="334"/>
            <p14:sldId id="328"/>
            <p14:sldId id="329"/>
            <p14:sldId id="330"/>
            <p14:sldId id="331"/>
            <p14:sldId id="338"/>
            <p14:sldId id="3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0C63"/>
    <a:srgbClr val="FF0066"/>
    <a:srgbClr val="33CC33"/>
    <a:srgbClr val="00FF00"/>
    <a:srgbClr val="3399FF"/>
    <a:srgbClr val="E6E6E6"/>
    <a:srgbClr val="66FF99"/>
    <a:srgbClr val="7852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p:scale>
          <a:sx n="73" d="100"/>
          <a:sy n="73" d="100"/>
        </p:scale>
        <p:origin x="13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43000" y="1122363"/>
            <a:ext cx="6858000" cy="2387600"/>
          </a:xfrm>
        </p:spPr>
        <p:txBody>
          <a:bodyPr anchor="b"/>
          <a:lstStyle>
            <a:lvl1pPr algn="ctr">
              <a:defRPr sz="4500"/>
            </a:lvl1pPr>
          </a:lstStyle>
          <a:p>
            <a:r>
              <a:rPr lang="ru-RU" smtClean="0"/>
              <a:t>Образец заголовка</a:t>
            </a:r>
            <a:endParaRPr lang="ru-RU"/>
          </a:p>
        </p:txBody>
      </p:sp>
      <p:sp>
        <p:nvSpPr>
          <p:cNvPr id="3" name="Подзаголовок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2851789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3538942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43675" y="365125"/>
            <a:ext cx="1971675"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8661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3971048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9"/>
            <a:ext cx="7886700" cy="2852737"/>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233261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2023395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365126"/>
            <a:ext cx="78867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4" name="Объект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smtClean="0"/>
              <a:t>Образец текста</a:t>
            </a:r>
          </a:p>
        </p:txBody>
      </p:sp>
      <p:sp>
        <p:nvSpPr>
          <p:cNvPr id="6" name="Объект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4186875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335091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2559866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Объект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3420889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9841" y="457200"/>
            <a:ext cx="2949178" cy="1600200"/>
          </a:xfrm>
        </p:spPr>
        <p:txBody>
          <a:bodyPr anchor="b"/>
          <a:lstStyle>
            <a:lvl1pPr>
              <a:defRPr sz="2400"/>
            </a:lvl1pPr>
          </a:lstStyle>
          <a:p>
            <a:r>
              <a:rPr lang="ru-RU" smtClean="0"/>
              <a:t>Образец заголовка</a:t>
            </a:r>
            <a:endParaRPr lang="ru-RU"/>
          </a:p>
        </p:txBody>
      </p:sp>
      <p:sp>
        <p:nvSpPr>
          <p:cNvPr id="3" name="Рисунок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smtClean="0"/>
              <a:t>Образец текста</a:t>
            </a:r>
          </a:p>
        </p:txBody>
      </p:sp>
      <p:sp>
        <p:nvSpPr>
          <p:cNvPr id="5" name="Дата 4"/>
          <p:cNvSpPr>
            <a:spLocks noGrp="1"/>
          </p:cNvSpPr>
          <p:nvPr>
            <p:ph type="dt" sz="half" idx="10"/>
          </p:nvPr>
        </p:nvSpPr>
        <p:spPr/>
        <p:txBody>
          <a:bodyPr/>
          <a:lstStyle/>
          <a:p>
            <a:fld id="{0B264CE6-9F4C-43AD-A01C-854736B450EE}" type="datetimeFigureOut">
              <a:rPr lang="ru-RU" smtClean="0"/>
              <a:pPr/>
              <a:t>06.05.2021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071C63-8FB0-44F2-88D3-CD05CB0F6F10}" type="slidenum">
              <a:rPr lang="ru-RU" smtClean="0"/>
              <a:pPr/>
              <a:t>‹#›</a:t>
            </a:fld>
            <a:endParaRPr lang="ru-RU"/>
          </a:p>
        </p:txBody>
      </p:sp>
    </p:spTree>
    <p:extLst>
      <p:ext uri="{BB962C8B-B14F-4D97-AF65-F5344CB8AC3E}">
        <p14:creationId xmlns:p14="http://schemas.microsoft.com/office/powerpoint/2010/main" val="50500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B264CE6-9F4C-43AD-A01C-854736B450EE}" type="datetimeFigureOut">
              <a:rPr lang="ru-RU" smtClean="0"/>
              <a:pPr/>
              <a:t>06.05.2021</a:t>
            </a:fld>
            <a:endParaRPr lang="ru-RU"/>
          </a:p>
        </p:txBody>
      </p:sp>
      <p:sp>
        <p:nvSpPr>
          <p:cNvPr id="5" name="Нижний колонтитул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5071C63-8FB0-44F2-88D3-CD05CB0F6F10}" type="slidenum">
              <a:rPr lang="ru-RU" smtClean="0"/>
              <a:pPr/>
              <a:t>‹#›</a:t>
            </a:fld>
            <a:endParaRPr lang="ru-RU"/>
          </a:p>
        </p:txBody>
      </p:sp>
    </p:spTree>
    <p:extLst>
      <p:ext uri="{BB962C8B-B14F-4D97-AF65-F5344CB8AC3E}">
        <p14:creationId xmlns:p14="http://schemas.microsoft.com/office/powerpoint/2010/main" val="8584306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stretch>
            <a:fillRect/>
          </a:stretch>
        </p:blipFill>
        <p:spPr>
          <a:xfrm>
            <a:off x="0" y="743365"/>
            <a:ext cx="3048000" cy="2728308"/>
          </a:xfrm>
          <a:prstGeom prst="rect">
            <a:avLst/>
          </a:prstGeom>
        </p:spPr>
      </p:pic>
      <p:pic>
        <p:nvPicPr>
          <p:cNvPr id="1026" name="Picture 2" descr="ÐÐ°ÑÑÐ¸Ð½ÐºÐ¸ Ð¿Ð¾ Ð·Ð°Ð¿ÑÐ¾ÑÑ Ð°Ð»Ð»Ð¸Ð³Ð°ÑÐ¾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242" y="590620"/>
            <a:ext cx="3192256" cy="2881053"/>
          </a:xfrm>
          <a:prstGeom prst="rect">
            <a:avLst/>
          </a:prstGeom>
          <a:noFill/>
          <a:extLst>
            <a:ext uri="{909E8E84-426E-40DD-AFC4-6F175D3DCCD1}">
              <a14:hiddenFill xmlns:a14="http://schemas.microsoft.com/office/drawing/2010/main">
                <a:solidFill>
                  <a:srgbClr val="FFFFFF"/>
                </a:solidFill>
              </a14:hiddenFill>
            </a:ext>
          </a:extLst>
        </p:spPr>
      </p:pic>
      <p:pic>
        <p:nvPicPr>
          <p:cNvPr id="7" name="Рисунок 6"/>
          <p:cNvPicPr>
            <a:picLocks noChangeAspect="1"/>
          </p:cNvPicPr>
          <p:nvPr/>
        </p:nvPicPr>
        <p:blipFill>
          <a:blip r:embed="rId4"/>
          <a:stretch>
            <a:fillRect/>
          </a:stretch>
        </p:blipFill>
        <p:spPr>
          <a:xfrm>
            <a:off x="6284740" y="459169"/>
            <a:ext cx="2859260" cy="2969831"/>
          </a:xfrm>
          <a:prstGeom prst="rect">
            <a:avLst/>
          </a:prstGeom>
        </p:spPr>
      </p:pic>
      <p:pic>
        <p:nvPicPr>
          <p:cNvPr id="8" name="Рисунок 7"/>
          <p:cNvPicPr>
            <a:picLocks noChangeAspect="1"/>
          </p:cNvPicPr>
          <p:nvPr/>
        </p:nvPicPr>
        <p:blipFill>
          <a:blip r:embed="rId5"/>
          <a:stretch>
            <a:fillRect/>
          </a:stretch>
        </p:blipFill>
        <p:spPr>
          <a:xfrm>
            <a:off x="0" y="3471673"/>
            <a:ext cx="3214498" cy="3386327"/>
          </a:xfrm>
          <a:prstGeom prst="rect">
            <a:avLst/>
          </a:prstGeom>
        </p:spPr>
      </p:pic>
      <p:pic>
        <p:nvPicPr>
          <p:cNvPr id="9" name="Рисунок 8"/>
          <p:cNvPicPr>
            <a:picLocks noChangeAspect="1"/>
          </p:cNvPicPr>
          <p:nvPr/>
        </p:nvPicPr>
        <p:blipFill>
          <a:blip r:embed="rId6"/>
          <a:stretch>
            <a:fillRect/>
          </a:stretch>
        </p:blipFill>
        <p:spPr>
          <a:xfrm>
            <a:off x="3214498" y="3429000"/>
            <a:ext cx="3338773" cy="2487168"/>
          </a:xfrm>
          <a:prstGeom prst="rect">
            <a:avLst/>
          </a:prstGeom>
        </p:spPr>
      </p:pic>
      <p:pic>
        <p:nvPicPr>
          <p:cNvPr id="10" name="Рисунок 9"/>
          <p:cNvPicPr>
            <a:picLocks noChangeAspect="1"/>
          </p:cNvPicPr>
          <p:nvPr/>
        </p:nvPicPr>
        <p:blipFill>
          <a:blip r:embed="rId7"/>
          <a:stretch>
            <a:fillRect/>
          </a:stretch>
        </p:blipFill>
        <p:spPr>
          <a:xfrm>
            <a:off x="5937504" y="4848405"/>
            <a:ext cx="3206496" cy="2135526"/>
          </a:xfrm>
          <a:prstGeom prst="rect">
            <a:avLst/>
          </a:prstGeom>
        </p:spPr>
      </p:pic>
      <p:pic>
        <p:nvPicPr>
          <p:cNvPr id="11" name="Рисунок 10"/>
          <p:cNvPicPr>
            <a:picLocks noChangeAspect="1"/>
          </p:cNvPicPr>
          <p:nvPr/>
        </p:nvPicPr>
        <p:blipFill>
          <a:blip r:embed="rId8"/>
          <a:stretch>
            <a:fillRect/>
          </a:stretch>
        </p:blipFill>
        <p:spPr>
          <a:xfrm>
            <a:off x="351190" y="-183307"/>
            <a:ext cx="5438103" cy="926672"/>
          </a:xfrm>
          <a:prstGeom prst="rect">
            <a:avLst/>
          </a:prstGeom>
        </p:spPr>
      </p:pic>
    </p:spTree>
    <p:extLst>
      <p:ext uri="{BB962C8B-B14F-4D97-AF65-F5344CB8AC3E}">
        <p14:creationId xmlns:p14="http://schemas.microsoft.com/office/powerpoint/2010/main" val="5705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048256" y="365126"/>
            <a:ext cx="6467094" cy="1325563"/>
          </a:xfrm>
        </p:spPr>
        <p:txBody>
          <a:bodyPr>
            <a:normAutofit/>
          </a:bodyPr>
          <a:lstStyle/>
          <a:p>
            <a:r>
              <a:rPr lang="kk-KZ" sz="3600" b="1" dirty="0" smtClean="0">
                <a:solidFill>
                  <a:srgbClr val="002060"/>
                </a:solidFill>
                <a:latin typeface="Times New Roman" pitchFamily="18" charset="0"/>
                <a:cs typeface="Times New Roman" pitchFamily="18" charset="0"/>
              </a:rPr>
              <a:t>Географиялық критерий</a:t>
            </a:r>
            <a:endParaRPr lang="ru-RU" sz="3600" dirty="0">
              <a:solidFill>
                <a:srgbClr val="002060"/>
              </a:solidFill>
            </a:endParaRPr>
          </a:p>
        </p:txBody>
      </p:sp>
      <p:sp>
        <p:nvSpPr>
          <p:cNvPr id="5" name="Содержимое 4"/>
          <p:cNvSpPr>
            <a:spLocks noGrp="1"/>
          </p:cNvSpPr>
          <p:nvPr>
            <p:ph sz="half" idx="1"/>
          </p:nvPr>
        </p:nvSpPr>
        <p:spPr/>
        <p:txBody>
          <a:bodyPr>
            <a:normAutofit/>
          </a:bodyPr>
          <a:lstStyle/>
          <a:p>
            <a:pPr lvl="0"/>
            <a:r>
              <a:rPr lang="kk-KZ" b="1" dirty="0" smtClean="0">
                <a:solidFill>
                  <a:srgbClr val="A40C63"/>
                </a:solidFill>
                <a:latin typeface="Times New Roman" pitchFamily="18" charset="0"/>
                <a:cs typeface="Times New Roman" pitchFamily="18" charset="0"/>
              </a:rPr>
              <a:t>Географиялық критерий – </a:t>
            </a:r>
            <a:r>
              <a:rPr lang="kk-KZ" dirty="0" smtClean="0">
                <a:latin typeface="Times New Roman" pitchFamily="18" charset="0"/>
                <a:cs typeface="Times New Roman" pitchFamily="18" charset="0"/>
              </a:rPr>
              <a:t>түрдің таралу аймағын, түрдің ареалын анықтайды.</a:t>
            </a:r>
          </a:p>
          <a:p>
            <a:pPr lvl="0"/>
            <a:endParaRPr lang="ru-RU" dirty="0"/>
          </a:p>
        </p:txBody>
      </p:sp>
      <p:pic>
        <p:nvPicPr>
          <p:cNvPr id="2" name="Объект 1"/>
          <p:cNvPicPr>
            <a:picLocks noGrp="1" noChangeAspect="1"/>
          </p:cNvPicPr>
          <p:nvPr>
            <p:ph sz="half" idx="2"/>
          </p:nvPr>
        </p:nvPicPr>
        <p:blipFill>
          <a:blip r:embed="rId2"/>
          <a:stretch>
            <a:fillRect/>
          </a:stretch>
        </p:blipFill>
        <p:spPr>
          <a:xfrm>
            <a:off x="4629150" y="1825625"/>
            <a:ext cx="3886200" cy="2789641"/>
          </a:xfrm>
          <a:prstGeom prst="rect">
            <a:avLst/>
          </a:prstGeom>
        </p:spPr>
      </p:pic>
      <p:sp>
        <p:nvSpPr>
          <p:cNvPr id="3" name="Прямоугольник 2"/>
          <p:cNvSpPr/>
          <p:nvPr/>
        </p:nvSpPr>
        <p:spPr>
          <a:xfrm>
            <a:off x="328412" y="4148817"/>
            <a:ext cx="4256467" cy="2246769"/>
          </a:xfrm>
          <a:prstGeom prst="rect">
            <a:avLst/>
          </a:prstGeom>
        </p:spPr>
        <p:txBody>
          <a:bodyPr wrap="square">
            <a:spAutoFit/>
          </a:bodyPr>
          <a:lstStyle/>
          <a:p>
            <a:r>
              <a:rPr lang="kk-KZ" sz="2000" dirty="0">
                <a:latin typeface="Times New Roman" pitchFamily="18" charset="0"/>
                <a:cs typeface="Times New Roman" pitchFamily="18" charset="0"/>
              </a:rPr>
              <a:t>Ареалдары үзілген түрлер де бар. Мысалы, көгілдір сауысқан екі бір бірінен үзілген арелдарда мекендейді, батыс - еуропалық және шығыс - сібірлік. </a:t>
            </a:r>
            <a:r>
              <a:rPr lang="ru-RU" sz="2000" dirty="0">
                <a:latin typeface="Times New Roman" pitchFamily="18" charset="0"/>
                <a:cs typeface="Times New Roman" pitchFamily="18" charset="0"/>
              </a:rPr>
              <a:t>Сонды</a:t>
            </a:r>
            <a:r>
              <a:rPr lang="kk-KZ" sz="2000" dirty="0">
                <a:latin typeface="Times New Roman" pitchFamily="18" charset="0"/>
                <a:cs typeface="Times New Roman" pitchFamily="18" charset="0"/>
              </a:rPr>
              <a:t>қтанда географиялық басқа критерийлер сияқты абсолютті бола алмайды. </a:t>
            </a:r>
            <a:endParaRPr lang="ru-RU" sz="2000"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8944" y="365126"/>
            <a:ext cx="6296406" cy="1325563"/>
          </a:xfrm>
        </p:spPr>
        <p:txBody>
          <a:bodyPr>
            <a:normAutofit/>
          </a:bodyPr>
          <a:lstStyle/>
          <a:p>
            <a:r>
              <a:rPr lang="kk-KZ" sz="3600" b="1" dirty="0" smtClean="0">
                <a:solidFill>
                  <a:srgbClr val="002060"/>
                </a:solidFill>
                <a:latin typeface="Times New Roman" pitchFamily="18" charset="0"/>
                <a:cs typeface="Times New Roman" pitchFamily="18" charset="0"/>
              </a:rPr>
              <a:t>Экологиялық критерий</a:t>
            </a:r>
            <a:endParaRPr lang="ru-RU" sz="3600" dirty="0">
              <a:solidFill>
                <a:srgbClr val="002060"/>
              </a:solidFill>
            </a:endParaRPr>
          </a:p>
        </p:txBody>
      </p:sp>
      <p:sp>
        <p:nvSpPr>
          <p:cNvPr id="3" name="Содержимое 2"/>
          <p:cNvSpPr>
            <a:spLocks noGrp="1"/>
          </p:cNvSpPr>
          <p:nvPr>
            <p:ph sz="half" idx="1"/>
          </p:nvPr>
        </p:nvSpPr>
        <p:spPr>
          <a:xfrm>
            <a:off x="371073" y="1690689"/>
            <a:ext cx="3886200" cy="2893069"/>
          </a:xfrm>
        </p:spPr>
        <p:txBody>
          <a:bodyPr>
            <a:normAutofit fontScale="92500"/>
          </a:bodyPr>
          <a:lstStyle/>
          <a:p>
            <a:pPr lvl="0"/>
            <a:r>
              <a:rPr lang="kk-KZ" sz="2400" b="1" dirty="0" smtClean="0">
                <a:solidFill>
                  <a:srgbClr val="A40C63"/>
                </a:solidFill>
                <a:latin typeface="Times New Roman" pitchFamily="18" charset="0"/>
                <a:cs typeface="Times New Roman" pitchFamily="18" charset="0"/>
              </a:rPr>
              <a:t>Экологиялық критерий –</a:t>
            </a:r>
            <a:r>
              <a:rPr lang="kk-KZ" sz="2400" dirty="0" smtClean="0">
                <a:solidFill>
                  <a:srgbClr val="A40C63"/>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осы түрге жататын организмдердің басқа түрлердің өкілдері арасындағы белгілі бір қарым-қатынастар формаларымен және өлі табиғаттың факторларымен сипатталады.</a:t>
            </a:r>
          </a:p>
          <a:p>
            <a:pPr lvl="0"/>
            <a:endParaRPr lang="ru-RU" sz="2400" dirty="0"/>
          </a:p>
        </p:txBody>
      </p:sp>
      <p:pic>
        <p:nvPicPr>
          <p:cNvPr id="5" name="Picture 5"/>
          <p:cNvPicPr>
            <a:picLocks noGrp="1" noChangeAspect="1" noChangeArrowheads="1"/>
          </p:cNvPicPr>
          <p:nvPr>
            <p:ph sz="half" idx="2"/>
          </p:nvPr>
        </p:nvPicPr>
        <p:blipFill>
          <a:blip r:embed="rId2"/>
          <a:srcRect/>
          <a:stretch>
            <a:fillRect/>
          </a:stretch>
        </p:blipFill>
        <p:spPr bwMode="auto">
          <a:xfrm>
            <a:off x="4480561" y="1971394"/>
            <a:ext cx="2028082" cy="1352055"/>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6321363" y="2731063"/>
            <a:ext cx="2278538" cy="1476310"/>
          </a:xfrm>
          <a:prstGeom prst="rect">
            <a:avLst/>
          </a:prstGeom>
          <a:noFill/>
          <a:ln w="9525">
            <a:noFill/>
            <a:miter lim="800000"/>
            <a:headEnd/>
            <a:tailEnd/>
          </a:ln>
        </p:spPr>
      </p:pic>
      <p:sp>
        <p:nvSpPr>
          <p:cNvPr id="7" name="TextBox 6"/>
          <p:cNvSpPr txBox="1"/>
          <p:nvPr/>
        </p:nvSpPr>
        <p:spPr>
          <a:xfrm>
            <a:off x="4662615" y="3323450"/>
            <a:ext cx="1581431" cy="769441"/>
          </a:xfrm>
          <a:prstGeom prst="rect">
            <a:avLst/>
          </a:prstGeom>
          <a:noFill/>
        </p:spPr>
        <p:txBody>
          <a:bodyPr wrap="square" rtlCol="0">
            <a:spAutoFit/>
          </a:bodyPr>
          <a:lstStyle/>
          <a:p>
            <a:r>
              <a:rPr lang="kk-KZ" sz="1100" dirty="0" smtClean="0">
                <a:latin typeface="Times New Roman" panose="02020603050405020304" pitchFamily="18" charset="0"/>
                <a:cs typeface="Times New Roman" panose="02020603050405020304" pitchFamily="18" charset="0"/>
              </a:rPr>
              <a:t>Кәдімгі сары шымшық</a:t>
            </a:r>
          </a:p>
          <a:p>
            <a:r>
              <a:rPr lang="kk-KZ" sz="1100" dirty="0" smtClean="0">
                <a:latin typeface="Times New Roman" panose="02020603050405020304" pitchFamily="18" charset="0"/>
                <a:cs typeface="Times New Roman" panose="02020603050405020304" pitchFamily="18" charset="0"/>
              </a:rPr>
              <a:t>ағаштың төменгі жағында</a:t>
            </a:r>
          </a:p>
          <a:p>
            <a:r>
              <a:rPr lang="kk-KZ" sz="1100" dirty="0" smtClean="0">
                <a:latin typeface="Times New Roman" panose="02020603050405020304" pitchFamily="18" charset="0"/>
                <a:cs typeface="Times New Roman" panose="02020603050405020304" pitchFamily="18" charset="0"/>
              </a:rPr>
              <a:t>қоныстанады</a:t>
            </a:r>
            <a:endParaRPr lang="ru-RU" sz="11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730314" y="4283676"/>
            <a:ext cx="1869587" cy="600164"/>
          </a:xfrm>
          <a:prstGeom prst="rect">
            <a:avLst/>
          </a:prstGeom>
          <a:noFill/>
        </p:spPr>
        <p:txBody>
          <a:bodyPr wrap="square" rtlCol="0">
            <a:spAutoFit/>
          </a:bodyPr>
          <a:lstStyle/>
          <a:p>
            <a:r>
              <a:rPr lang="kk-KZ" sz="1100" dirty="0" smtClean="0">
                <a:latin typeface="Times New Roman" panose="02020603050405020304" pitchFamily="18" charset="0"/>
                <a:cs typeface="Times New Roman" panose="02020603050405020304" pitchFamily="18" charset="0"/>
              </a:rPr>
              <a:t>Мәскеулі сары шымшық</a:t>
            </a:r>
          </a:p>
          <a:p>
            <a:r>
              <a:rPr lang="kk-KZ" sz="1100" dirty="0" smtClean="0">
                <a:latin typeface="Times New Roman" panose="02020603050405020304" pitchFamily="18" charset="0"/>
                <a:cs typeface="Times New Roman" panose="02020603050405020304" pitchFamily="18" charset="0"/>
              </a:rPr>
              <a:t>ағаштардағы жыраларға </a:t>
            </a:r>
          </a:p>
          <a:p>
            <a:r>
              <a:rPr lang="kk-KZ" sz="1100" dirty="0" smtClean="0">
                <a:latin typeface="Times New Roman" panose="02020603050405020304" pitchFamily="18" charset="0"/>
                <a:cs typeface="Times New Roman" panose="02020603050405020304" pitchFamily="18" charset="0"/>
              </a:rPr>
              <a:t>қоныстанады  </a:t>
            </a:r>
            <a:endParaRPr lang="ru-RU" sz="11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4"/>
          <a:stretch>
            <a:fillRect/>
          </a:stretch>
        </p:blipFill>
        <p:spPr>
          <a:xfrm>
            <a:off x="4704237" y="4092891"/>
            <a:ext cx="1427739" cy="2564571"/>
          </a:xfrm>
          <a:prstGeom prst="rect">
            <a:avLst/>
          </a:prstGeom>
        </p:spPr>
      </p:pic>
      <p:pic>
        <p:nvPicPr>
          <p:cNvPr id="9" name="Рисунок 8"/>
          <p:cNvPicPr>
            <a:picLocks noChangeAspect="1"/>
          </p:cNvPicPr>
          <p:nvPr/>
        </p:nvPicPr>
        <p:blipFill>
          <a:blip r:embed="rId5"/>
          <a:stretch>
            <a:fillRect/>
          </a:stretch>
        </p:blipFill>
        <p:spPr>
          <a:xfrm>
            <a:off x="6282386" y="5023789"/>
            <a:ext cx="1976154" cy="1633673"/>
          </a:xfrm>
          <a:prstGeom prst="rect">
            <a:avLst/>
          </a:prstGeom>
        </p:spPr>
      </p:pic>
      <p:sp>
        <p:nvSpPr>
          <p:cNvPr id="10" name="Прямоугольник 9"/>
          <p:cNvSpPr/>
          <p:nvPr/>
        </p:nvSpPr>
        <p:spPr>
          <a:xfrm>
            <a:off x="418563" y="4728845"/>
            <a:ext cx="3792829" cy="830997"/>
          </a:xfrm>
          <a:prstGeom prst="rect">
            <a:avLst/>
          </a:prstGeom>
        </p:spPr>
        <p:txBody>
          <a:bodyPr wrap="square">
            <a:spAutoFit/>
          </a:bodyPr>
          <a:lstStyle/>
          <a:p>
            <a:pPr lvl="0"/>
            <a:r>
              <a:rPr lang="kk-KZ" sz="2400" dirty="0" smtClean="0">
                <a:latin typeface="Times New Roman" pitchFamily="18" charset="0"/>
                <a:cs typeface="Times New Roman" pitchFamily="18" charset="0"/>
              </a:rPr>
              <a:t>Мысалы</a:t>
            </a:r>
            <a:r>
              <a:rPr lang="kk-KZ" sz="2400" dirty="0">
                <a:latin typeface="Times New Roman" pitchFamily="18" charset="0"/>
                <a:cs typeface="Times New Roman" pitchFamily="18" charset="0"/>
              </a:rPr>
              <a:t>, бөлме өсімдіктері және үй жануарлары.</a:t>
            </a:r>
            <a:endParaRPr lang="ru-RU" sz="2400" dirty="0">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0112" y="365126"/>
            <a:ext cx="6395237" cy="1325563"/>
          </a:xfrm>
        </p:spPr>
        <p:txBody>
          <a:bodyPr>
            <a:normAutofit/>
          </a:bodyPr>
          <a:lstStyle/>
          <a:p>
            <a:r>
              <a:rPr lang="kk-KZ" sz="3600" b="1" dirty="0" smtClean="0">
                <a:solidFill>
                  <a:srgbClr val="002060"/>
                </a:solidFill>
                <a:latin typeface="Times New Roman" pitchFamily="18" charset="0"/>
                <a:cs typeface="Times New Roman" pitchFamily="18" charset="0"/>
              </a:rPr>
              <a:t>Генетикалық критерий</a:t>
            </a:r>
            <a:endParaRPr lang="ru-RU" sz="3600" dirty="0">
              <a:solidFill>
                <a:srgbClr val="002060"/>
              </a:solidFill>
            </a:endParaRPr>
          </a:p>
        </p:txBody>
      </p:sp>
      <p:sp>
        <p:nvSpPr>
          <p:cNvPr id="3" name="Содержимое 2"/>
          <p:cNvSpPr>
            <a:spLocks noGrp="1"/>
          </p:cNvSpPr>
          <p:nvPr>
            <p:ph sz="half" idx="1"/>
          </p:nvPr>
        </p:nvSpPr>
        <p:spPr>
          <a:xfrm>
            <a:off x="144059" y="1490773"/>
            <a:ext cx="4163286" cy="3599957"/>
          </a:xfrm>
        </p:spPr>
        <p:txBody>
          <a:bodyPr>
            <a:normAutofit/>
          </a:bodyPr>
          <a:lstStyle/>
          <a:p>
            <a:pPr lvl="0"/>
            <a:r>
              <a:rPr lang="kk-KZ" b="1" dirty="0" smtClean="0">
                <a:solidFill>
                  <a:srgbClr val="A40C63"/>
                </a:solidFill>
                <a:latin typeface="Times New Roman" pitchFamily="18" charset="0"/>
                <a:cs typeface="Times New Roman" pitchFamily="18" charset="0"/>
              </a:rPr>
              <a:t>Генетикалық критерий </a:t>
            </a:r>
            <a:r>
              <a:rPr lang="kk-KZ" b="1" dirty="0" smtClean="0">
                <a:latin typeface="Times New Roman" pitchFamily="18" charset="0"/>
                <a:cs typeface="Times New Roman" pitchFamily="18" charset="0"/>
              </a:rPr>
              <a:t>–</a:t>
            </a:r>
            <a:r>
              <a:rPr lang="kk-KZ" dirty="0" smtClean="0">
                <a:latin typeface="Times New Roman" pitchFamily="18" charset="0"/>
                <a:cs typeface="Times New Roman" pitchFamily="18" charset="0"/>
              </a:rPr>
              <a:t> әр бір түрге өзіне тән кариотипі - хромосомалар жиынтығы тән болып келеді. Хромосомалардың саны, формасы мен құрылысы бойынша ерекшеленеді.</a:t>
            </a:r>
          </a:p>
          <a:p>
            <a:pPr marL="0" lvl="0" indent="0">
              <a:buNone/>
            </a:pPr>
            <a:endParaRPr lang="ru-RU" dirty="0"/>
          </a:p>
        </p:txBody>
      </p:sp>
      <p:pic>
        <p:nvPicPr>
          <p:cNvPr id="9" name="Объект 8"/>
          <p:cNvPicPr>
            <a:picLocks noGrp="1" noChangeAspect="1"/>
          </p:cNvPicPr>
          <p:nvPr>
            <p:ph sz="half" idx="2"/>
          </p:nvPr>
        </p:nvPicPr>
        <p:blipFill>
          <a:blip r:embed="rId2"/>
          <a:stretch>
            <a:fillRect/>
          </a:stretch>
        </p:blipFill>
        <p:spPr>
          <a:xfrm>
            <a:off x="4865222" y="1979881"/>
            <a:ext cx="2041025" cy="2427362"/>
          </a:xfrm>
          <a:prstGeom prst="rect">
            <a:avLst/>
          </a:prstGeom>
        </p:spPr>
      </p:pic>
      <p:pic>
        <p:nvPicPr>
          <p:cNvPr id="10" name="Рисунок 9"/>
          <p:cNvPicPr>
            <a:picLocks noChangeAspect="1"/>
          </p:cNvPicPr>
          <p:nvPr/>
        </p:nvPicPr>
        <p:blipFill>
          <a:blip r:embed="rId3"/>
          <a:stretch>
            <a:fillRect/>
          </a:stretch>
        </p:blipFill>
        <p:spPr>
          <a:xfrm>
            <a:off x="7054252" y="4194991"/>
            <a:ext cx="1925818" cy="2461181"/>
          </a:xfrm>
          <a:prstGeom prst="rect">
            <a:avLst/>
          </a:prstGeom>
        </p:spPr>
      </p:pic>
      <p:pic>
        <p:nvPicPr>
          <p:cNvPr id="11" name="Рисунок 10"/>
          <p:cNvPicPr>
            <a:picLocks noChangeAspect="1"/>
          </p:cNvPicPr>
          <p:nvPr/>
        </p:nvPicPr>
        <p:blipFill>
          <a:blip r:embed="rId4"/>
          <a:stretch>
            <a:fillRect/>
          </a:stretch>
        </p:blipFill>
        <p:spPr>
          <a:xfrm>
            <a:off x="5626634" y="3810035"/>
            <a:ext cx="2707231" cy="1079086"/>
          </a:xfrm>
          <a:prstGeom prst="rect">
            <a:avLst/>
          </a:prstGeom>
        </p:spPr>
      </p:pic>
      <p:sp>
        <p:nvSpPr>
          <p:cNvPr id="4" name="Прямоугольник 3"/>
          <p:cNvSpPr/>
          <p:nvPr/>
        </p:nvSpPr>
        <p:spPr>
          <a:xfrm>
            <a:off x="560231" y="5178844"/>
            <a:ext cx="4572000" cy="1200329"/>
          </a:xfrm>
          <a:prstGeom prst="rect">
            <a:avLst/>
          </a:prstGeom>
        </p:spPr>
        <p:txBody>
          <a:bodyPr>
            <a:spAutoFit/>
          </a:bodyPr>
          <a:lstStyle/>
          <a:p>
            <a:pPr lvl="0"/>
            <a:r>
              <a:rPr lang="kk-KZ" dirty="0">
                <a:latin typeface="Times New Roman" pitchFamily="18" charset="0"/>
                <a:cs typeface="Times New Roman" pitchFamily="18" charset="0"/>
              </a:rPr>
              <a:t>Мысалы, күмістүсті мөңке балықтың популяциясында 100,150, 200 хромосомалар саны бар дарақтар кездеседі, қалыпты хромосомалар саны 50 тең болуы шарт.</a:t>
            </a:r>
            <a:endParaRPr lang="ru-RU"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233402" y="365126"/>
            <a:ext cx="6281948" cy="1325563"/>
          </a:xfrm>
        </p:spPr>
        <p:txBody>
          <a:bodyPr>
            <a:normAutofit/>
          </a:bodyPr>
          <a:lstStyle/>
          <a:p>
            <a:r>
              <a:rPr lang="kk-KZ" sz="3600" b="1" dirty="0" smtClean="0">
                <a:solidFill>
                  <a:srgbClr val="002060"/>
                </a:solidFill>
                <a:latin typeface="Times New Roman" pitchFamily="18" charset="0"/>
                <a:cs typeface="Times New Roman" pitchFamily="18" charset="0"/>
              </a:rPr>
              <a:t>Биохимиялық критерий</a:t>
            </a:r>
            <a:endParaRPr lang="ru-RU" sz="3600" dirty="0">
              <a:solidFill>
                <a:srgbClr val="002060"/>
              </a:solidFill>
            </a:endParaRPr>
          </a:p>
        </p:txBody>
      </p:sp>
      <p:sp>
        <p:nvSpPr>
          <p:cNvPr id="6" name="Содержимое 5"/>
          <p:cNvSpPr>
            <a:spLocks noGrp="1"/>
          </p:cNvSpPr>
          <p:nvPr>
            <p:ph sz="half" idx="1"/>
          </p:nvPr>
        </p:nvSpPr>
        <p:spPr>
          <a:xfrm>
            <a:off x="313509" y="2065340"/>
            <a:ext cx="4454434" cy="4453026"/>
          </a:xfrm>
        </p:spPr>
        <p:txBody>
          <a:bodyPr>
            <a:normAutofit/>
          </a:bodyPr>
          <a:lstStyle/>
          <a:p>
            <a:pPr lvl="0"/>
            <a:r>
              <a:rPr lang="kk-KZ" b="1" dirty="0" smtClean="0">
                <a:solidFill>
                  <a:srgbClr val="A40C63"/>
                </a:solidFill>
                <a:latin typeface="Times New Roman" pitchFamily="18" charset="0"/>
                <a:cs typeface="Times New Roman" pitchFamily="18" charset="0"/>
              </a:rPr>
              <a:t>Биохимиялық критерий –</a:t>
            </a:r>
            <a:r>
              <a:rPr lang="kk-KZ" dirty="0" smtClean="0">
                <a:solidFill>
                  <a:srgbClr val="A40C63"/>
                </a:solidFill>
                <a:latin typeface="Times New Roman" pitchFamily="18" charset="0"/>
                <a:cs typeface="Times New Roman" pitchFamily="18" charset="0"/>
              </a:rPr>
              <a:t> </a:t>
            </a:r>
            <a:r>
              <a:rPr lang="kk-KZ" dirty="0" smtClean="0">
                <a:latin typeface="Times New Roman" pitchFamily="18" charset="0"/>
                <a:cs typeface="Times New Roman" pitchFamily="18" charset="0"/>
              </a:rPr>
              <a:t>нәруыздардың құрылыс ерекшеліктерін немесе ұқсастықтарын, жасушалардың химиялық құрамын анықтауға бағытталған.</a:t>
            </a:r>
          </a:p>
          <a:p>
            <a:pPr lvl="0"/>
            <a:r>
              <a:rPr lang="kk-KZ" dirty="0" smtClean="0">
                <a:latin typeface="Times New Roman" pitchFamily="18" charset="0"/>
                <a:cs typeface="Times New Roman" pitchFamily="18" charset="0"/>
              </a:rPr>
              <a:t>ДНҚ мен нәруыздардың құрылысының ұқсастығы бойынша түрдің қаншалықты бір біріне туыстас болып келетін анықтауға болады.</a:t>
            </a:r>
          </a:p>
        </p:txBody>
      </p:sp>
      <p:pic>
        <p:nvPicPr>
          <p:cNvPr id="8" name="Picture 6"/>
          <p:cNvPicPr>
            <a:picLocks noGrp="1" noChangeAspect="1" noChangeArrowheads="1"/>
          </p:cNvPicPr>
          <p:nvPr>
            <p:ph sz="half" idx="2"/>
          </p:nvPr>
        </p:nvPicPr>
        <p:blipFill>
          <a:blip r:embed="rId2"/>
          <a:srcRect/>
          <a:stretch>
            <a:fillRect/>
          </a:stretch>
        </p:blipFill>
        <p:spPr bwMode="auto">
          <a:xfrm>
            <a:off x="5047161" y="2520034"/>
            <a:ext cx="3886200" cy="1943615"/>
          </a:xfrm>
          <a:prstGeom prst="rect">
            <a:avLst/>
          </a:prstGeom>
          <a:noFill/>
          <a:ln w="9525">
            <a:noFill/>
            <a:miter lim="800000"/>
            <a:headEnd/>
            <a:tailEnd/>
          </a:ln>
        </p:spPr>
      </p:pic>
      <p:sp>
        <p:nvSpPr>
          <p:cNvPr id="9" name="TextBox 8"/>
          <p:cNvSpPr txBox="1"/>
          <p:nvPr/>
        </p:nvSpPr>
        <p:spPr>
          <a:xfrm>
            <a:off x="5120640" y="4532811"/>
            <a:ext cx="3657600" cy="738664"/>
          </a:xfrm>
          <a:prstGeom prst="rect">
            <a:avLst/>
          </a:prstGeom>
          <a:noFill/>
        </p:spPr>
        <p:txBody>
          <a:bodyPr wrap="square" rtlCol="0">
            <a:spAutoFit/>
          </a:bodyPr>
          <a:lstStyle/>
          <a:p>
            <a:pPr algn="ctr"/>
            <a:r>
              <a:rPr lang="kk-KZ" sz="1400" dirty="0" smtClean="0">
                <a:latin typeface="Times New Roman" panose="02020603050405020304" pitchFamily="18" charset="0"/>
                <a:cs typeface="Times New Roman" panose="02020603050405020304" pitchFamily="18" charset="0"/>
              </a:rPr>
              <a:t>Сібір жарасы бацилласының </a:t>
            </a:r>
          </a:p>
          <a:p>
            <a:pPr algn="ctr"/>
            <a:r>
              <a:rPr lang="kk-KZ" sz="1400" dirty="0" smtClean="0">
                <a:latin typeface="Times New Roman" panose="02020603050405020304" pitchFamily="18" charset="0"/>
                <a:cs typeface="Times New Roman" panose="02020603050405020304" pitchFamily="18" charset="0"/>
              </a:rPr>
              <a:t>капсуласында, басқа бациллаларда</a:t>
            </a:r>
          </a:p>
          <a:p>
            <a:pPr algn="ctr"/>
            <a:r>
              <a:rPr lang="kk-KZ" sz="1400" dirty="0" smtClean="0">
                <a:latin typeface="Times New Roman" panose="02020603050405020304" pitchFamily="18" charset="0"/>
                <a:cs typeface="Times New Roman" panose="02020603050405020304" pitchFamily="18" charset="0"/>
              </a:rPr>
              <a:t>кездеспейтін полипептиді бар.</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3402" y="339001"/>
            <a:ext cx="6281948" cy="1325563"/>
          </a:xfrm>
        </p:spPr>
        <p:txBody>
          <a:bodyPr/>
          <a:lstStyle/>
          <a:p>
            <a:r>
              <a:rPr lang="kk-KZ" b="1" dirty="0" smtClean="0">
                <a:solidFill>
                  <a:srgbClr val="002060"/>
                </a:solidFill>
                <a:latin typeface="Times New Roman" pitchFamily="18" charset="0"/>
                <a:cs typeface="Times New Roman" pitchFamily="18" charset="0"/>
              </a:rPr>
              <a:t>Этологиялық критерий</a:t>
            </a:r>
            <a:endParaRPr lang="ru-RU" dirty="0">
              <a:solidFill>
                <a:srgbClr val="002060"/>
              </a:solidFill>
            </a:endParaRPr>
          </a:p>
        </p:txBody>
      </p:sp>
      <p:sp>
        <p:nvSpPr>
          <p:cNvPr id="3" name="Содержимое 2"/>
          <p:cNvSpPr>
            <a:spLocks noGrp="1"/>
          </p:cNvSpPr>
          <p:nvPr>
            <p:ph sz="half" idx="1"/>
          </p:nvPr>
        </p:nvSpPr>
        <p:spPr>
          <a:xfrm>
            <a:off x="404950" y="1825625"/>
            <a:ext cx="4036421" cy="4627426"/>
          </a:xfrm>
        </p:spPr>
        <p:txBody>
          <a:bodyPr>
            <a:normAutofit/>
          </a:bodyPr>
          <a:lstStyle/>
          <a:p>
            <a:pPr lvl="0"/>
            <a:r>
              <a:rPr lang="kk-KZ" b="1" dirty="0" smtClean="0">
                <a:solidFill>
                  <a:srgbClr val="A40C63"/>
                </a:solidFill>
                <a:latin typeface="Times New Roman" pitchFamily="18" charset="0"/>
                <a:cs typeface="Times New Roman" pitchFamily="18" charset="0"/>
              </a:rPr>
              <a:t>Этологиялық критерий – </a:t>
            </a:r>
            <a:r>
              <a:rPr lang="kk-KZ" dirty="0" smtClean="0">
                <a:latin typeface="Times New Roman" pitchFamily="18" charset="0"/>
                <a:cs typeface="Times New Roman" pitchFamily="18" charset="0"/>
              </a:rPr>
              <a:t>түрдің мінез құлығы бойынша оқшаулануды сипаттауға бағытталған. Мысалы, құстардың сайрауы, билеуі, ұяны салу әрекеті бойынша анықтау болып келеді. Бірақ, түр үшін спецификалық мінез құлығы маусымдық сипатқа ие болуы, сонымен қоса мінез құлықтың күрделілік жоғары сатыдағы жануарларға тән құбылыс болып табылады.   </a:t>
            </a:r>
            <a:endParaRPr lang="ru-RU" dirty="0" smtClean="0">
              <a:latin typeface="Times New Roman" pitchFamily="18" charset="0"/>
              <a:cs typeface="Times New Roman" pitchFamily="18" charset="0"/>
            </a:endParaRPr>
          </a:p>
          <a:p>
            <a:endParaRPr lang="ru-RU" dirty="0"/>
          </a:p>
        </p:txBody>
      </p:sp>
      <p:pic>
        <p:nvPicPr>
          <p:cNvPr id="5" name="Picture 6"/>
          <p:cNvPicPr>
            <a:picLocks noChangeAspect="1" noChangeArrowheads="1"/>
          </p:cNvPicPr>
          <p:nvPr/>
        </p:nvPicPr>
        <p:blipFill>
          <a:blip r:embed="rId2"/>
          <a:srcRect/>
          <a:stretch>
            <a:fillRect/>
          </a:stretch>
        </p:blipFill>
        <p:spPr bwMode="auto">
          <a:xfrm>
            <a:off x="4611188" y="1715234"/>
            <a:ext cx="3241538" cy="1904758"/>
          </a:xfrm>
          <a:prstGeom prst="rect">
            <a:avLst/>
          </a:prstGeom>
          <a:noFill/>
          <a:ln w="9525">
            <a:noFill/>
            <a:miter lim="800000"/>
            <a:headEnd/>
            <a:tailEnd/>
          </a:ln>
        </p:spPr>
      </p:pic>
      <p:pic>
        <p:nvPicPr>
          <p:cNvPr id="6" name="Picture 8"/>
          <p:cNvPicPr>
            <a:picLocks noChangeAspect="1" noChangeArrowheads="1"/>
          </p:cNvPicPr>
          <p:nvPr/>
        </p:nvPicPr>
        <p:blipFill>
          <a:blip r:embed="rId3"/>
          <a:srcRect/>
          <a:stretch>
            <a:fillRect/>
          </a:stretch>
        </p:blipFill>
        <p:spPr bwMode="auto">
          <a:xfrm>
            <a:off x="4686843" y="4139338"/>
            <a:ext cx="3165883" cy="1995126"/>
          </a:xfrm>
          <a:prstGeom prst="rect">
            <a:avLst/>
          </a:prstGeom>
          <a:noFill/>
          <a:ln w="9525">
            <a:noFill/>
            <a:miter lim="800000"/>
            <a:headEnd/>
            <a:tailEnd/>
          </a:ln>
        </p:spPr>
      </p:pic>
      <p:sp>
        <p:nvSpPr>
          <p:cNvPr id="7" name="TextBox 6"/>
          <p:cNvSpPr txBox="1"/>
          <p:nvPr/>
        </p:nvSpPr>
        <p:spPr>
          <a:xfrm>
            <a:off x="4611188" y="3670663"/>
            <a:ext cx="3095899" cy="523220"/>
          </a:xfrm>
          <a:prstGeom prst="rect">
            <a:avLst/>
          </a:prstGeom>
          <a:noFill/>
        </p:spPr>
        <p:txBody>
          <a:bodyPr wrap="square" rtlCol="0">
            <a:spAutoFit/>
          </a:bodyPr>
          <a:lstStyle/>
          <a:p>
            <a:pPr algn="ctr"/>
            <a:r>
              <a:rPr lang="kk-KZ" sz="1400" dirty="0" smtClean="0">
                <a:solidFill>
                  <a:srgbClr val="C00000"/>
                </a:solidFill>
                <a:latin typeface="Times New Roman" panose="02020603050405020304" pitchFamily="18" charset="0"/>
                <a:cs typeface="Times New Roman" panose="02020603050405020304" pitchFamily="18" charset="0"/>
              </a:rPr>
              <a:t>Саңырау құрдың </a:t>
            </a:r>
          </a:p>
          <a:p>
            <a:pPr algn="ctr"/>
            <a:r>
              <a:rPr lang="kk-KZ" sz="1400" dirty="0" smtClean="0">
                <a:solidFill>
                  <a:srgbClr val="C00000"/>
                </a:solidFill>
                <a:latin typeface="Times New Roman" panose="02020603050405020304" pitchFamily="18" charset="0"/>
                <a:cs typeface="Times New Roman" panose="02020603050405020304" pitchFamily="18" charset="0"/>
              </a:rPr>
              <a:t>ән салуы</a:t>
            </a:r>
            <a:endParaRPr lang="ru-RU" sz="1400" dirty="0">
              <a:solidFill>
                <a:srgbClr val="C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374375" y="6296297"/>
            <a:ext cx="2332711" cy="306842"/>
          </a:xfrm>
          <a:prstGeom prst="rect">
            <a:avLst/>
          </a:prstGeom>
          <a:noFill/>
        </p:spPr>
        <p:txBody>
          <a:bodyPr wrap="square" rtlCol="0">
            <a:spAutoFit/>
          </a:bodyPr>
          <a:lstStyle/>
          <a:p>
            <a:r>
              <a:rPr lang="kk-KZ" sz="1400" dirty="0" smtClean="0">
                <a:solidFill>
                  <a:srgbClr val="C00000"/>
                </a:solidFill>
                <a:latin typeface="Times New Roman" panose="02020603050405020304" pitchFamily="18" charset="0"/>
                <a:cs typeface="Times New Roman" panose="02020603050405020304" pitchFamily="18" charset="0"/>
              </a:rPr>
              <a:t>Құрдың ән салуы</a:t>
            </a:r>
            <a:endParaRPr lang="ru-RU" sz="14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185112" y="482691"/>
            <a:ext cx="6490607" cy="1325563"/>
          </a:xfrm>
        </p:spPr>
        <p:txBody>
          <a:bodyPr>
            <a:normAutofit/>
          </a:bodyPr>
          <a:lstStyle/>
          <a:p>
            <a:r>
              <a:rPr lang="kk-KZ" sz="3600" b="1" dirty="0" smtClean="0">
                <a:solidFill>
                  <a:srgbClr val="002060"/>
                </a:solidFill>
                <a:latin typeface="Times New Roman" panose="02020603050405020304" pitchFamily="18" charset="0"/>
                <a:cs typeface="Times New Roman" panose="02020603050405020304" pitchFamily="18" charset="0"/>
              </a:rPr>
              <a:t>Түрдің құрылымы</a:t>
            </a:r>
            <a:endParaRPr lang="ru-RU" sz="3600" b="1" dirty="0">
              <a:solidFill>
                <a:srgbClr val="002060"/>
              </a:solidFill>
              <a:latin typeface="Times New Roman" panose="02020603050405020304" pitchFamily="18" charset="0"/>
              <a:cs typeface="Times New Roman" panose="02020603050405020304" pitchFamily="18" charset="0"/>
            </a:endParaRPr>
          </a:p>
        </p:txBody>
      </p:sp>
      <p:pic>
        <p:nvPicPr>
          <p:cNvPr id="10" name="Рисунок 9"/>
          <p:cNvPicPr>
            <a:picLocks noChangeAspect="1"/>
          </p:cNvPicPr>
          <p:nvPr/>
        </p:nvPicPr>
        <p:blipFill>
          <a:blip r:embed="rId2"/>
          <a:stretch>
            <a:fillRect/>
          </a:stretch>
        </p:blipFill>
        <p:spPr>
          <a:xfrm>
            <a:off x="3308971" y="1471484"/>
            <a:ext cx="2121445" cy="4159652"/>
          </a:xfrm>
          <a:prstGeom prst="rect">
            <a:avLst/>
          </a:prstGeom>
        </p:spPr>
      </p:pic>
    </p:spTree>
    <p:extLst>
      <p:ext uri="{BB962C8B-B14F-4D97-AF65-F5344CB8AC3E}">
        <p14:creationId xmlns:p14="http://schemas.microsoft.com/office/powerpoint/2010/main" val="30795382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776835" y="365126"/>
            <a:ext cx="7738515" cy="1325563"/>
          </a:xfrm>
        </p:spPr>
        <p:txBody>
          <a:bodyPr>
            <a:normAutofit/>
          </a:bodyPr>
          <a:lstStyle/>
          <a:p>
            <a:pPr algn="ctr"/>
            <a:r>
              <a:rPr lang="kk-KZ" sz="3600" b="1" dirty="0" smtClean="0">
                <a:solidFill>
                  <a:srgbClr val="002060"/>
                </a:solidFill>
                <a:latin typeface="Times New Roman" panose="02020603050405020304" pitchFamily="18" charset="0"/>
                <a:cs typeface="Times New Roman" panose="02020603050405020304" pitchFamily="18" charset="0"/>
              </a:rPr>
              <a:t>Түр</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6" name="Объект 5"/>
          <p:cNvSpPr>
            <a:spLocks noGrp="1"/>
          </p:cNvSpPr>
          <p:nvPr>
            <p:ph sz="half" idx="1"/>
          </p:nvPr>
        </p:nvSpPr>
        <p:spPr/>
        <p:txBody>
          <a:bodyPr/>
          <a:lstStyle/>
          <a:p>
            <a:r>
              <a:rPr lang="kk-KZ" dirty="0" smtClean="0">
                <a:latin typeface="Times New Roman" panose="02020603050405020304" pitchFamily="18" charset="0"/>
                <a:cs typeface="Times New Roman" panose="02020603050405020304" pitchFamily="18" charset="0"/>
              </a:rPr>
              <a:t>Түрлер араласпайды, мекен ету ареалдары әртүрлі болып келеді.</a:t>
            </a:r>
          </a:p>
          <a:p>
            <a:r>
              <a:rPr lang="kk-KZ" dirty="0" smtClean="0">
                <a:latin typeface="Times New Roman" panose="02020603050405020304" pitchFamily="18" charset="0"/>
                <a:cs typeface="Times New Roman" panose="02020603050405020304" pitchFamily="18" charset="0"/>
              </a:rPr>
              <a:t>Жыныстық мінез құлығымен ерекшеленеді, ұрпақты дүниеге әкелу мерзімдері де әртүрлі болып келеді.</a:t>
            </a:r>
          </a:p>
          <a:p>
            <a:r>
              <a:rPr lang="kk-KZ" dirty="0" smtClean="0">
                <a:latin typeface="Times New Roman" panose="02020603050405020304" pitchFamily="18" charset="0"/>
                <a:cs typeface="Times New Roman" panose="02020603050405020304" pitchFamily="18" charset="0"/>
              </a:rPr>
              <a:t>Тұйық генофондқа ие.</a:t>
            </a:r>
          </a:p>
          <a:p>
            <a:endParaRPr lang="ru-RU" dirty="0"/>
          </a:p>
        </p:txBody>
      </p:sp>
      <p:pic>
        <p:nvPicPr>
          <p:cNvPr id="8" name="Рисунок 7"/>
          <p:cNvPicPr>
            <a:picLocks noChangeAspect="1"/>
          </p:cNvPicPr>
          <p:nvPr/>
        </p:nvPicPr>
        <p:blipFill>
          <a:blip r:embed="rId2"/>
          <a:stretch>
            <a:fillRect/>
          </a:stretch>
        </p:blipFill>
        <p:spPr>
          <a:xfrm>
            <a:off x="4812031" y="1825625"/>
            <a:ext cx="2409682" cy="1807261"/>
          </a:xfrm>
          <a:prstGeom prst="rect">
            <a:avLst/>
          </a:prstGeom>
        </p:spPr>
      </p:pic>
      <p:pic>
        <p:nvPicPr>
          <p:cNvPr id="9" name="Рисунок 8"/>
          <p:cNvPicPr>
            <a:picLocks noChangeAspect="1"/>
          </p:cNvPicPr>
          <p:nvPr/>
        </p:nvPicPr>
        <p:blipFill>
          <a:blip r:embed="rId3"/>
          <a:stretch>
            <a:fillRect/>
          </a:stretch>
        </p:blipFill>
        <p:spPr>
          <a:xfrm>
            <a:off x="7221713" y="3548930"/>
            <a:ext cx="1685119" cy="1873852"/>
          </a:xfrm>
          <a:prstGeom prst="rect">
            <a:avLst/>
          </a:prstGeom>
        </p:spPr>
      </p:pic>
      <p:pic>
        <p:nvPicPr>
          <p:cNvPr id="11" name="Рисунок 10"/>
          <p:cNvPicPr>
            <a:picLocks noChangeAspect="1"/>
          </p:cNvPicPr>
          <p:nvPr/>
        </p:nvPicPr>
        <p:blipFill>
          <a:blip r:embed="rId4"/>
          <a:stretch>
            <a:fillRect/>
          </a:stretch>
        </p:blipFill>
        <p:spPr>
          <a:xfrm>
            <a:off x="4927707" y="4584504"/>
            <a:ext cx="2294005" cy="1676556"/>
          </a:xfrm>
          <a:prstGeom prst="rect">
            <a:avLst/>
          </a:prstGeom>
        </p:spPr>
      </p:pic>
    </p:spTree>
    <p:extLst>
      <p:ext uri="{BB962C8B-B14F-4D97-AF65-F5344CB8AC3E}">
        <p14:creationId xmlns:p14="http://schemas.microsoft.com/office/powerpoint/2010/main" val="3903238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600" b="1" dirty="0" smtClean="0">
                <a:solidFill>
                  <a:srgbClr val="002060"/>
                </a:solidFill>
                <a:latin typeface="Times New Roman" panose="02020603050405020304" pitchFamily="18" charset="0"/>
                <a:cs typeface="Times New Roman" panose="02020603050405020304" pitchFamily="18" charset="0"/>
              </a:rPr>
              <a:t>Түрдің құрылымы</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p:txBody>
          <a:bodyPr>
            <a:normAutofit/>
          </a:bodyPr>
          <a:lstStyle/>
          <a:p>
            <a:pPr lvl="0"/>
            <a:r>
              <a:rPr lang="kk-KZ" b="1" dirty="0" smtClean="0">
                <a:solidFill>
                  <a:srgbClr val="A40C63"/>
                </a:solidFill>
                <a:latin typeface="Times New Roman" pitchFamily="18" charset="0"/>
                <a:cs typeface="Times New Roman" pitchFamily="18" charset="0"/>
              </a:rPr>
              <a:t>Жартылай түр</a:t>
            </a:r>
            <a:r>
              <a:rPr lang="kk-KZ" dirty="0" smtClean="0">
                <a:solidFill>
                  <a:srgbClr val="A40C63"/>
                </a:solidFill>
                <a:latin typeface="Times New Roman" pitchFamily="18" charset="0"/>
                <a:cs typeface="Times New Roman" pitchFamily="18" charset="0"/>
              </a:rPr>
              <a:t> </a:t>
            </a:r>
            <a:r>
              <a:rPr lang="kk-KZ" dirty="0" smtClean="0">
                <a:latin typeface="Times New Roman" pitchFamily="18" charset="0"/>
                <a:cs typeface="Times New Roman" pitchFamily="18" charset="0"/>
              </a:rPr>
              <a:t>(полувид) – репродуктивті ерекшеліктері, морфологиялық, географиялық және экологиялық ерекшеліктерімен сипатталатын географиялық немесе экологиялық тұқымтоп (нәсіл), «жас түр» деген күйге жартылай жеткен дарақтар тобы.</a:t>
            </a:r>
            <a:endParaRPr lang="ru-RU"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p:txBody>
          <a:bodyPr>
            <a:normAutofit/>
          </a:bodyPr>
          <a:lstStyle/>
          <a:p>
            <a:endParaRPr lang="ru-RU" dirty="0"/>
          </a:p>
        </p:txBody>
      </p:sp>
      <p:pic>
        <p:nvPicPr>
          <p:cNvPr id="45060" name="Picture 4" descr="http://www.drawschool.ru/wp-content/uploads/2011/01/RjRzS--RgR--94.jpg"/>
          <p:cNvPicPr>
            <a:picLocks noChangeAspect="1" noChangeArrowheads="1"/>
          </p:cNvPicPr>
          <p:nvPr/>
        </p:nvPicPr>
        <p:blipFill>
          <a:blip r:embed="rId2"/>
          <a:srcRect/>
          <a:stretch>
            <a:fillRect/>
          </a:stretch>
        </p:blipFill>
        <p:spPr bwMode="auto">
          <a:xfrm>
            <a:off x="4674689" y="1622923"/>
            <a:ext cx="3924300" cy="4171951"/>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600" b="1" dirty="0" smtClean="0">
                <a:solidFill>
                  <a:srgbClr val="002060"/>
                </a:solidFill>
                <a:latin typeface="Times New Roman" panose="02020603050405020304" pitchFamily="18" charset="0"/>
                <a:cs typeface="Times New Roman" panose="02020603050405020304" pitchFamily="18" charset="0"/>
              </a:rPr>
              <a:t>Түрдің құрылымы</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a:xfrm>
            <a:off x="235131" y="1825625"/>
            <a:ext cx="4859383" cy="4351338"/>
          </a:xfrm>
        </p:spPr>
        <p:txBody>
          <a:bodyPr>
            <a:normAutofit/>
          </a:bodyPr>
          <a:lstStyle/>
          <a:p>
            <a:pPr lvl="0"/>
            <a:r>
              <a:rPr lang="kk-KZ" b="1" dirty="0" smtClean="0">
                <a:solidFill>
                  <a:srgbClr val="A40C63"/>
                </a:solidFill>
                <a:latin typeface="Times New Roman" pitchFamily="18" charset="0"/>
                <a:cs typeface="Times New Roman" pitchFamily="18" charset="0"/>
              </a:rPr>
              <a:t>Түрше</a:t>
            </a:r>
            <a:r>
              <a:rPr lang="kk-KZ" dirty="0" smtClean="0">
                <a:latin typeface="Times New Roman" pitchFamily="18" charset="0"/>
                <a:cs typeface="Times New Roman" pitchFamily="18" charset="0"/>
              </a:rPr>
              <a:t> (подвид) – территориальды әртүрлі географиялақ тұқымтоптар, белгі мекен ету ортасына бейімделген және морфологиялық  белгілелер бойынша ерекшеленеді. Мысалы, кәдімгі шырша екі түрлі түршені түзеді, олар еуропалық шырша, финдік шырша және сібірлік шырша тұқымтоптарын құрайды. Ресей территориясында мекендейтін кәдімгі тиынның 20 түршелері белгілі, олар бір бірінен реңі, дене тұрқымен және түктің сапалығы бойынша бір-бірінен ерекшеленеді. </a:t>
            </a:r>
            <a:endParaRPr lang="ru-RU" dirty="0" smtClean="0">
              <a:latin typeface="Times New Roman" pitchFamily="18" charset="0"/>
              <a:cs typeface="Times New Roman" pitchFamily="18" charset="0"/>
            </a:endParaRPr>
          </a:p>
          <a:p>
            <a:endParaRPr lang="ru-RU" dirty="0"/>
          </a:p>
        </p:txBody>
      </p:sp>
      <p:pic>
        <p:nvPicPr>
          <p:cNvPr id="50178" name="Picture 2" descr="http://fb.ru/misc/i/gallery/12260/684107.jpg"/>
          <p:cNvPicPr>
            <a:picLocks noChangeAspect="1" noChangeArrowheads="1"/>
          </p:cNvPicPr>
          <p:nvPr/>
        </p:nvPicPr>
        <p:blipFill>
          <a:blip r:embed="rId2"/>
          <a:srcRect/>
          <a:stretch>
            <a:fillRect/>
          </a:stretch>
        </p:blipFill>
        <p:spPr bwMode="auto">
          <a:xfrm>
            <a:off x="5221430" y="1565345"/>
            <a:ext cx="2476840" cy="1977934"/>
          </a:xfrm>
          <a:prstGeom prst="rect">
            <a:avLst/>
          </a:prstGeom>
          <a:noFill/>
        </p:spPr>
      </p:pic>
      <p:pic>
        <p:nvPicPr>
          <p:cNvPr id="50180" name="Picture 4" descr="http://animalphotos.ru/photo/28/28739a13c1185e12ab2f48a8a1d35250.jpg"/>
          <p:cNvPicPr>
            <a:picLocks noChangeAspect="1" noChangeArrowheads="1"/>
          </p:cNvPicPr>
          <p:nvPr/>
        </p:nvPicPr>
        <p:blipFill>
          <a:blip r:embed="rId3"/>
          <a:srcRect/>
          <a:stretch>
            <a:fillRect/>
          </a:stretch>
        </p:blipFill>
        <p:spPr bwMode="auto">
          <a:xfrm>
            <a:off x="6960690" y="3460432"/>
            <a:ext cx="2021124" cy="2130470"/>
          </a:xfrm>
          <a:prstGeom prst="rect">
            <a:avLst/>
          </a:prstGeom>
          <a:noFill/>
        </p:spPr>
      </p:pic>
      <p:pic>
        <p:nvPicPr>
          <p:cNvPr id="50182" name="Picture 6" descr="http://animalphotos.ru/photo/c7/c7852774f155853e126cb079ed269fe5.jpg"/>
          <p:cNvPicPr>
            <a:picLocks noChangeAspect="1" noChangeArrowheads="1"/>
          </p:cNvPicPr>
          <p:nvPr/>
        </p:nvPicPr>
        <p:blipFill>
          <a:blip r:embed="rId4"/>
          <a:srcRect/>
          <a:stretch>
            <a:fillRect/>
          </a:stretch>
        </p:blipFill>
        <p:spPr bwMode="auto">
          <a:xfrm>
            <a:off x="5327831" y="4360682"/>
            <a:ext cx="1608004" cy="2288314"/>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3600" b="1" dirty="0" smtClean="0">
                <a:solidFill>
                  <a:srgbClr val="002060"/>
                </a:solidFill>
                <a:latin typeface="Times New Roman" panose="02020603050405020304" pitchFamily="18" charset="0"/>
                <a:cs typeface="Times New Roman" panose="02020603050405020304" pitchFamily="18" charset="0"/>
              </a:rPr>
              <a:t>Түрдің құрылымы</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p:txBody>
          <a:bodyPr>
            <a:normAutofit/>
          </a:bodyPr>
          <a:lstStyle/>
          <a:p>
            <a:pPr lvl="0"/>
            <a:r>
              <a:rPr lang="kk-KZ" b="1" dirty="0" smtClean="0">
                <a:solidFill>
                  <a:srgbClr val="A40C63"/>
                </a:solidFill>
                <a:latin typeface="Times New Roman" pitchFamily="18" charset="0"/>
                <a:cs typeface="Times New Roman" pitchFamily="18" charset="0"/>
              </a:rPr>
              <a:t>Экотүрлер </a:t>
            </a:r>
            <a:r>
              <a:rPr lang="kk-KZ" dirty="0" smtClean="0">
                <a:latin typeface="Times New Roman" pitchFamily="18" charset="0"/>
                <a:cs typeface="Times New Roman" pitchFamily="18" charset="0"/>
              </a:rPr>
              <a:t>(эковиды)</a:t>
            </a:r>
            <a:r>
              <a:rPr lang="kk-KZ" b="1" dirty="0" smtClean="0">
                <a:latin typeface="Times New Roman" pitchFamily="18" charset="0"/>
                <a:cs typeface="Times New Roman" pitchFamily="18" charset="0"/>
              </a:rPr>
              <a:t> – </a:t>
            </a:r>
            <a:r>
              <a:rPr lang="kk-KZ" dirty="0" smtClean="0">
                <a:latin typeface="Times New Roman" pitchFamily="18" charset="0"/>
                <a:cs typeface="Times New Roman" pitchFamily="18" charset="0"/>
              </a:rPr>
              <a:t>экологиялық тұқымтоптар, белгі бір қоршаған орта жағдайларына бейімделген және өзіне тән морфофизиологиялық ерекшеліктері бар. Мысалы, қара бозторғайдың екі экотүрлері белгілі, олар ормандық және саябақтық. </a:t>
            </a:r>
            <a:endParaRPr lang="ru-RU" dirty="0" smtClean="0">
              <a:latin typeface="Times New Roman" pitchFamily="18" charset="0"/>
              <a:cs typeface="Times New Roman" pitchFamily="18" charset="0"/>
            </a:endParaRPr>
          </a:p>
          <a:p>
            <a:endParaRPr lang="ru-RU" dirty="0"/>
          </a:p>
        </p:txBody>
      </p:sp>
      <p:pic>
        <p:nvPicPr>
          <p:cNvPr id="51202" name="Picture 2" descr="http://ptici.info/foto_max/chern_drozd.jpg"/>
          <p:cNvPicPr>
            <a:picLocks noChangeAspect="1" noChangeArrowheads="1"/>
          </p:cNvPicPr>
          <p:nvPr/>
        </p:nvPicPr>
        <p:blipFill>
          <a:blip r:embed="rId2" cstate="print"/>
          <a:srcRect/>
          <a:stretch>
            <a:fillRect/>
          </a:stretch>
        </p:blipFill>
        <p:spPr bwMode="auto">
          <a:xfrm>
            <a:off x="5020854" y="1549990"/>
            <a:ext cx="3205298" cy="2291549"/>
          </a:xfrm>
          <a:prstGeom prst="rect">
            <a:avLst/>
          </a:prstGeom>
          <a:noFill/>
        </p:spPr>
      </p:pic>
      <p:pic>
        <p:nvPicPr>
          <p:cNvPr id="51204" name="Picture 4" descr="http://www.pticy.net/im/drzd.jpg"/>
          <p:cNvPicPr>
            <a:picLocks noChangeAspect="1" noChangeArrowheads="1"/>
          </p:cNvPicPr>
          <p:nvPr/>
        </p:nvPicPr>
        <p:blipFill>
          <a:blip r:embed="rId3"/>
          <a:srcRect/>
          <a:stretch>
            <a:fillRect/>
          </a:stretch>
        </p:blipFill>
        <p:spPr bwMode="auto">
          <a:xfrm>
            <a:off x="5020854" y="4001294"/>
            <a:ext cx="3244487" cy="265191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9300" y="849086"/>
            <a:ext cx="8486506" cy="5656217"/>
          </a:xfrm>
        </p:spPr>
        <p:txBody>
          <a:bodyPr>
            <a:normAutofit fontScale="90000"/>
          </a:bodyPr>
          <a:lstStyle/>
          <a:p>
            <a:pPr algn="ctr"/>
            <a:r>
              <a:rPr lang="ru-RU" b="1" dirty="0" smtClean="0">
                <a:latin typeface="Times New Roman" panose="02020603050405020304" pitchFamily="18" charset="0"/>
                <a:cs typeface="Times New Roman" panose="02020603050405020304" pitchFamily="18" charset="0"/>
              </a:rPr>
              <a:t/>
            </a:r>
            <a:br>
              <a:rPr lang="ru-RU" b="1" dirty="0" smtClean="0">
                <a:latin typeface="Times New Roman" panose="02020603050405020304" pitchFamily="18" charset="0"/>
                <a:cs typeface="Times New Roman" panose="02020603050405020304" pitchFamily="18" charset="0"/>
              </a:rPr>
            </a:br>
            <a:r>
              <a:rPr lang="ru-RU" sz="4000" b="1" dirty="0" err="1" smtClean="0">
                <a:latin typeface="Times New Roman" panose="02020603050405020304" pitchFamily="18" charset="0"/>
                <a:cs typeface="Times New Roman" panose="02020603050405020304" pitchFamily="18" charset="0"/>
              </a:rPr>
              <a:t>Сабақтың</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тақырыбы</a:t>
            </a:r>
            <a:r>
              <a:rPr lang="ru-RU" sz="4000" b="1" dirty="0" smtClean="0">
                <a:latin typeface="Times New Roman" panose="02020603050405020304" pitchFamily="18" charset="0"/>
                <a:cs typeface="Times New Roman" panose="02020603050405020304" pitchFamily="18" charset="0"/>
              </a:rPr>
              <a:t>:</a:t>
            </a:r>
            <a:br>
              <a:rPr lang="ru-RU" sz="40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cs typeface="Times New Roman" panose="02020603050405020304" pitchFamily="18" charset="0"/>
              </a:rPr>
              <a:t>Түр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ұғымының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анықтамасы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Түрдің</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құрылымы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Түр</a:t>
            </a:r>
            <a:r>
              <a:rPr lang="ru-RU" sz="3600" dirty="0">
                <a:latin typeface="Times New Roman" panose="02020603050405020304" pitchFamily="18" charset="0"/>
                <a:cs typeface="Times New Roman" panose="02020603050405020304" pitchFamily="18" charset="0"/>
              </a:rPr>
              <a:t> </a:t>
            </a:r>
            <a:r>
              <a:rPr lang="ru-RU" sz="3600" dirty="0" err="1" smtClean="0">
                <a:latin typeface="Times New Roman" panose="02020603050405020304" pitchFamily="18" charset="0"/>
                <a:cs typeface="Times New Roman" panose="02020603050405020304" pitchFamily="18" charset="0"/>
              </a:rPr>
              <a:t>критерийлері</a:t>
            </a:r>
            <a:r>
              <a:rPr lang="ru-RU" sz="3600" dirty="0" smtClean="0">
                <a:latin typeface="Times New Roman" panose="02020603050405020304" pitchFamily="18" charset="0"/>
                <a:cs typeface="Times New Roman" panose="02020603050405020304" pitchFamily="18" charset="0"/>
              </a:rPr>
              <a:t>.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4000" b="1" dirty="0" err="1" smtClean="0">
                <a:latin typeface="Times New Roman" panose="02020603050405020304" pitchFamily="18" charset="0"/>
                <a:cs typeface="Times New Roman" panose="02020603050405020304" pitchFamily="18" charset="0"/>
              </a:rPr>
              <a:t>Сабақтың</a:t>
            </a:r>
            <a:r>
              <a:rPr lang="ru-RU" sz="4000" b="1" dirty="0" smtClean="0">
                <a:latin typeface="Times New Roman" panose="02020603050405020304" pitchFamily="18" charset="0"/>
                <a:cs typeface="Times New Roman" panose="02020603050405020304" pitchFamily="18" charset="0"/>
              </a:rPr>
              <a:t> </a:t>
            </a:r>
            <a:r>
              <a:rPr lang="ru-RU" sz="4000" b="1" dirty="0" err="1" smtClean="0">
                <a:latin typeface="Times New Roman" panose="02020603050405020304" pitchFamily="18" charset="0"/>
                <a:cs typeface="Times New Roman" panose="02020603050405020304" pitchFamily="18" charset="0"/>
              </a:rPr>
              <a:t>мақсаты</a:t>
            </a:r>
            <a:r>
              <a:rPr lang="ru-RU" sz="4000" b="1" dirty="0" smtClean="0">
                <a:latin typeface="Times New Roman" panose="02020603050405020304" pitchFamily="18" charset="0"/>
                <a:cs typeface="Times New Roman" panose="02020603050405020304" pitchFamily="18" charset="0"/>
              </a:rPr>
              <a:t>:</a:t>
            </a:r>
            <a:br>
              <a:rPr lang="ru-RU" sz="4000" b="1" dirty="0" smtClean="0">
                <a:latin typeface="Times New Roman" panose="02020603050405020304" pitchFamily="18" charset="0"/>
                <a:cs typeface="Times New Roman" panose="02020603050405020304" pitchFamily="18" charset="0"/>
              </a:rPr>
            </a:b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r>
              <a:rPr lang="kk-KZ" sz="3600" dirty="0" smtClean="0">
                <a:latin typeface="Times New Roman" panose="02020603050405020304" pitchFamily="18" charset="0"/>
                <a:ea typeface="Calibri" panose="020F0502020204030204" pitchFamily="34" charset="0"/>
              </a:rPr>
              <a:t>түрдің </a:t>
            </a:r>
            <a:r>
              <a:rPr lang="kk-KZ" sz="3600" dirty="0">
                <a:latin typeface="Times New Roman" panose="02020603050405020304" pitchFamily="18" charset="0"/>
                <a:ea typeface="Calibri" panose="020F0502020204030204" pitchFamily="34" charset="0"/>
              </a:rPr>
              <a:t>құрылымы мен критерийлерін </a:t>
            </a:r>
            <a:r>
              <a:rPr lang="kk-KZ" sz="3600" dirty="0" smtClean="0">
                <a:latin typeface="Times New Roman" panose="02020603050405020304" pitchFamily="18" charset="0"/>
                <a:ea typeface="Calibri" panose="020F0502020204030204" pitchFamily="34" charset="0"/>
              </a:rPr>
              <a:t>сипаттау;</a:t>
            </a:r>
            <a:br>
              <a:rPr lang="kk-KZ" sz="3600" dirty="0" smtClean="0">
                <a:latin typeface="Times New Roman" panose="02020603050405020304" pitchFamily="18" charset="0"/>
                <a:ea typeface="Calibri" panose="020F0502020204030204" pitchFamily="34" charset="0"/>
              </a:rPr>
            </a:br>
            <a:r>
              <a:rPr lang="kk-KZ" sz="3600" dirty="0" smtClean="0">
                <a:latin typeface="Times New Roman" panose="02020603050405020304" pitchFamily="18" charset="0"/>
                <a:ea typeface="Calibri" panose="020F0502020204030204" pitchFamily="34" charset="0"/>
              </a:rPr>
              <a:t/>
            </a:r>
            <a:br>
              <a:rPr lang="kk-KZ" sz="3600" dirty="0" smtClean="0">
                <a:latin typeface="Times New Roman" panose="02020603050405020304" pitchFamily="18" charset="0"/>
                <a:ea typeface="Calibri" panose="020F0502020204030204" pitchFamily="34" charset="0"/>
              </a:rPr>
            </a:br>
            <a:r>
              <a:rPr lang="kk-KZ" sz="4000" b="1" dirty="0" smtClean="0">
                <a:latin typeface="Times New Roman" panose="02020603050405020304" pitchFamily="18" charset="0"/>
                <a:ea typeface="Calibri" panose="020F0502020204030204" pitchFamily="34" charset="0"/>
              </a:rPr>
              <a:t>Бағалау </a:t>
            </a:r>
            <a:r>
              <a:rPr lang="kk-KZ" sz="4000" b="1" dirty="0">
                <a:latin typeface="Times New Roman" panose="02020603050405020304" pitchFamily="18" charset="0"/>
                <a:ea typeface="Calibri" panose="020F0502020204030204" pitchFamily="34" charset="0"/>
              </a:rPr>
              <a:t>критерийлері</a:t>
            </a:r>
            <a:r>
              <a:rPr lang="kk-KZ" sz="4000" b="1" dirty="0" smtClean="0">
                <a:latin typeface="Times New Roman" panose="02020603050405020304" pitchFamily="18" charset="0"/>
                <a:ea typeface="Calibri" panose="020F0502020204030204" pitchFamily="34" charset="0"/>
              </a:rPr>
              <a:t>:</a:t>
            </a:r>
            <a:r>
              <a:rPr lang="kk-KZ" sz="4000" b="1" dirty="0">
                <a:latin typeface="Times New Roman" panose="02020603050405020304" pitchFamily="18" charset="0"/>
                <a:ea typeface="Calibri" panose="020F0502020204030204" pitchFamily="34" charset="0"/>
              </a:rPr>
              <a:t/>
            </a:r>
            <a:br>
              <a:rPr lang="kk-KZ" sz="4000" b="1" dirty="0">
                <a:latin typeface="Times New Roman" panose="02020603050405020304" pitchFamily="18" charset="0"/>
                <a:ea typeface="Calibri" panose="020F0502020204030204" pitchFamily="34" charset="0"/>
              </a:rPr>
            </a:br>
            <a:r>
              <a:rPr lang="kk-KZ" sz="4000" b="1" dirty="0" smtClean="0">
                <a:latin typeface="Times New Roman" panose="02020603050405020304" pitchFamily="18" charset="0"/>
                <a:ea typeface="Calibri" panose="020F0502020204030204" pitchFamily="34" charset="0"/>
              </a:rPr>
              <a:t/>
            </a:r>
            <a:br>
              <a:rPr lang="kk-KZ" sz="4000" b="1" dirty="0" smtClean="0">
                <a:latin typeface="Times New Roman" panose="02020603050405020304" pitchFamily="18" charset="0"/>
                <a:ea typeface="Calibri" panose="020F0502020204030204" pitchFamily="34" charset="0"/>
              </a:rPr>
            </a:br>
            <a:r>
              <a:rPr lang="kk-KZ" sz="3600" b="1" dirty="0" smtClean="0">
                <a:latin typeface="Times New Roman" panose="02020603050405020304" pitchFamily="18" charset="0"/>
                <a:ea typeface="Calibri" panose="020F0502020204030204" pitchFamily="34" charset="0"/>
              </a:rPr>
              <a:t>-</a:t>
            </a:r>
            <a:r>
              <a:rPr lang="kk-KZ" sz="3600" dirty="0" smtClean="0">
                <a:latin typeface="Times New Roman" panose="02020603050405020304" pitchFamily="18" charset="0"/>
                <a:ea typeface="Calibri" panose="020F0502020204030204" pitchFamily="34" charset="0"/>
              </a:rPr>
              <a:t>түр </a:t>
            </a:r>
            <a:r>
              <a:rPr lang="kk-KZ" sz="3600" dirty="0" smtClean="0">
                <a:latin typeface="Times New Roman" panose="02020603050405020304" pitchFamily="18" charset="0"/>
                <a:ea typeface="Calibri" panose="020F0502020204030204" pitchFamily="34" charset="0"/>
              </a:rPr>
              <a:t>құрылымын, түр критерийін </a:t>
            </a:r>
            <a:r>
              <a:rPr lang="kk-KZ" sz="3600" dirty="0">
                <a:latin typeface="Times New Roman" panose="02020603050405020304" pitchFamily="18" charset="0"/>
                <a:ea typeface="Calibri" panose="020F0502020204030204" pitchFamily="34" charset="0"/>
              </a:rPr>
              <a:t>қысқаша сипаттайды</a:t>
            </a:r>
            <a:r>
              <a:rPr lang="kk-KZ" sz="3600" dirty="0" smtClean="0">
                <a:latin typeface="Times New Roman" panose="02020603050405020304" pitchFamily="18" charset="0"/>
                <a:ea typeface="Calibri" panose="020F0502020204030204" pitchFamily="34" charset="0"/>
              </a:rPr>
              <a:t>;</a:t>
            </a:r>
            <a:r>
              <a:rPr lang="kk-KZ" sz="3600" dirty="0">
                <a:latin typeface="Times New Roman" panose="02020603050405020304" pitchFamily="18" charset="0"/>
                <a:ea typeface="Calibri" panose="020F0502020204030204" pitchFamily="34" charset="0"/>
              </a:rPr>
              <a:t/>
            </a:r>
            <a:br>
              <a:rPr lang="kk-KZ" sz="3600" dirty="0">
                <a:latin typeface="Times New Roman" panose="02020603050405020304" pitchFamily="18" charset="0"/>
                <a:ea typeface="Calibri" panose="020F0502020204030204" pitchFamily="34" charset="0"/>
              </a:rPr>
            </a:br>
            <a:r>
              <a:rPr lang="kk-KZ" sz="3600" dirty="0" smtClean="0">
                <a:latin typeface="Times New Roman" panose="02020603050405020304" pitchFamily="18" charset="0"/>
                <a:ea typeface="Calibri" panose="020F0502020204030204" pitchFamily="34" charset="0"/>
              </a:rPr>
              <a:t>-</a:t>
            </a:r>
            <a:r>
              <a:rPr lang="kk-KZ" sz="3600" dirty="0" smtClean="0">
                <a:latin typeface="Times New Roman" panose="02020603050405020304" pitchFamily="18" charset="0"/>
                <a:ea typeface="Calibri" panose="020F0502020204030204" pitchFamily="34" charset="0"/>
              </a:rPr>
              <a:t/>
            </a:r>
            <a:br>
              <a:rPr lang="kk-KZ" sz="3600" dirty="0" smtClean="0">
                <a:latin typeface="Times New Roman" panose="02020603050405020304" pitchFamily="18" charset="0"/>
                <a:ea typeface="Calibri" panose="020F0502020204030204" pitchFamily="34" charset="0"/>
              </a:rPr>
            </a:br>
            <a:r>
              <a:rPr lang="ru-RU" sz="3600" b="1" dirty="0" smtClean="0">
                <a:latin typeface="Times New Roman" panose="02020603050405020304" pitchFamily="18" charset="0"/>
                <a:cs typeface="Times New Roman" panose="02020603050405020304" pitchFamily="18" charset="0"/>
              </a:rPr>
              <a:t/>
            </a:r>
            <a:br>
              <a:rPr lang="ru-RU" sz="3600" b="1" dirty="0" smtClean="0">
                <a:latin typeface="Times New Roman" panose="02020603050405020304" pitchFamily="18" charset="0"/>
                <a:cs typeface="Times New Roman" panose="02020603050405020304" pitchFamily="18" charset="0"/>
              </a:rPr>
            </a:br>
            <a:endParaRPr lang="ru-RU"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1824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000" b="1" dirty="0" smtClean="0">
                <a:solidFill>
                  <a:srgbClr val="002060"/>
                </a:solidFill>
                <a:latin typeface="Times New Roman" panose="02020603050405020304" pitchFamily="18" charset="0"/>
                <a:cs typeface="Times New Roman" panose="02020603050405020304" pitchFamily="18" charset="0"/>
              </a:rPr>
              <a:t>Түрдің құрылымы</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sz="half" idx="1"/>
          </p:nvPr>
        </p:nvSpPr>
        <p:spPr/>
        <p:txBody>
          <a:bodyPr>
            <a:normAutofit/>
          </a:bodyPr>
          <a:lstStyle/>
          <a:p>
            <a:pPr lvl="0"/>
            <a:r>
              <a:rPr lang="kk-KZ" b="1" dirty="0" smtClean="0">
                <a:solidFill>
                  <a:srgbClr val="C00000"/>
                </a:solidFill>
                <a:latin typeface="Times New Roman" pitchFamily="18" charset="0"/>
                <a:cs typeface="Times New Roman" pitchFamily="18" charset="0"/>
              </a:rPr>
              <a:t>Популяция –</a:t>
            </a:r>
            <a:r>
              <a:rPr lang="kk-KZ" dirty="0" smtClean="0">
                <a:solidFill>
                  <a:srgbClr val="C00000"/>
                </a:solidFill>
                <a:latin typeface="Times New Roman" pitchFamily="18" charset="0"/>
                <a:cs typeface="Times New Roman" pitchFamily="18" charset="0"/>
              </a:rPr>
              <a:t> </a:t>
            </a:r>
            <a:r>
              <a:rPr lang="kk-KZ" dirty="0" smtClean="0">
                <a:latin typeface="Times New Roman" pitchFamily="18" charset="0"/>
                <a:cs typeface="Times New Roman" pitchFamily="18" charset="0"/>
              </a:rPr>
              <a:t>шартты түрде белгілі территорияда оқшауланған,еркін шағылыса алатын дарақтар тобы. Ұзақ уақыт бойы тіршілігін сақтап, жаңғырта алатын және эволцияға түсе алатын дарақдың тобы. Түрдің популяциясы табиғи сұрыпталу арқасында түзіледі. Әрбір популяцияға ішкі құрылымы тән. </a:t>
            </a:r>
            <a:endParaRPr lang="ru-RU" dirty="0" smtClean="0">
              <a:latin typeface="Times New Roman" pitchFamily="18" charset="0"/>
              <a:cs typeface="Times New Roman" pitchFamily="18" charset="0"/>
            </a:endParaRPr>
          </a:p>
          <a:p>
            <a:endParaRPr lang="ru-RU" dirty="0"/>
          </a:p>
        </p:txBody>
      </p:sp>
      <p:sp>
        <p:nvSpPr>
          <p:cNvPr id="4" name="Содержимое 3"/>
          <p:cNvSpPr>
            <a:spLocks noGrp="1"/>
          </p:cNvSpPr>
          <p:nvPr>
            <p:ph sz="half" idx="2"/>
          </p:nvPr>
        </p:nvSpPr>
        <p:spPr>
          <a:xfrm>
            <a:off x="5956662" y="1825625"/>
            <a:ext cx="2558687" cy="4351338"/>
          </a:xfrm>
        </p:spPr>
        <p:txBody>
          <a:bodyPr>
            <a:normAutofit/>
          </a:bodyPr>
          <a:lstStyle/>
          <a:p>
            <a:endParaRPr lang="ru-RU" dirty="0"/>
          </a:p>
        </p:txBody>
      </p:sp>
      <p:pic>
        <p:nvPicPr>
          <p:cNvPr id="52226" name="Picture 2" descr="http://static.zakon.kz/uploads/posts/2014-10/1413108320_bez-imeni-45.jpg"/>
          <p:cNvPicPr>
            <a:picLocks noChangeAspect="1" noChangeArrowheads="1"/>
          </p:cNvPicPr>
          <p:nvPr/>
        </p:nvPicPr>
        <p:blipFill>
          <a:blip r:embed="rId2"/>
          <a:srcRect/>
          <a:stretch>
            <a:fillRect/>
          </a:stretch>
        </p:blipFill>
        <p:spPr bwMode="auto">
          <a:xfrm>
            <a:off x="4361181" y="1488847"/>
            <a:ext cx="4381500" cy="2476501"/>
          </a:xfrm>
          <a:prstGeom prst="rect">
            <a:avLst/>
          </a:prstGeom>
          <a:noFill/>
        </p:spPr>
      </p:pic>
      <p:pic>
        <p:nvPicPr>
          <p:cNvPr id="52228" name="Picture 4" descr="http://p4.img.cctvpic.com/photoworkspace/contentimg/2013/08/05/2013080513571725367.jpg"/>
          <p:cNvPicPr>
            <a:picLocks noChangeAspect="1" noChangeArrowheads="1"/>
          </p:cNvPicPr>
          <p:nvPr/>
        </p:nvPicPr>
        <p:blipFill>
          <a:blip r:embed="rId3"/>
          <a:srcRect/>
          <a:stretch>
            <a:fillRect/>
          </a:stretch>
        </p:blipFill>
        <p:spPr bwMode="auto">
          <a:xfrm>
            <a:off x="4622437" y="3995057"/>
            <a:ext cx="3810000" cy="2667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29490" y="365759"/>
            <a:ext cx="7373983" cy="4859383"/>
          </a:xfrm>
        </p:spPr>
        <p:txBody>
          <a:bodyPr>
            <a:normAutofit/>
          </a:bodyPr>
          <a:lstStyle/>
          <a:p>
            <a:r>
              <a:rPr lang="ru-RU" sz="2400" b="1" dirty="0" err="1" smtClean="0">
                <a:solidFill>
                  <a:srgbClr val="002060"/>
                </a:solidFill>
                <a:latin typeface="Times New Roman" panose="02020603050405020304" pitchFamily="18" charset="0"/>
              </a:rPr>
              <a:t>Тапсырма</a:t>
            </a:r>
            <a:r>
              <a:rPr lang="ru-RU" sz="2400" b="1" dirty="0" smtClean="0">
                <a:solidFill>
                  <a:srgbClr val="002060"/>
                </a:solidFill>
                <a:latin typeface="Times New Roman" panose="02020603050405020304" pitchFamily="18" charset="0"/>
              </a:rPr>
              <a:t>:</a:t>
            </a:r>
          </a:p>
          <a:p>
            <a:r>
              <a:rPr lang="ru-RU" sz="2400" b="1" dirty="0" err="1" smtClean="0">
                <a:solidFill>
                  <a:srgbClr val="002060"/>
                </a:solidFill>
                <a:latin typeface="Times New Roman" panose="02020603050405020304" pitchFamily="18" charset="0"/>
              </a:rPr>
              <a:t>Түр</a:t>
            </a:r>
            <a:r>
              <a:rPr lang="ru-RU" sz="2400" b="1" dirty="0" smtClean="0">
                <a:solidFill>
                  <a:srgbClr val="002060"/>
                </a:solidFill>
                <a:latin typeface="Times New Roman" panose="02020603050405020304" pitchFamily="18" charset="0"/>
              </a:rPr>
              <a:t> </a:t>
            </a:r>
            <a:r>
              <a:rPr lang="ru-RU" sz="2400" b="1" dirty="0" err="1">
                <a:solidFill>
                  <a:srgbClr val="002060"/>
                </a:solidFill>
                <a:latin typeface="Times New Roman" panose="02020603050405020304" pitchFamily="18" charset="0"/>
              </a:rPr>
              <a:t>және</a:t>
            </a:r>
            <a:r>
              <a:rPr lang="ru-RU" sz="2400" b="1" dirty="0">
                <a:solidFill>
                  <a:srgbClr val="002060"/>
                </a:solidFill>
                <a:latin typeface="Times New Roman" panose="02020603050405020304" pitchFamily="18" charset="0"/>
              </a:rPr>
              <a:t> </a:t>
            </a:r>
            <a:r>
              <a:rPr lang="ru-RU" sz="2400" b="1" dirty="0" err="1">
                <a:solidFill>
                  <a:srgbClr val="002060"/>
                </a:solidFill>
                <a:latin typeface="Times New Roman" panose="02020603050405020304" pitchFamily="18" charset="0"/>
              </a:rPr>
              <a:t>оның</a:t>
            </a:r>
            <a:r>
              <a:rPr lang="ru-RU" sz="2400" b="1" dirty="0">
                <a:solidFill>
                  <a:srgbClr val="002060"/>
                </a:solidFill>
                <a:latin typeface="Times New Roman" panose="02020603050405020304" pitchFamily="18" charset="0"/>
              </a:rPr>
              <a:t> </a:t>
            </a:r>
            <a:r>
              <a:rPr lang="ru-RU" sz="2400" b="1" dirty="0" err="1">
                <a:solidFill>
                  <a:srgbClr val="002060"/>
                </a:solidFill>
                <a:latin typeface="Times New Roman" panose="02020603050405020304" pitchFamily="18" charset="0"/>
              </a:rPr>
              <a:t>критерийлері</a:t>
            </a:r>
            <a:r>
              <a:rPr lang="ru-RU" sz="2400" b="1" dirty="0">
                <a:solidFill>
                  <a:srgbClr val="002060"/>
                </a:solidFill>
                <a:latin typeface="Times New Roman" panose="02020603050405020304" pitchFamily="18" charset="0"/>
              </a:rPr>
              <a:t> </a:t>
            </a:r>
            <a:r>
              <a:rPr lang="ru-RU" sz="2400" b="1" dirty="0" err="1">
                <a:solidFill>
                  <a:srgbClr val="002060"/>
                </a:solidFill>
                <a:latin typeface="Times New Roman" panose="02020603050405020304" pitchFamily="18" charset="0"/>
              </a:rPr>
              <a:t>арасындағы</a:t>
            </a:r>
            <a:r>
              <a:rPr lang="ru-RU" sz="2400" b="1" dirty="0">
                <a:solidFill>
                  <a:srgbClr val="002060"/>
                </a:solidFill>
                <a:latin typeface="Times New Roman" panose="02020603050405020304" pitchFamily="18" charset="0"/>
              </a:rPr>
              <a:t> </a:t>
            </a:r>
            <a:r>
              <a:rPr lang="ru-RU" sz="2400" b="1" dirty="0" err="1">
                <a:solidFill>
                  <a:srgbClr val="002060"/>
                </a:solidFill>
                <a:latin typeface="Times New Roman" panose="02020603050405020304" pitchFamily="18" charset="0"/>
              </a:rPr>
              <a:t>сәйкестікті</a:t>
            </a:r>
            <a:r>
              <a:rPr lang="ru-RU" sz="2400" b="1" dirty="0">
                <a:solidFill>
                  <a:srgbClr val="002060"/>
                </a:solidFill>
                <a:latin typeface="Times New Roman" panose="02020603050405020304" pitchFamily="18" charset="0"/>
              </a:rPr>
              <a:t> </a:t>
            </a:r>
            <a:r>
              <a:rPr lang="ru-RU" sz="2400" b="1" dirty="0" err="1">
                <a:solidFill>
                  <a:srgbClr val="002060"/>
                </a:solidFill>
                <a:latin typeface="Times New Roman" panose="02020603050405020304" pitchFamily="18" charset="0"/>
              </a:rPr>
              <a:t>анықтаңыз</a:t>
            </a:r>
            <a:r>
              <a:rPr lang="ru-RU" sz="2400" b="1" dirty="0">
                <a:solidFill>
                  <a:srgbClr val="002060"/>
                </a:solidFill>
                <a:latin typeface="Times New Roman" panose="02020603050405020304" pitchFamily="18" charset="0"/>
              </a:rPr>
              <a:t>: 	</a:t>
            </a:r>
          </a:p>
          <a:p>
            <a:endParaRPr lang="en-US" sz="2400" b="1" dirty="0">
              <a:solidFill>
                <a:srgbClr val="002060"/>
              </a:solidFill>
            </a:endParaRPr>
          </a:p>
        </p:txBody>
      </p:sp>
      <p:graphicFrame>
        <p:nvGraphicFramePr>
          <p:cNvPr id="5" name="Таблица 4"/>
          <p:cNvGraphicFramePr>
            <a:graphicFrameLocks noGrp="1"/>
          </p:cNvGraphicFramePr>
          <p:nvPr>
            <p:extLst>
              <p:ext uri="{D42A27DB-BD31-4B8C-83A1-F6EECF244321}">
                <p14:modId xmlns:p14="http://schemas.microsoft.com/office/powerpoint/2010/main" val="2235771525"/>
              </p:ext>
            </p:extLst>
          </p:nvPr>
        </p:nvGraphicFramePr>
        <p:xfrm>
          <a:off x="836023" y="1776549"/>
          <a:ext cx="7367450" cy="2365719"/>
        </p:xfrm>
        <a:graphic>
          <a:graphicData uri="http://schemas.openxmlformats.org/drawingml/2006/table">
            <a:tbl>
              <a:tblPr/>
              <a:tblGrid>
                <a:gridCol w="346898">
                  <a:extLst>
                    <a:ext uri="{9D8B030D-6E8A-4147-A177-3AD203B41FA5}">
                      <a16:colId xmlns:a16="http://schemas.microsoft.com/office/drawing/2014/main" val="2777730413"/>
                    </a:ext>
                  </a:extLst>
                </a:gridCol>
                <a:gridCol w="1519743">
                  <a:extLst>
                    <a:ext uri="{9D8B030D-6E8A-4147-A177-3AD203B41FA5}">
                      <a16:colId xmlns:a16="http://schemas.microsoft.com/office/drawing/2014/main" val="35901767"/>
                    </a:ext>
                  </a:extLst>
                </a:gridCol>
                <a:gridCol w="346898">
                  <a:extLst>
                    <a:ext uri="{9D8B030D-6E8A-4147-A177-3AD203B41FA5}">
                      <a16:colId xmlns:a16="http://schemas.microsoft.com/office/drawing/2014/main" val="2666735262"/>
                    </a:ext>
                  </a:extLst>
                </a:gridCol>
                <a:gridCol w="5153911">
                  <a:extLst>
                    <a:ext uri="{9D8B030D-6E8A-4147-A177-3AD203B41FA5}">
                      <a16:colId xmlns:a16="http://schemas.microsoft.com/office/drawing/2014/main" val="1145072283"/>
                    </a:ext>
                  </a:extLst>
                </a:gridCol>
              </a:tblGrid>
              <a:tr h="665973">
                <a:tc>
                  <a:txBody>
                    <a:bodyPr/>
                    <a:lstStyle/>
                    <a:p>
                      <a:pPr marR="38100" algn="r">
                        <a:spcAft>
                          <a:spcPts val="0"/>
                        </a:spcAft>
                      </a:pPr>
                      <a:r>
                        <a:rPr lang="en-US" sz="1200" dirty="0">
                          <a:effectLst/>
                          <a:latin typeface="Times New Roman" panose="02020603050405020304" pitchFamily="18" charset="0"/>
                          <a:ea typeface="Times New Roman" panose="02020603050405020304" pitchFamily="18" charset="0"/>
                          <a:cs typeface="Arial" panose="020B0604020202020204" pitchFamily="34" charset="0"/>
                        </a:rPr>
                        <a:t>1</a:t>
                      </a:r>
                      <a:endParaRPr lang="en-US"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Физиологиялық</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A</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Әр түрдің мекен ететін белгілі бір таралу аймағы болады</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6875654"/>
                  </a:ext>
                </a:extLst>
              </a:tr>
              <a:tr h="310565">
                <a:tc>
                  <a:txBody>
                    <a:bodyPr/>
                    <a:lstStyle/>
                    <a:p>
                      <a:pPr>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критерий</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(ареал).</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68659642"/>
                  </a:ext>
                </a:extLst>
              </a:tr>
              <a:tr h="201039">
                <a:tc>
                  <a:txBody>
                    <a:bodyPr/>
                    <a:lstStyle/>
                    <a:p>
                      <a:pPr>
                        <a:spcAft>
                          <a:spcPts val="0"/>
                        </a:spcAft>
                      </a:pPr>
                      <a:r>
                        <a:rPr lang="en-US" sz="8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2321970"/>
                  </a:ext>
                </a:extLst>
              </a:tr>
              <a:tr h="280371">
                <a:tc>
                  <a:txBody>
                    <a:bodyPr/>
                    <a:lstStyle/>
                    <a:p>
                      <a:pPr marR="38100" algn="r">
                        <a:lnSpc>
                          <a:spcPts val="1280"/>
                        </a:lnSpc>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2</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lnSpc>
                          <a:spcPts val="128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Географиялық</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lnSpc>
                          <a:spcPts val="128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B</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lnSpc>
                          <a:spcPts val="1280"/>
                        </a:lnSpc>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Белгілі</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бір</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нәруыз</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және</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нуклеин</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қышқылдарының</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82053051"/>
                  </a:ext>
                </a:extLst>
              </a:tr>
              <a:tr h="310565">
                <a:tc>
                  <a:txBody>
                    <a:bodyPr/>
                    <a:lstStyle/>
                    <a:p>
                      <a:pPr>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критерий</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молекулаларының</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құрамы</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мен</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құрылымы</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бойынша</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40303462"/>
                  </a:ext>
                </a:extLst>
              </a:tr>
              <a:tr h="310565">
                <a:tc>
                  <a:txBody>
                    <a:bodyPr/>
                    <a:lstStyle/>
                    <a:p>
                      <a:pPr>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ажырататын</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критерий</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931525548"/>
                  </a:ext>
                </a:extLst>
              </a:tr>
              <a:tr h="219984">
                <a:tc>
                  <a:txBody>
                    <a:bodyPr/>
                    <a:lstStyle/>
                    <a:p>
                      <a:pPr>
                        <a:spcAft>
                          <a:spcPts val="0"/>
                        </a:spcAft>
                      </a:pPr>
                      <a:r>
                        <a:rPr lang="en-US" sz="8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593620"/>
                  </a:ext>
                </a:extLst>
              </a:tr>
            </a:tbl>
          </a:graphicData>
        </a:graphic>
      </p:graphicFrame>
      <p:graphicFrame>
        <p:nvGraphicFramePr>
          <p:cNvPr id="6" name="Таблица 5"/>
          <p:cNvGraphicFramePr>
            <a:graphicFrameLocks noGrp="1"/>
          </p:cNvGraphicFramePr>
          <p:nvPr>
            <p:extLst>
              <p:ext uri="{D42A27DB-BD31-4B8C-83A1-F6EECF244321}">
                <p14:modId xmlns:p14="http://schemas.microsoft.com/office/powerpoint/2010/main" val="4120281757"/>
              </p:ext>
            </p:extLst>
          </p:nvPr>
        </p:nvGraphicFramePr>
        <p:xfrm>
          <a:off x="836024" y="4142267"/>
          <a:ext cx="7367450" cy="2459893"/>
        </p:xfrm>
        <a:graphic>
          <a:graphicData uri="http://schemas.openxmlformats.org/drawingml/2006/table">
            <a:tbl>
              <a:tblPr/>
              <a:tblGrid>
                <a:gridCol w="346898">
                  <a:extLst>
                    <a:ext uri="{9D8B030D-6E8A-4147-A177-3AD203B41FA5}">
                      <a16:colId xmlns:a16="http://schemas.microsoft.com/office/drawing/2014/main" val="2975980911"/>
                    </a:ext>
                  </a:extLst>
                </a:gridCol>
                <a:gridCol w="1519743">
                  <a:extLst>
                    <a:ext uri="{9D8B030D-6E8A-4147-A177-3AD203B41FA5}">
                      <a16:colId xmlns:a16="http://schemas.microsoft.com/office/drawing/2014/main" val="2960499312"/>
                    </a:ext>
                  </a:extLst>
                </a:gridCol>
                <a:gridCol w="346898">
                  <a:extLst>
                    <a:ext uri="{9D8B030D-6E8A-4147-A177-3AD203B41FA5}">
                      <a16:colId xmlns:a16="http://schemas.microsoft.com/office/drawing/2014/main" val="2191916561"/>
                    </a:ext>
                  </a:extLst>
                </a:gridCol>
                <a:gridCol w="5153911">
                  <a:extLst>
                    <a:ext uri="{9D8B030D-6E8A-4147-A177-3AD203B41FA5}">
                      <a16:colId xmlns:a16="http://schemas.microsoft.com/office/drawing/2014/main" val="3902195837"/>
                    </a:ext>
                  </a:extLst>
                </a:gridCol>
              </a:tblGrid>
              <a:tr h="1052561">
                <a:tc>
                  <a:txBody>
                    <a:bodyPr/>
                    <a:lstStyle/>
                    <a:p>
                      <a:pPr marR="38100" algn="r">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3</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Биохимиялық</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C</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Әр</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түдің</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қоршаған</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ортаға</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байланысты</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белгілі</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бір</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жағдайда</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93331075"/>
                  </a:ext>
                </a:extLst>
              </a:tr>
              <a:tr h="303062">
                <a:tc>
                  <a:txBody>
                    <a:bodyPr/>
                    <a:lstStyle/>
                    <a:p>
                      <a:pPr>
                        <a:spcAft>
                          <a:spcPts val="0"/>
                        </a:spcAft>
                      </a:pPr>
                      <a:r>
                        <a:rPr lang="en-US" sz="11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lnSpc>
                          <a:spcPts val="1370"/>
                        </a:lnSpc>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критерий</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lnSpc>
                          <a:spcPts val="1370"/>
                        </a:lnSpc>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ғана</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тіршілік</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ететініне</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негізделген</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критерий</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5818240"/>
                  </a:ext>
                </a:extLst>
              </a:tr>
              <a:tr h="40761">
                <a:tc>
                  <a:txBody>
                    <a:bodyPr/>
                    <a:lstStyle/>
                    <a:p>
                      <a:pPr>
                        <a:spcAft>
                          <a:spcPts val="0"/>
                        </a:spcAft>
                      </a:pPr>
                      <a:r>
                        <a:rPr lang="en-US" sz="85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3619608"/>
                  </a:ext>
                </a:extLst>
              </a:tr>
              <a:tr h="254306">
                <a:tc>
                  <a:txBody>
                    <a:bodyPr/>
                    <a:lstStyle/>
                    <a:p>
                      <a:pPr marR="38100" algn="r">
                        <a:lnSpc>
                          <a:spcPts val="1290"/>
                        </a:lnSpc>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4</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lnSpc>
                          <a:spcPts val="129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Экологиялық</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lnSpc>
                          <a:spcPts val="1290"/>
                        </a:lnSpc>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D</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63500">
                        <a:lnSpc>
                          <a:spcPts val="1290"/>
                        </a:lnSpc>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Тіршілік</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әрекет</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үрдістерінің</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ұқсатығына</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негізделген</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зат</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61033475"/>
                  </a:ext>
                </a:extLst>
              </a:tr>
              <a:tr h="303062">
                <a:tc>
                  <a:txBody>
                    <a:bodyPr/>
                    <a:lstStyle/>
                    <a:p>
                      <a:pPr>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lnSpc>
                          <a:spcPts val="1365"/>
                        </a:lnSpc>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критерий</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63500">
                        <a:spcAft>
                          <a:spcPts val="0"/>
                        </a:spcAft>
                      </a:pP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алмасу</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көбею</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r>
                        <a:rPr lang="en-US" sz="1600" dirty="0" err="1">
                          <a:effectLst/>
                          <a:latin typeface="Times New Roman" panose="02020603050405020304" pitchFamily="18" charset="0"/>
                          <a:ea typeface="Times New Roman" panose="02020603050405020304" pitchFamily="18" charset="0"/>
                          <a:cs typeface="Arial" panose="020B0604020202020204" pitchFamily="34" charset="0"/>
                        </a:rPr>
                        <a:t>тітіркену</a:t>
                      </a:r>
                      <a:r>
                        <a:rPr lang="en-US" sz="1600" dirty="0">
                          <a:effectLst/>
                          <a:latin typeface="Times New Roman" panose="02020603050405020304" pitchFamily="18" charset="0"/>
                          <a:ea typeface="Times New Roman" panose="02020603050405020304" pitchFamily="18" charset="0"/>
                          <a:cs typeface="Arial" panose="020B0604020202020204" pitchFamily="34" charset="0"/>
                        </a:rPr>
                        <a:t>).</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047035971"/>
                  </a:ext>
                </a:extLst>
              </a:tr>
              <a:tr h="303062">
                <a:tc>
                  <a:txBody>
                    <a:bodyPr/>
                    <a:lstStyle/>
                    <a:p>
                      <a:pPr>
                        <a:spcAft>
                          <a:spcPts val="0"/>
                        </a:spcAft>
                      </a:pPr>
                      <a:r>
                        <a:rPr lang="en-US" sz="1200">
                          <a:effectLst/>
                          <a:latin typeface="Times New Roman" panose="02020603050405020304" pitchFamily="18" charset="0"/>
                          <a:ea typeface="Times New Roman" panose="02020603050405020304" pitchFamily="18" charset="0"/>
                          <a:cs typeface="Arial" panose="020B0604020202020204" pitchFamily="34" charset="0"/>
                        </a:rPr>
                        <a:t> </a:t>
                      </a:r>
                      <a:endParaRPr lang="en-US"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spcAft>
                          <a:spcPts val="0"/>
                        </a:spcAft>
                      </a:pPr>
                      <a:r>
                        <a:rPr lang="en-US" sz="1600" dirty="0">
                          <a:effectLst/>
                          <a:latin typeface="Times New Roman" panose="02020603050405020304" pitchFamily="18" charset="0"/>
                          <a:ea typeface="Times New Roman" panose="02020603050405020304" pitchFamily="18" charset="0"/>
                          <a:cs typeface="Arial" panose="020B060402020202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943701"/>
                  </a:ext>
                </a:extLst>
              </a:tr>
            </a:tbl>
          </a:graphicData>
        </a:graphic>
      </p:graphicFrame>
    </p:spTree>
    <p:extLst>
      <p:ext uri="{BB962C8B-B14F-4D97-AF65-F5344CB8AC3E}">
        <p14:creationId xmlns:p14="http://schemas.microsoft.com/office/powerpoint/2010/main" val="17733634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4800" b="1" dirty="0">
                <a:solidFill>
                  <a:srgbClr val="002060"/>
                </a:solidFill>
                <a:latin typeface="Times New Roman" panose="02020603050405020304" pitchFamily="18" charset="0"/>
                <a:cs typeface="Times New Roman" panose="02020603050405020304" pitchFamily="18" charset="0"/>
              </a:rPr>
              <a:t>Рефлексия</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3148148" y="2065340"/>
            <a:ext cx="4310743" cy="646331"/>
          </a:xfrm>
          <a:prstGeom prst="rect">
            <a:avLst/>
          </a:prstGeom>
        </p:spPr>
        <p:txBody>
          <a:bodyPr wrap="square">
            <a:spAutoFit/>
          </a:bodyPr>
          <a:lstStyle/>
          <a:p>
            <a:r>
              <a:rPr lang="ru-RU" sz="3600" dirty="0">
                <a:solidFill>
                  <a:srgbClr val="002060"/>
                </a:solidFill>
                <a:latin typeface="Times New Roman" panose="02020603050405020304" pitchFamily="18" charset="0"/>
                <a:cs typeface="Times New Roman" panose="02020603050405020304" pitchFamily="18" charset="0"/>
              </a:rPr>
              <a:t>ББҰ </a:t>
            </a:r>
            <a:r>
              <a:rPr lang="ru-RU" sz="3600" dirty="0" err="1">
                <a:solidFill>
                  <a:srgbClr val="002060"/>
                </a:solidFill>
                <a:latin typeface="Times New Roman" panose="02020603050405020304" pitchFamily="18" charset="0"/>
                <a:cs typeface="Times New Roman" panose="02020603050405020304" pitchFamily="18" charset="0"/>
              </a:rPr>
              <a:t>кестесі</a:t>
            </a:r>
            <a:endParaRPr lang="ru-RU" sz="3600" dirty="0">
              <a:solidFill>
                <a:srgbClr val="00206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522737555"/>
              </p:ext>
            </p:extLst>
          </p:nvPr>
        </p:nvGraphicFramePr>
        <p:xfrm>
          <a:off x="757646" y="3317965"/>
          <a:ext cx="7537269" cy="1907178"/>
        </p:xfrm>
        <a:graphic>
          <a:graphicData uri="http://schemas.openxmlformats.org/drawingml/2006/table">
            <a:tbl>
              <a:tblPr firstRow="1" bandRow="1"/>
              <a:tblGrid>
                <a:gridCol w="2512423">
                  <a:extLst>
                    <a:ext uri="{9D8B030D-6E8A-4147-A177-3AD203B41FA5}">
                      <a16:colId xmlns:a16="http://schemas.microsoft.com/office/drawing/2014/main" val="829812479"/>
                    </a:ext>
                  </a:extLst>
                </a:gridCol>
                <a:gridCol w="2512423">
                  <a:extLst>
                    <a:ext uri="{9D8B030D-6E8A-4147-A177-3AD203B41FA5}">
                      <a16:colId xmlns:a16="http://schemas.microsoft.com/office/drawing/2014/main" val="3713841637"/>
                    </a:ext>
                  </a:extLst>
                </a:gridCol>
                <a:gridCol w="2512423">
                  <a:extLst>
                    <a:ext uri="{9D8B030D-6E8A-4147-A177-3AD203B41FA5}">
                      <a16:colId xmlns:a16="http://schemas.microsoft.com/office/drawing/2014/main" val="1093621492"/>
                    </a:ext>
                  </a:extLst>
                </a:gridCol>
              </a:tblGrid>
              <a:tr h="953589">
                <a:tc>
                  <a:txBody>
                    <a:bodyPr/>
                    <a:lstStyle/>
                    <a:p>
                      <a:pPr>
                        <a:lnSpc>
                          <a:spcPct val="107000"/>
                        </a:lnSpc>
                        <a:spcAft>
                          <a:spcPts val="0"/>
                        </a:spcAft>
                      </a:pPr>
                      <a:r>
                        <a:rPr lang="kk-KZ" sz="3200" dirty="0">
                          <a:effectLst/>
                          <a:latin typeface="Times New Roman" panose="02020603050405020304" pitchFamily="18" charset="0"/>
                          <a:ea typeface="Calibri" panose="020F0502020204030204" pitchFamily="34" charset="0"/>
                          <a:cs typeface="Times New Roman" panose="02020603050405020304" pitchFamily="18" charset="0"/>
                        </a:rPr>
                        <a:t>Білемін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kk-KZ" sz="3200" dirty="0">
                          <a:effectLst/>
                          <a:latin typeface="Times New Roman" panose="02020603050405020304" pitchFamily="18" charset="0"/>
                          <a:ea typeface="Calibri" panose="020F0502020204030204" pitchFamily="34" charset="0"/>
                          <a:cs typeface="Times New Roman" panose="02020603050405020304" pitchFamily="18" charset="0"/>
                        </a:rPr>
                        <a:t>Білгім келеді</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spcAft>
                          <a:spcPts val="0"/>
                        </a:spcAft>
                      </a:pPr>
                      <a:r>
                        <a:rPr lang="kk-KZ" sz="3200" dirty="0">
                          <a:effectLst/>
                          <a:latin typeface="Times New Roman" panose="02020603050405020304" pitchFamily="18" charset="0"/>
                          <a:ea typeface="Calibri" panose="020F0502020204030204" pitchFamily="34" charset="0"/>
                          <a:cs typeface="Times New Roman" panose="02020603050405020304" pitchFamily="18" charset="0"/>
                        </a:rPr>
                        <a:t>Үйрендім</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3534154395"/>
                  </a:ext>
                </a:extLst>
              </a:tr>
              <a:tr h="953589">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sz="110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endParaRPr lang="en-US" sz="1100" dirty="0">
                        <a:effectLst/>
                        <a:latin typeface="Calibri" panose="020F0502020204030204" pitchFamily="34" charset="0"/>
                        <a:cs typeface="Times New Roman" panose="02020603050405020304" pitchFamily="18"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609556104"/>
                  </a:ext>
                </a:extLst>
              </a:tr>
            </a:tbl>
          </a:graphicData>
        </a:graphic>
      </p:graphicFrame>
    </p:spTree>
    <p:extLst>
      <p:ext uri="{BB962C8B-B14F-4D97-AF65-F5344CB8AC3E}">
        <p14:creationId xmlns:p14="http://schemas.microsoft.com/office/powerpoint/2010/main" val="146193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698171" y="365126"/>
            <a:ext cx="6817179" cy="1325563"/>
          </a:xfrm>
        </p:spPr>
        <p:txBody>
          <a:bodyPr>
            <a:normAutofit/>
          </a:bodyPr>
          <a:lstStyle/>
          <a:p>
            <a:r>
              <a:rPr lang="kk-KZ" sz="4400" b="1" dirty="0" smtClean="0">
                <a:solidFill>
                  <a:srgbClr val="002060"/>
                </a:solidFill>
                <a:latin typeface="Times New Roman" panose="02020603050405020304" pitchFamily="18" charset="0"/>
                <a:cs typeface="Times New Roman" panose="02020603050405020304" pitchFamily="18" charset="0"/>
              </a:rPr>
              <a:t>Түр дегеніміз ...</a:t>
            </a:r>
            <a:endParaRPr lang="ru-RU" sz="4400" b="1" dirty="0">
              <a:solidFill>
                <a:srgbClr val="002060"/>
              </a:solidFill>
              <a:latin typeface="Times New Roman" panose="02020603050405020304" pitchFamily="18" charset="0"/>
              <a:cs typeface="Times New Roman" panose="02020603050405020304" pitchFamily="18" charset="0"/>
            </a:endParaRPr>
          </a:p>
        </p:txBody>
      </p:sp>
      <p:sp>
        <p:nvSpPr>
          <p:cNvPr id="5" name="Содержимое 4"/>
          <p:cNvSpPr>
            <a:spLocks noGrp="1"/>
          </p:cNvSpPr>
          <p:nvPr>
            <p:ph idx="1"/>
          </p:nvPr>
        </p:nvSpPr>
        <p:spPr>
          <a:xfrm>
            <a:off x="274320" y="1690689"/>
            <a:ext cx="8503920" cy="4486274"/>
          </a:xfrm>
        </p:spPr>
        <p:txBody>
          <a:bodyPr/>
          <a:lstStyle/>
          <a:p>
            <a:pPr algn="just"/>
            <a:r>
              <a:rPr lang="kk-KZ" sz="3200" b="1" dirty="0" smtClean="0">
                <a:solidFill>
                  <a:srgbClr val="FF0000"/>
                </a:solidFill>
                <a:latin typeface="Times New Roman" pitchFamily="18" charset="0"/>
                <a:cs typeface="Times New Roman" pitchFamily="18" charset="0"/>
              </a:rPr>
              <a:t>Түр —</a:t>
            </a:r>
            <a:r>
              <a:rPr lang="kk-KZ" sz="3200" dirty="0" smtClean="0">
                <a:latin typeface="Times New Roman" pitchFamily="18" charset="0"/>
                <a:cs typeface="Times New Roman" pitchFamily="18" charset="0"/>
              </a:rPr>
              <a:t> биологиялық немесе экологиялық</a:t>
            </a:r>
            <a:r>
              <a:rPr lang="ru-RU" sz="3200"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популяциялартүзетін дарақтар жиынтығы немесе бұл </a:t>
            </a:r>
            <a:r>
              <a:rPr lang="kk-KZ" sz="3200" b="1" dirty="0" smtClean="0">
                <a:solidFill>
                  <a:srgbClr val="00FF00"/>
                </a:solidFill>
                <a:latin typeface="Times New Roman" pitchFamily="18" charset="0"/>
                <a:cs typeface="Times New Roman" pitchFamily="18" charset="0"/>
              </a:rPr>
              <a:t>сыртқы белгілері</a:t>
            </a:r>
            <a:r>
              <a:rPr lang="kk-KZ" sz="3200" dirty="0" smtClean="0">
                <a:solidFill>
                  <a:srgbClr val="00FF00"/>
                </a:solidFill>
                <a:latin typeface="Times New Roman" pitchFamily="18" charset="0"/>
                <a:cs typeface="Times New Roman" pitchFamily="18" charset="0"/>
              </a:rPr>
              <a:t> </a:t>
            </a:r>
            <a:r>
              <a:rPr lang="kk-KZ" sz="3200" dirty="0" smtClean="0">
                <a:latin typeface="Times New Roman" pitchFamily="18" charset="0"/>
                <a:cs typeface="Times New Roman" pitchFamily="18" charset="0"/>
              </a:rPr>
              <a:t>мен</a:t>
            </a:r>
            <a:r>
              <a:rPr lang="kk-KZ" sz="3200" dirty="0" smtClean="0">
                <a:solidFill>
                  <a:srgbClr val="00FF00"/>
                </a:solidFill>
                <a:latin typeface="Times New Roman" pitchFamily="18" charset="0"/>
                <a:cs typeface="Times New Roman" pitchFamily="18" charset="0"/>
              </a:rPr>
              <a:t> </a:t>
            </a:r>
            <a:r>
              <a:rPr lang="kk-KZ" sz="3200" b="1" dirty="0" smtClean="0">
                <a:solidFill>
                  <a:srgbClr val="00FF00"/>
                </a:solidFill>
                <a:latin typeface="Times New Roman" pitchFamily="18" charset="0"/>
                <a:cs typeface="Times New Roman" pitchFamily="18" charset="0"/>
              </a:rPr>
              <a:t>тіршілік әрекеттерінің үдерістері</a:t>
            </a:r>
            <a:r>
              <a:rPr lang="kk-KZ" sz="3200" dirty="0" smtClean="0">
                <a:solidFill>
                  <a:srgbClr val="00FF00"/>
                </a:solidFill>
                <a:latin typeface="Times New Roman" pitchFamily="18" charset="0"/>
                <a:cs typeface="Times New Roman" pitchFamily="18" charset="0"/>
              </a:rPr>
              <a:t> </a:t>
            </a:r>
            <a:r>
              <a:rPr lang="kk-KZ" sz="3200" dirty="0" smtClean="0">
                <a:latin typeface="Times New Roman" pitchFamily="18" charset="0"/>
                <a:cs typeface="Times New Roman" pitchFamily="18" charset="0"/>
              </a:rPr>
              <a:t>бойынша </a:t>
            </a:r>
            <a:r>
              <a:rPr lang="kk-KZ" sz="3200" b="1" dirty="0" smtClean="0">
                <a:solidFill>
                  <a:srgbClr val="C00000"/>
                </a:solidFill>
                <a:latin typeface="Times New Roman" pitchFamily="18" charset="0"/>
                <a:cs typeface="Times New Roman" pitchFamily="18" charset="0"/>
              </a:rPr>
              <a:t>ұқсас</a:t>
            </a:r>
            <a:r>
              <a:rPr lang="kk-KZ" sz="3200" dirty="0" smtClean="0">
                <a:solidFill>
                  <a:srgbClr val="C00000"/>
                </a:solidFill>
                <a:latin typeface="Times New Roman" pitchFamily="18" charset="0"/>
                <a:cs typeface="Times New Roman" pitchFamily="18" charset="0"/>
              </a:rPr>
              <a:t>, </a:t>
            </a:r>
            <a:r>
              <a:rPr lang="kk-KZ" sz="3200" b="1" dirty="0" smtClean="0">
                <a:solidFill>
                  <a:srgbClr val="C00000"/>
                </a:solidFill>
                <a:latin typeface="Times New Roman" pitchFamily="18" charset="0"/>
                <a:cs typeface="Times New Roman" pitchFamily="18" charset="0"/>
              </a:rPr>
              <a:t>біркелкі жағдайларға мұқтаж</a:t>
            </a:r>
            <a:r>
              <a:rPr lang="kk-KZ" sz="3200" dirty="0" smtClean="0">
                <a:solidFill>
                  <a:srgbClr val="C00000"/>
                </a:solidFill>
                <a:latin typeface="Times New Roman" pitchFamily="18" charset="0"/>
                <a:cs typeface="Times New Roman" pitchFamily="18" charset="0"/>
              </a:rPr>
              <a:t>, </a:t>
            </a:r>
            <a:r>
              <a:rPr lang="kk-KZ" sz="3200" b="1" dirty="0" smtClean="0">
                <a:solidFill>
                  <a:srgbClr val="C00000"/>
                </a:solidFill>
                <a:latin typeface="Times New Roman" pitchFamily="18" charset="0"/>
                <a:cs typeface="Times New Roman" pitchFamily="18" charset="0"/>
              </a:rPr>
              <a:t>белгілі аумақта топтасып-</a:t>
            </a:r>
            <a:r>
              <a:rPr lang="kk-KZ" sz="3200" b="1" i="1" dirty="0" smtClean="0">
                <a:solidFill>
                  <a:srgbClr val="C00000"/>
                </a:solidFill>
                <a:latin typeface="Times New Roman" pitchFamily="18" charset="0"/>
                <a:cs typeface="Times New Roman" pitchFamily="18" charset="0"/>
              </a:rPr>
              <a:t>популяция</a:t>
            </a:r>
            <a:r>
              <a:rPr lang="kk-KZ" sz="3200" b="1"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түрінде мекендейтін және өзге түрлермен  будан түзбейтін дарақтардың тобы.</a:t>
            </a:r>
            <a:endParaRPr lang="ru-RU" sz="3200" dirty="0" smtClean="0">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2891762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dirty="0" smtClean="0">
                <a:solidFill>
                  <a:srgbClr val="002060"/>
                </a:solidFill>
                <a:latin typeface="Times New Roman" panose="02020603050405020304" pitchFamily="18" charset="0"/>
                <a:cs typeface="Times New Roman" panose="02020603050405020304" pitchFamily="18" charset="0"/>
              </a:rPr>
              <a:t>Түр анықтамасы</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96389" y="1825625"/>
            <a:ext cx="8255725" cy="4351338"/>
          </a:xfrm>
        </p:spPr>
        <p:txBody>
          <a:bodyPr>
            <a:normAutofit/>
          </a:bodyPr>
          <a:lstStyle/>
          <a:p>
            <a:r>
              <a:rPr lang="kk-KZ" sz="2400" b="1" dirty="0" smtClean="0">
                <a:solidFill>
                  <a:srgbClr val="33CC33"/>
                </a:solidFill>
                <a:latin typeface="Times New Roman" pitchFamily="18" charset="0"/>
                <a:cs typeface="Times New Roman" pitchFamily="18" charset="0"/>
              </a:rPr>
              <a:t>Түр</a:t>
            </a:r>
            <a:r>
              <a:rPr lang="kk-KZ" sz="2400" dirty="0" smtClean="0">
                <a:solidFill>
                  <a:srgbClr val="33CC33"/>
                </a:solidFill>
                <a:latin typeface="Times New Roman" pitchFamily="18" charset="0"/>
                <a:cs typeface="Times New Roman" pitchFamily="18" charset="0"/>
              </a:rPr>
              <a:t> – </a:t>
            </a:r>
            <a:r>
              <a:rPr lang="kk-KZ" sz="2400" b="1" dirty="0" smtClean="0">
                <a:solidFill>
                  <a:srgbClr val="33CC33"/>
                </a:solidFill>
                <a:latin typeface="Times New Roman" pitchFamily="18" charset="0"/>
                <a:cs typeface="Times New Roman" pitchFamily="18" charset="0"/>
              </a:rPr>
              <a:t>дарақтардың жиынтығы</a:t>
            </a:r>
            <a:r>
              <a:rPr lang="kk-KZ" sz="2400" dirty="0" smtClean="0">
                <a:solidFill>
                  <a:srgbClr val="33CC33"/>
                </a:solidFill>
                <a:latin typeface="Times New Roman" pitchFamily="18" charset="0"/>
                <a:cs typeface="Times New Roman" pitchFamily="18" charset="0"/>
              </a:rPr>
              <a:t>, </a:t>
            </a:r>
            <a:r>
              <a:rPr lang="kk-KZ" sz="2400" b="1" dirty="0" smtClean="0">
                <a:solidFill>
                  <a:srgbClr val="33CC33"/>
                </a:solidFill>
                <a:latin typeface="Times New Roman" pitchFamily="18" charset="0"/>
                <a:cs typeface="Times New Roman" pitchFamily="18" charset="0"/>
              </a:rPr>
              <a:t>морфологиялық, физиологиялық және биологиялық</a:t>
            </a:r>
            <a:r>
              <a:rPr lang="kk-KZ" sz="2400" dirty="0" smtClean="0">
                <a:solidFill>
                  <a:srgbClr val="33CC33"/>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ерекшеліктері бойынша </a:t>
            </a:r>
            <a:r>
              <a:rPr lang="kk-KZ" sz="2400" b="1" dirty="0" smtClean="0">
                <a:solidFill>
                  <a:srgbClr val="002060"/>
                </a:solidFill>
                <a:latin typeface="Times New Roman" pitchFamily="18" charset="0"/>
                <a:cs typeface="Times New Roman" pitchFamily="18" charset="0"/>
              </a:rPr>
              <a:t>тұқымқуалаушылығы ұқсас</a:t>
            </a:r>
            <a:r>
              <a:rPr lang="kk-KZ" sz="2400" dirty="0" smtClean="0">
                <a:solidFill>
                  <a:srgbClr val="002060"/>
                </a:solidFill>
                <a:latin typeface="Times New Roman" pitchFamily="18" charset="0"/>
                <a:cs typeface="Times New Roman" pitchFamily="18" charset="0"/>
              </a:rPr>
              <a:t>, </a:t>
            </a:r>
            <a:r>
              <a:rPr lang="kk-KZ" sz="2400" b="1" dirty="0" smtClean="0">
                <a:solidFill>
                  <a:srgbClr val="002060"/>
                </a:solidFill>
                <a:latin typeface="Times New Roman" pitchFamily="18" charset="0"/>
                <a:cs typeface="Times New Roman" pitchFamily="18" charset="0"/>
              </a:rPr>
              <a:t>өзара еркін шағылысатын</a:t>
            </a:r>
            <a:r>
              <a:rPr lang="kk-KZ" sz="2400" dirty="0" smtClean="0">
                <a:solidFill>
                  <a:srgbClr val="002060"/>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және</a:t>
            </a:r>
            <a:r>
              <a:rPr lang="kk-KZ" sz="2400" dirty="0" smtClean="0">
                <a:solidFill>
                  <a:srgbClr val="FFC000"/>
                </a:solidFill>
                <a:latin typeface="Times New Roman" pitchFamily="18" charset="0"/>
                <a:cs typeface="Times New Roman" pitchFamily="18" charset="0"/>
              </a:rPr>
              <a:t> </a:t>
            </a:r>
            <a:r>
              <a:rPr lang="kk-KZ" sz="2400" b="1" dirty="0" smtClean="0">
                <a:solidFill>
                  <a:srgbClr val="FFC000"/>
                </a:solidFill>
                <a:latin typeface="Times New Roman" pitchFamily="18" charset="0"/>
                <a:cs typeface="Times New Roman" pitchFamily="18" charset="0"/>
              </a:rPr>
              <a:t>өсімтал ұрпақ беретін</a:t>
            </a:r>
            <a:r>
              <a:rPr lang="kk-KZ" sz="2400" dirty="0" smtClean="0">
                <a:solidFill>
                  <a:srgbClr val="FFC000"/>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белгілі </a:t>
            </a:r>
            <a:r>
              <a:rPr lang="kk-KZ" sz="2400" b="1" dirty="0" smtClean="0">
                <a:solidFill>
                  <a:srgbClr val="FF0066"/>
                </a:solidFill>
                <a:latin typeface="Times New Roman" pitchFamily="18" charset="0"/>
                <a:cs typeface="Times New Roman" pitchFamily="18" charset="0"/>
              </a:rPr>
              <a:t>бір мекен ету ортасы</a:t>
            </a:r>
            <a:r>
              <a:rPr lang="kk-KZ" sz="2400" dirty="0" smtClean="0">
                <a:latin typeface="Times New Roman" pitchFamily="18" charset="0"/>
                <a:cs typeface="Times New Roman" pitchFamily="18" charset="0"/>
              </a:rPr>
              <a:t> бар және </a:t>
            </a:r>
            <a:r>
              <a:rPr lang="kk-KZ" sz="2400" b="1" dirty="0" smtClean="0">
                <a:solidFill>
                  <a:srgbClr val="3399FF"/>
                </a:solidFill>
                <a:latin typeface="Times New Roman" pitchFamily="18" charset="0"/>
                <a:cs typeface="Times New Roman" pitchFamily="18" charset="0"/>
              </a:rPr>
              <a:t>белгілі орта жағдайларына бейімделген</a:t>
            </a:r>
            <a:r>
              <a:rPr lang="kk-KZ" sz="2400" dirty="0" smtClean="0">
                <a:solidFill>
                  <a:srgbClr val="3399FF"/>
                </a:solidFill>
                <a:latin typeface="Times New Roman" pitchFamily="18" charset="0"/>
                <a:cs typeface="Times New Roman" pitchFamily="18" charset="0"/>
              </a:rPr>
              <a:t>.</a:t>
            </a:r>
            <a:endParaRPr lang="ru-RU" sz="2400" dirty="0" smtClean="0">
              <a:solidFill>
                <a:srgbClr val="3399FF"/>
              </a:solidFill>
              <a:latin typeface="Times New Roman" pitchFamily="18" charset="0"/>
              <a:cs typeface="Times New Roman" pitchFamily="18" charset="0"/>
            </a:endParaRPr>
          </a:p>
          <a:p>
            <a:r>
              <a:rPr lang="kk-KZ" sz="2400" dirty="0" smtClean="0">
                <a:solidFill>
                  <a:srgbClr val="00FF00"/>
                </a:solidFill>
                <a:latin typeface="Times New Roman" pitchFamily="18" charset="0"/>
                <a:cs typeface="Times New Roman" pitchFamily="18" charset="0"/>
              </a:rPr>
              <a:t>    </a:t>
            </a:r>
            <a:r>
              <a:rPr lang="kk-KZ" sz="2400" b="1" dirty="0" smtClean="0">
                <a:solidFill>
                  <a:srgbClr val="00FF00"/>
                </a:solidFill>
                <a:latin typeface="Times New Roman" pitchFamily="18" charset="0"/>
                <a:cs typeface="Times New Roman" pitchFamily="18" charset="0"/>
              </a:rPr>
              <a:t>Түр </a:t>
            </a:r>
            <a:r>
              <a:rPr lang="kk-KZ" sz="2400" dirty="0" smtClean="0">
                <a:solidFill>
                  <a:srgbClr val="00FF00"/>
                </a:solidFill>
                <a:latin typeface="Times New Roman" pitchFamily="18" charset="0"/>
                <a:cs typeface="Times New Roman" pitchFamily="18" charset="0"/>
              </a:rPr>
              <a:t>- </a:t>
            </a:r>
            <a:r>
              <a:rPr lang="kk-KZ" sz="2400" dirty="0" smtClean="0">
                <a:latin typeface="Times New Roman" pitchFamily="18" charset="0"/>
                <a:cs typeface="Times New Roman" pitchFamily="18" charset="0"/>
              </a:rPr>
              <a:t>бұл төрт өлшем бойынша  ұқсас дарақтар тобы.</a:t>
            </a:r>
            <a:endParaRPr lang="ru-RU" sz="2400" dirty="0" smtClean="0">
              <a:latin typeface="Times New Roman" pitchFamily="18" charset="0"/>
              <a:cs typeface="Times New Roman" pitchFamily="18" charset="0"/>
            </a:endParaRPr>
          </a:p>
          <a:p>
            <a:r>
              <a:rPr lang="kk-KZ" sz="2400" dirty="0" smtClean="0">
                <a:latin typeface="Times New Roman" pitchFamily="18" charset="0"/>
                <a:cs typeface="Times New Roman" pitchFamily="18" charset="0"/>
              </a:rPr>
              <a:t>    Түр ұғымының негізін қалаған ғалым К.Линней.  </a:t>
            </a:r>
            <a:endParaRPr lang="ru-RU" sz="2400" dirty="0" smtClean="0">
              <a:latin typeface="Times New Roman" pitchFamily="18" charset="0"/>
              <a:cs typeface="Times New Roman" pitchFamily="18" charset="0"/>
            </a:endParaRP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91554" y="164979"/>
            <a:ext cx="6723262" cy="1325563"/>
          </a:xfrm>
        </p:spPr>
        <p:txBody>
          <a:bodyPr/>
          <a:lstStyle/>
          <a:p>
            <a:r>
              <a:rPr lang="kk-KZ" b="1" dirty="0" smtClean="0">
                <a:solidFill>
                  <a:srgbClr val="002060"/>
                </a:solidFill>
                <a:latin typeface="Times New Roman" panose="02020603050405020304" pitchFamily="18" charset="0"/>
                <a:cs typeface="Times New Roman" panose="02020603050405020304" pitchFamily="18" charset="0"/>
              </a:rPr>
              <a:t>Түрге мысал бола алады ...</a:t>
            </a:r>
            <a:endParaRPr lang="ru-RU" b="1" dirty="0">
              <a:solidFill>
                <a:srgbClr val="002060"/>
              </a:solidFill>
              <a:latin typeface="Times New Roman" panose="02020603050405020304" pitchFamily="18" charset="0"/>
              <a:cs typeface="Times New Roman" panose="02020603050405020304" pitchFamily="18" charset="0"/>
            </a:endParaRPr>
          </a:p>
        </p:txBody>
      </p:sp>
      <p:pic>
        <p:nvPicPr>
          <p:cNvPr id="5" name="Picture 7"/>
          <p:cNvPicPr>
            <a:picLocks noChangeAspect="1" noChangeArrowheads="1"/>
          </p:cNvPicPr>
          <p:nvPr/>
        </p:nvPicPr>
        <p:blipFill>
          <a:blip r:embed="rId2"/>
          <a:srcRect/>
          <a:stretch>
            <a:fillRect/>
          </a:stretch>
        </p:blipFill>
        <p:spPr bwMode="auto">
          <a:xfrm>
            <a:off x="4592004" y="1386749"/>
            <a:ext cx="3024187" cy="2178050"/>
          </a:xfrm>
          <a:prstGeom prst="rect">
            <a:avLst/>
          </a:prstGeom>
          <a:noFill/>
          <a:ln w="9525">
            <a:noFill/>
            <a:miter lim="800000"/>
            <a:headEnd/>
            <a:tailEnd/>
          </a:ln>
        </p:spPr>
      </p:pic>
      <p:pic>
        <p:nvPicPr>
          <p:cNvPr id="6" name="Picture 6"/>
          <p:cNvPicPr>
            <a:picLocks noChangeAspect="1" noChangeArrowheads="1"/>
          </p:cNvPicPr>
          <p:nvPr/>
        </p:nvPicPr>
        <p:blipFill>
          <a:blip r:embed="rId3"/>
          <a:srcRect/>
          <a:stretch>
            <a:fillRect/>
          </a:stretch>
        </p:blipFill>
        <p:spPr bwMode="auto">
          <a:xfrm>
            <a:off x="1645920" y="2599099"/>
            <a:ext cx="2782389" cy="3697196"/>
          </a:xfrm>
          <a:prstGeom prst="rect">
            <a:avLst/>
          </a:prstGeom>
          <a:noFill/>
          <a:ln w="9525">
            <a:noFill/>
            <a:miter lim="800000"/>
            <a:headEnd/>
            <a:tailEnd/>
          </a:ln>
        </p:spPr>
      </p:pic>
      <p:sp>
        <p:nvSpPr>
          <p:cNvPr id="7" name="TextBox 6"/>
          <p:cNvSpPr txBox="1"/>
          <p:nvPr/>
        </p:nvSpPr>
        <p:spPr>
          <a:xfrm>
            <a:off x="5107577" y="3749040"/>
            <a:ext cx="2508614" cy="400110"/>
          </a:xfrm>
          <a:prstGeom prst="rect">
            <a:avLst/>
          </a:prstGeom>
          <a:noFill/>
        </p:spPr>
        <p:txBody>
          <a:bodyPr wrap="square" rtlCol="0">
            <a:spAutoFit/>
          </a:bodyPr>
          <a:lstStyle/>
          <a:p>
            <a:r>
              <a:rPr lang="kk-KZ" sz="2000" b="1" dirty="0" smtClean="0">
                <a:solidFill>
                  <a:srgbClr val="FF0000"/>
                </a:solidFill>
                <a:latin typeface="Times New Roman" panose="02020603050405020304" pitchFamily="18" charset="0"/>
                <a:cs typeface="Times New Roman" panose="02020603050405020304" pitchFamily="18" charset="0"/>
              </a:rPr>
              <a:t>Қара тоқылдақ</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1645920" y="6335486"/>
            <a:ext cx="3626761" cy="369332"/>
          </a:xfrm>
          <a:prstGeom prst="rect">
            <a:avLst/>
          </a:prstGeom>
          <a:noFill/>
        </p:spPr>
        <p:txBody>
          <a:bodyPr wrap="square" rtlCol="0">
            <a:spAutoFit/>
          </a:bodyPr>
          <a:lstStyle/>
          <a:p>
            <a:r>
              <a:rPr lang="kk-KZ" b="1" dirty="0" smtClean="0">
                <a:solidFill>
                  <a:srgbClr val="FF0000"/>
                </a:solidFill>
                <a:latin typeface="Times New Roman" panose="02020603050405020304" pitchFamily="18" charset="0"/>
                <a:cs typeface="Times New Roman" panose="02020603050405020304" pitchFamily="18" charset="0"/>
              </a:rPr>
              <a:t>Үлкен шұбар тоқылдақ</a:t>
            </a:r>
            <a:endParaRPr lang="ru-RU"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2145792" y="365126"/>
            <a:ext cx="6369558" cy="1325563"/>
          </a:xfrm>
        </p:spPr>
        <p:txBody>
          <a:bodyPr/>
          <a:lstStyle/>
          <a:p>
            <a:r>
              <a:rPr lang="kk-KZ" b="1" dirty="0" smtClean="0">
                <a:solidFill>
                  <a:srgbClr val="002060"/>
                </a:solidFill>
                <a:latin typeface="Times New Roman" panose="02020603050405020304" pitchFamily="18" charset="0"/>
                <a:cs typeface="Times New Roman" panose="02020603050405020304" pitchFamily="18" charset="0"/>
              </a:rPr>
              <a:t>Түрдің критерий дегеніміз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4" name="Содержимое 3"/>
          <p:cNvSpPr>
            <a:spLocks noGrp="1"/>
          </p:cNvSpPr>
          <p:nvPr>
            <p:ph idx="1"/>
          </p:nvPr>
        </p:nvSpPr>
        <p:spPr>
          <a:xfrm>
            <a:off x="628650" y="1825625"/>
            <a:ext cx="7886700" cy="1766661"/>
          </a:xfrm>
        </p:spPr>
        <p:txBody>
          <a:bodyPr/>
          <a:lstStyle/>
          <a:p>
            <a:r>
              <a:rPr lang="kk-KZ" dirty="0" smtClean="0">
                <a:latin typeface="Times New Roman" pitchFamily="18" charset="0"/>
                <a:cs typeface="Times New Roman" pitchFamily="18" charset="0"/>
              </a:rPr>
              <a:t>Белгілі организмнің қандай түрге жататындығын, түрдің басқа түрлерден ерекшеліктерін анықтауға бағытталған сипаттама.</a:t>
            </a:r>
            <a:endParaRPr lang="ru-RU" dirty="0" smtClean="0">
              <a:latin typeface="Times New Roman" pitchFamily="18" charset="0"/>
              <a:cs typeface="Times New Roman" pitchFamily="18" charset="0"/>
            </a:endParaRPr>
          </a:p>
        </p:txBody>
      </p:sp>
      <p:pic>
        <p:nvPicPr>
          <p:cNvPr id="5" name="Picture 9"/>
          <p:cNvPicPr>
            <a:picLocks noChangeAspect="1" noChangeArrowheads="1"/>
          </p:cNvPicPr>
          <p:nvPr/>
        </p:nvPicPr>
        <p:blipFill>
          <a:blip r:embed="rId2"/>
          <a:srcRect/>
          <a:stretch>
            <a:fillRect/>
          </a:stretch>
        </p:blipFill>
        <p:spPr bwMode="auto">
          <a:xfrm>
            <a:off x="1401128" y="3586526"/>
            <a:ext cx="2735262" cy="2060575"/>
          </a:xfrm>
          <a:prstGeom prst="rect">
            <a:avLst/>
          </a:prstGeom>
          <a:noFill/>
          <a:ln w="9525">
            <a:noFill/>
            <a:miter lim="800000"/>
            <a:headEnd/>
            <a:tailEnd/>
          </a:ln>
        </p:spPr>
      </p:pic>
      <p:pic>
        <p:nvPicPr>
          <p:cNvPr id="6" name="Picture 8"/>
          <p:cNvPicPr>
            <a:picLocks noChangeAspect="1" noChangeArrowheads="1"/>
          </p:cNvPicPr>
          <p:nvPr/>
        </p:nvPicPr>
        <p:blipFill>
          <a:blip r:embed="rId3"/>
          <a:srcRect/>
          <a:stretch>
            <a:fillRect/>
          </a:stretch>
        </p:blipFill>
        <p:spPr bwMode="auto">
          <a:xfrm>
            <a:off x="4490675" y="3620226"/>
            <a:ext cx="2592387" cy="2055813"/>
          </a:xfrm>
          <a:prstGeom prst="rect">
            <a:avLst/>
          </a:prstGeom>
          <a:noFill/>
          <a:ln w="9525">
            <a:noFill/>
            <a:miter lim="800000"/>
            <a:headEnd/>
            <a:tailEnd/>
          </a:ln>
        </p:spPr>
      </p:pic>
      <p:sp>
        <p:nvSpPr>
          <p:cNvPr id="7" name="TextBox 6"/>
          <p:cNvSpPr txBox="1"/>
          <p:nvPr/>
        </p:nvSpPr>
        <p:spPr>
          <a:xfrm>
            <a:off x="1593669" y="5904411"/>
            <a:ext cx="2004010" cy="369332"/>
          </a:xfrm>
          <a:prstGeom prst="rect">
            <a:avLst/>
          </a:prstGeom>
          <a:noFill/>
        </p:spPr>
        <p:txBody>
          <a:bodyPr wrap="none" rtlCol="0">
            <a:spAutoFit/>
          </a:bodyPr>
          <a:lstStyle/>
          <a:p>
            <a:r>
              <a:rPr lang="kk-KZ" dirty="0" smtClean="0">
                <a:solidFill>
                  <a:srgbClr val="FF0066"/>
                </a:solidFill>
                <a:latin typeface="Times New Roman" panose="02020603050405020304" pitchFamily="18" charset="0"/>
                <a:cs typeface="Times New Roman" panose="02020603050405020304" pitchFamily="18" charset="0"/>
              </a:rPr>
              <a:t>Жатаған жоңышқа</a:t>
            </a:r>
            <a:endParaRPr lang="ru-RU" dirty="0">
              <a:solidFill>
                <a:srgbClr val="FF0066"/>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532810" y="5917474"/>
            <a:ext cx="3148149" cy="369332"/>
          </a:xfrm>
          <a:prstGeom prst="rect">
            <a:avLst/>
          </a:prstGeom>
          <a:noFill/>
        </p:spPr>
        <p:txBody>
          <a:bodyPr wrap="square" rtlCol="0">
            <a:spAutoFit/>
          </a:bodyPr>
          <a:lstStyle/>
          <a:p>
            <a:r>
              <a:rPr lang="kk-KZ" dirty="0" smtClean="0">
                <a:solidFill>
                  <a:srgbClr val="FF0066"/>
                </a:solidFill>
                <a:latin typeface="Times New Roman" panose="02020603050405020304" pitchFamily="18" charset="0"/>
                <a:cs typeface="Times New Roman" panose="02020603050405020304" pitchFamily="18" charset="0"/>
              </a:rPr>
              <a:t>Жайылымдық жоңышқа</a:t>
            </a:r>
            <a:endParaRPr lang="ru-RU" dirty="0">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5114" y="365126"/>
            <a:ext cx="5101590" cy="1325563"/>
          </a:xfrm>
        </p:spPr>
        <p:txBody>
          <a:bodyPr>
            <a:normAutofit/>
          </a:bodyPr>
          <a:lstStyle/>
          <a:p>
            <a:r>
              <a:rPr lang="kk-KZ" sz="4000" b="1" dirty="0" smtClean="0">
                <a:solidFill>
                  <a:srgbClr val="002060"/>
                </a:solidFill>
                <a:latin typeface="Times New Roman" panose="02020603050405020304" pitchFamily="18" charset="0"/>
                <a:cs typeface="Times New Roman" panose="02020603050405020304" pitchFamily="18" charset="0"/>
              </a:rPr>
              <a:t>Түрдің критерийлері</a:t>
            </a:r>
            <a:endParaRPr lang="ru-RU" sz="4000" b="1" dirty="0">
              <a:solidFill>
                <a:srgbClr val="002060"/>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p:txBody>
          <a:bodyPr>
            <a:normAutofit/>
          </a:bodyPr>
          <a:lstStyle/>
          <a:p>
            <a:r>
              <a:rPr lang="kk-KZ" sz="3200" dirty="0" smtClean="0">
                <a:solidFill>
                  <a:srgbClr val="002060"/>
                </a:solidFill>
                <a:latin typeface="Times New Roman" pitchFamily="18" charset="0"/>
                <a:cs typeface="Times New Roman" pitchFamily="18" charset="0"/>
              </a:rPr>
              <a:t>морфологиялық</a:t>
            </a:r>
          </a:p>
          <a:p>
            <a:r>
              <a:rPr lang="kk-KZ" sz="3200" dirty="0" smtClean="0">
                <a:solidFill>
                  <a:srgbClr val="002060"/>
                </a:solidFill>
                <a:latin typeface="Times New Roman" pitchFamily="18" charset="0"/>
                <a:cs typeface="Times New Roman" pitchFamily="18" charset="0"/>
              </a:rPr>
              <a:t>физиологиялық</a:t>
            </a:r>
          </a:p>
          <a:p>
            <a:r>
              <a:rPr lang="kk-KZ" sz="3200" dirty="0" smtClean="0">
                <a:solidFill>
                  <a:srgbClr val="002060"/>
                </a:solidFill>
                <a:latin typeface="Times New Roman" pitchFamily="18" charset="0"/>
                <a:cs typeface="Times New Roman" pitchFamily="18" charset="0"/>
              </a:rPr>
              <a:t>этологиялық</a:t>
            </a:r>
          </a:p>
          <a:p>
            <a:r>
              <a:rPr lang="kk-KZ" sz="3200" dirty="0" smtClean="0">
                <a:solidFill>
                  <a:srgbClr val="002060"/>
                </a:solidFill>
                <a:latin typeface="Times New Roman" pitchFamily="18" charset="0"/>
                <a:cs typeface="Times New Roman" pitchFamily="18" charset="0"/>
              </a:rPr>
              <a:t>экологиялық</a:t>
            </a:r>
          </a:p>
          <a:p>
            <a:r>
              <a:rPr lang="kk-KZ" sz="3200" dirty="0" smtClean="0">
                <a:solidFill>
                  <a:srgbClr val="002060"/>
                </a:solidFill>
                <a:latin typeface="Times New Roman" pitchFamily="18" charset="0"/>
                <a:cs typeface="Times New Roman" pitchFamily="18" charset="0"/>
              </a:rPr>
              <a:t>Географиялық </a:t>
            </a:r>
          </a:p>
          <a:p>
            <a:r>
              <a:rPr lang="kk-KZ" sz="3200" dirty="0" smtClean="0">
                <a:solidFill>
                  <a:srgbClr val="002060"/>
                </a:solidFill>
                <a:latin typeface="Times New Roman" pitchFamily="18" charset="0"/>
                <a:cs typeface="Times New Roman" pitchFamily="18" charset="0"/>
              </a:rPr>
              <a:t>геннетикалық-репродуктивтілік</a:t>
            </a:r>
            <a:endParaRPr lang="ru-RU" sz="3200" dirty="0">
              <a:solidFill>
                <a:srgbClr val="00206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206752" y="223459"/>
            <a:ext cx="6063900" cy="1325563"/>
          </a:xfrm>
        </p:spPr>
        <p:txBody>
          <a:bodyPr>
            <a:normAutofit/>
          </a:bodyPr>
          <a:lstStyle/>
          <a:p>
            <a:r>
              <a:rPr lang="kk-KZ" sz="3600" b="1" dirty="0" smtClean="0">
                <a:solidFill>
                  <a:srgbClr val="002060"/>
                </a:solidFill>
                <a:latin typeface="Times New Roman" pitchFamily="18" charset="0"/>
                <a:cs typeface="Times New Roman" pitchFamily="18" charset="0"/>
              </a:rPr>
              <a:t>Морфологиялық критерий</a:t>
            </a:r>
            <a:endParaRPr lang="ru-RU" sz="3600" dirty="0">
              <a:solidFill>
                <a:srgbClr val="002060"/>
              </a:solidFill>
            </a:endParaRPr>
          </a:p>
        </p:txBody>
      </p:sp>
      <p:sp>
        <p:nvSpPr>
          <p:cNvPr id="3" name="Содержимое 2"/>
          <p:cNvSpPr>
            <a:spLocks noGrp="1"/>
          </p:cNvSpPr>
          <p:nvPr>
            <p:ph sz="half" idx="1"/>
          </p:nvPr>
        </p:nvSpPr>
        <p:spPr>
          <a:xfrm>
            <a:off x="409709" y="1733688"/>
            <a:ext cx="3886200" cy="2038794"/>
          </a:xfrm>
        </p:spPr>
        <p:txBody>
          <a:bodyPr>
            <a:normAutofit/>
          </a:bodyPr>
          <a:lstStyle/>
          <a:p>
            <a:pPr lvl="0"/>
            <a:r>
              <a:rPr lang="kk-KZ" b="1" dirty="0" smtClean="0">
                <a:solidFill>
                  <a:srgbClr val="C00000"/>
                </a:solidFill>
                <a:latin typeface="Times New Roman" pitchFamily="18" charset="0"/>
                <a:cs typeface="Times New Roman" pitchFamily="18" charset="0"/>
              </a:rPr>
              <a:t>Морфологиялық критерий</a:t>
            </a:r>
            <a:r>
              <a:rPr lang="kk-KZ" dirty="0" smtClean="0">
                <a:solidFill>
                  <a:srgbClr val="C00000"/>
                </a:solidFill>
                <a:latin typeface="Times New Roman" pitchFamily="18" charset="0"/>
                <a:cs typeface="Times New Roman" pitchFamily="18" charset="0"/>
              </a:rPr>
              <a:t> – </a:t>
            </a:r>
            <a:r>
              <a:rPr lang="kk-KZ" dirty="0" smtClean="0">
                <a:latin typeface="Times New Roman" pitchFamily="18" charset="0"/>
                <a:cs typeface="Times New Roman" pitchFamily="18" charset="0"/>
              </a:rPr>
              <a:t>ішкі және сыртқы құрылысындағы ұқсастығын анықтауға бағытталған.</a:t>
            </a:r>
          </a:p>
          <a:p>
            <a:pPr marL="0" lvl="0" indent="0">
              <a:buNone/>
            </a:pPr>
            <a:endParaRPr lang="ru-RU" dirty="0"/>
          </a:p>
        </p:txBody>
      </p:sp>
      <p:pic>
        <p:nvPicPr>
          <p:cNvPr id="9" name="Picture 7"/>
          <p:cNvPicPr>
            <a:picLocks noGrp="1" noChangeAspect="1" noChangeArrowheads="1"/>
          </p:cNvPicPr>
          <p:nvPr>
            <p:ph sz="half" idx="2"/>
          </p:nvPr>
        </p:nvPicPr>
        <p:blipFill>
          <a:blip r:embed="rId2"/>
          <a:srcRect/>
          <a:stretch>
            <a:fillRect/>
          </a:stretch>
        </p:blipFill>
        <p:spPr bwMode="auto">
          <a:xfrm>
            <a:off x="4746519" y="1737360"/>
            <a:ext cx="2461728" cy="1772444"/>
          </a:xfrm>
          <a:prstGeom prst="rect">
            <a:avLst/>
          </a:prstGeom>
          <a:noFill/>
          <a:ln w="9525">
            <a:noFill/>
            <a:miter lim="800000"/>
            <a:headEnd/>
            <a:tailEnd/>
          </a:ln>
        </p:spPr>
      </p:pic>
      <p:pic>
        <p:nvPicPr>
          <p:cNvPr id="7" name="Picture 6"/>
          <p:cNvPicPr>
            <a:picLocks noChangeAspect="1" noChangeArrowheads="1"/>
          </p:cNvPicPr>
          <p:nvPr/>
        </p:nvPicPr>
        <p:blipFill>
          <a:blip r:embed="rId3"/>
          <a:srcRect/>
          <a:stretch>
            <a:fillRect/>
          </a:stretch>
        </p:blipFill>
        <p:spPr bwMode="auto">
          <a:xfrm>
            <a:off x="6945670" y="3030174"/>
            <a:ext cx="2166937" cy="3095625"/>
          </a:xfrm>
          <a:prstGeom prst="rect">
            <a:avLst/>
          </a:prstGeom>
          <a:noFill/>
          <a:ln w="9525">
            <a:noFill/>
            <a:miter lim="800000"/>
            <a:headEnd/>
            <a:tailEnd/>
          </a:ln>
        </p:spPr>
      </p:pic>
      <p:sp>
        <p:nvSpPr>
          <p:cNvPr id="10" name="TextBox 9"/>
          <p:cNvSpPr txBox="1"/>
          <p:nvPr/>
        </p:nvSpPr>
        <p:spPr>
          <a:xfrm>
            <a:off x="5029200" y="3879669"/>
            <a:ext cx="1828800" cy="369332"/>
          </a:xfrm>
          <a:prstGeom prst="rect">
            <a:avLst/>
          </a:prstGeom>
          <a:noFill/>
        </p:spPr>
        <p:txBody>
          <a:bodyPr wrap="square" rtlCol="0">
            <a:spAutoFit/>
          </a:bodyPr>
          <a:lstStyle/>
          <a:p>
            <a:r>
              <a:rPr lang="kk-KZ" dirty="0" smtClean="0">
                <a:solidFill>
                  <a:srgbClr val="A40C63"/>
                </a:solidFill>
                <a:latin typeface="Times New Roman" panose="02020603050405020304" pitchFamily="18" charset="0"/>
                <a:cs typeface="Times New Roman" panose="02020603050405020304" pitchFamily="18" charset="0"/>
              </a:rPr>
              <a:t>Қара тоқылдақ</a:t>
            </a:r>
            <a:endParaRPr lang="ru-RU" dirty="0">
              <a:solidFill>
                <a:srgbClr val="A40C63"/>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6479177" y="6270171"/>
            <a:ext cx="2664823" cy="369332"/>
          </a:xfrm>
          <a:prstGeom prst="rect">
            <a:avLst/>
          </a:prstGeom>
          <a:noFill/>
        </p:spPr>
        <p:txBody>
          <a:bodyPr wrap="square" rtlCol="0">
            <a:spAutoFit/>
          </a:bodyPr>
          <a:lstStyle/>
          <a:p>
            <a:r>
              <a:rPr lang="kk-KZ" dirty="0" smtClean="0">
                <a:solidFill>
                  <a:srgbClr val="A40C63"/>
                </a:solidFill>
                <a:latin typeface="Times New Roman" panose="02020603050405020304" pitchFamily="18" charset="0"/>
                <a:cs typeface="Times New Roman" panose="02020603050405020304" pitchFamily="18" charset="0"/>
              </a:rPr>
              <a:t>Үлкен шұбар тоқылдақ</a:t>
            </a:r>
            <a:endParaRPr lang="ru-RU" dirty="0">
              <a:solidFill>
                <a:srgbClr val="A40C63"/>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12502" y="4064335"/>
            <a:ext cx="5157988" cy="2585323"/>
          </a:xfrm>
          <a:prstGeom prst="rect">
            <a:avLst/>
          </a:prstGeom>
        </p:spPr>
        <p:txBody>
          <a:bodyPr wrap="square">
            <a:spAutoFit/>
          </a:bodyPr>
          <a:lstStyle/>
          <a:p>
            <a:pPr lvl="0"/>
            <a:r>
              <a:rPr lang="kk-KZ" dirty="0">
                <a:latin typeface="Times New Roman" pitchFamily="18" charset="0"/>
                <a:cs typeface="Times New Roman" pitchFamily="18" charset="0"/>
              </a:rPr>
              <a:t>Мысалы, сыртқы келбеті бойынша (дене пішіні мен қауырсынның түсі) үлкен шұбар тоқылдақты жасыл тоқылдақтан, үлкен сары шымшықты айдарлы сары шымшықтан және т.б.</a:t>
            </a:r>
            <a:endParaRPr lang="ru-RU" dirty="0">
              <a:latin typeface="Times New Roman" pitchFamily="18" charset="0"/>
              <a:cs typeface="Times New Roman" pitchFamily="18" charset="0"/>
            </a:endParaRPr>
          </a:p>
          <a:p>
            <a:r>
              <a:rPr lang="kk-KZ" dirty="0">
                <a:latin typeface="Times New Roman" pitchFamily="18" charset="0"/>
                <a:cs typeface="Times New Roman" pitchFamily="18" charset="0"/>
              </a:rPr>
              <a:t>Бұл критерий кеңінен қолданылып келеді, бірақ морфологиялық ұқсастықтары бар түрлерді немесе егіз түрлерді анықтауға жеткіліксіз. Мысалы, безгек масасының 15 жуық сыртқы келбеті ұқсас түрлер бар екені анықталды.</a:t>
            </a:r>
            <a:endParaRPr lang="ru-RU"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04288" y="365126"/>
            <a:ext cx="6211062" cy="1093807"/>
          </a:xfrm>
        </p:spPr>
        <p:txBody>
          <a:bodyPr>
            <a:normAutofit/>
          </a:bodyPr>
          <a:lstStyle/>
          <a:p>
            <a:r>
              <a:rPr lang="kk-KZ" sz="3600" b="1" dirty="0" smtClean="0">
                <a:solidFill>
                  <a:srgbClr val="002060"/>
                </a:solidFill>
                <a:latin typeface="Times New Roman" pitchFamily="18" charset="0"/>
                <a:cs typeface="Times New Roman" pitchFamily="18" charset="0"/>
              </a:rPr>
              <a:t>Физиологиялық критерий</a:t>
            </a:r>
            <a:endParaRPr lang="ru-RU" sz="3600" dirty="0">
              <a:solidFill>
                <a:srgbClr val="002060"/>
              </a:solidFill>
            </a:endParaRPr>
          </a:p>
        </p:txBody>
      </p:sp>
      <p:sp>
        <p:nvSpPr>
          <p:cNvPr id="3" name="Содержимое 2"/>
          <p:cNvSpPr>
            <a:spLocks noGrp="1"/>
          </p:cNvSpPr>
          <p:nvPr>
            <p:ph sz="half" idx="1"/>
          </p:nvPr>
        </p:nvSpPr>
        <p:spPr/>
        <p:txBody>
          <a:bodyPr>
            <a:normAutofit/>
          </a:bodyPr>
          <a:lstStyle/>
          <a:p>
            <a:pPr lvl="0"/>
            <a:r>
              <a:rPr lang="kk-KZ" b="1" dirty="0" smtClean="0">
                <a:solidFill>
                  <a:srgbClr val="A40C63"/>
                </a:solidFill>
                <a:latin typeface="Times New Roman" pitchFamily="18" charset="0"/>
                <a:cs typeface="Times New Roman" pitchFamily="18" charset="0"/>
              </a:rPr>
              <a:t>Физиологиялық критерий</a:t>
            </a:r>
            <a:r>
              <a:rPr lang="kk-KZ" dirty="0" smtClean="0">
                <a:solidFill>
                  <a:srgbClr val="A40C63"/>
                </a:solidFill>
                <a:latin typeface="Times New Roman" pitchFamily="18" charset="0"/>
                <a:cs typeface="Times New Roman" pitchFamily="18" charset="0"/>
              </a:rPr>
              <a:t> – </a:t>
            </a:r>
            <a:r>
              <a:rPr lang="kk-KZ" dirty="0" smtClean="0">
                <a:latin typeface="Times New Roman" pitchFamily="18" charset="0"/>
                <a:cs typeface="Times New Roman" pitchFamily="18" charset="0"/>
              </a:rPr>
              <a:t>бір түрдің дарақтары барлық физиологиялық үдерістері бойынша ұқсас келеді. Мысалы: қоректенуі, тыныс алуы, зәр шығаруы және көбеюі.</a:t>
            </a:r>
          </a:p>
          <a:p>
            <a:pPr lvl="0"/>
            <a:endParaRPr lang="ru-RU" dirty="0"/>
          </a:p>
        </p:txBody>
      </p:sp>
      <p:pic>
        <p:nvPicPr>
          <p:cNvPr id="8" name="Объект 7"/>
          <p:cNvPicPr>
            <a:picLocks noGrp="1" noChangeAspect="1"/>
          </p:cNvPicPr>
          <p:nvPr>
            <p:ph sz="half" idx="2"/>
          </p:nvPr>
        </p:nvPicPr>
        <p:blipFill>
          <a:blip r:embed="rId2"/>
          <a:stretch>
            <a:fillRect/>
          </a:stretch>
        </p:blipFill>
        <p:spPr>
          <a:xfrm>
            <a:off x="4748341" y="1591747"/>
            <a:ext cx="3150341" cy="2370653"/>
          </a:xfrm>
          <a:prstGeom prst="rect">
            <a:avLst/>
          </a:prstGeom>
        </p:spPr>
      </p:pic>
      <p:pic>
        <p:nvPicPr>
          <p:cNvPr id="6" name="Рисунок 5"/>
          <p:cNvPicPr>
            <a:picLocks noChangeAspect="1"/>
          </p:cNvPicPr>
          <p:nvPr/>
        </p:nvPicPr>
        <p:blipFill>
          <a:blip r:embed="rId3"/>
          <a:stretch>
            <a:fillRect/>
          </a:stretch>
        </p:blipFill>
        <p:spPr>
          <a:xfrm>
            <a:off x="4572000" y="4270953"/>
            <a:ext cx="3554276" cy="2444708"/>
          </a:xfrm>
          <a:prstGeom prst="rect">
            <a:avLst/>
          </a:prstGeom>
        </p:spPr>
      </p:pic>
      <p:sp>
        <p:nvSpPr>
          <p:cNvPr id="9" name="Стрелка вниз 8"/>
          <p:cNvSpPr/>
          <p:nvPr/>
        </p:nvSpPr>
        <p:spPr>
          <a:xfrm>
            <a:off x="6170141" y="3484605"/>
            <a:ext cx="568410" cy="1062681"/>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ru-RU"/>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B8E491502AA5DB478494DFA2D6BC74C7" ma:contentTypeVersion="7" ma:contentTypeDescription="Создание документа." ma:contentTypeScope="" ma:versionID="d603e161d630c5cfee81aa749e814bda">
  <xsd:schema xmlns:xsd="http://www.w3.org/2001/XMLSchema" xmlns:xs="http://www.w3.org/2001/XMLSchema" xmlns:p="http://schemas.microsoft.com/office/2006/metadata/properties" xmlns:ns2="e8735eac-2aa2-4835-8c34-18a6ce24a015" xmlns:ns3="cf40af5f-07a6-4c85-9eea-9e4110da1620" targetNamespace="http://schemas.microsoft.com/office/2006/metadata/properties" ma:root="true" ma:fieldsID="de3eda502cdca84ee3dc3c48fc0386d9" ns2:_="" ns3:_="">
    <xsd:import namespace="e8735eac-2aa2-4835-8c34-18a6ce24a015"/>
    <xsd:import namespace="cf40af5f-07a6-4c85-9eea-9e4110da162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735eac-2aa2-4835-8c34-18a6ce24a015" elementFormDefault="qualified">
    <xsd:import namespace="http://schemas.microsoft.com/office/2006/documentManagement/types"/>
    <xsd:import namespace="http://schemas.microsoft.com/office/infopath/2007/PartnerControls"/>
    <xsd:element name="SharedWithUsers" ma:index="8" nillable="true" ma:displayName="Общий доступ с использованием"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Совместно с подробностями"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40af5f-07a6-4c85-9eea-9e4110da162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429841-6AB5-48DA-A30A-40D967B645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735eac-2aa2-4835-8c34-18a6ce24a015"/>
    <ds:schemaRef ds:uri="cf40af5f-07a6-4c85-9eea-9e4110da16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5582D4-48A3-4E45-ACC5-C74DFD623CE0}">
  <ds:schemaRefs>
    <ds:schemaRef ds:uri="http://schemas.microsoft.com/sharepoint/v3/contenttype/forms"/>
  </ds:schemaRefs>
</ds:datastoreItem>
</file>

<file path=customXml/itemProps3.xml><?xml version="1.0" encoding="utf-8"?>
<ds:datastoreItem xmlns:ds="http://schemas.openxmlformats.org/officeDocument/2006/customXml" ds:itemID="{EEAA0757-19C5-4C47-8DB2-33032C524C25}">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1677</TotalTime>
  <Words>765</Words>
  <Application>Microsoft Office PowerPoint</Application>
  <PresentationFormat>Экран (4:3)</PresentationFormat>
  <Paragraphs>127</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Calibri Light</vt:lpstr>
      <vt:lpstr>Times New Roman</vt:lpstr>
      <vt:lpstr>Тема Office</vt:lpstr>
      <vt:lpstr>Презентация PowerPoint</vt:lpstr>
      <vt:lpstr> Сабақтың тақырыбы:  «Түр» ұғымының анықтамасы. Түрдің құрылымы. Түр критерийлері.   Сабақтың мақсаты:  түрдің құрылымы мен критерийлерін сипаттау;  Бағалау критерийлері:  -түр құрылымын, түр критерийін қысқаша сипаттайды; -  </vt:lpstr>
      <vt:lpstr>Түр дегеніміз ...</vt:lpstr>
      <vt:lpstr>Түр анықтамасы</vt:lpstr>
      <vt:lpstr>Түрге мысал бола алады ...</vt:lpstr>
      <vt:lpstr>Түрдің критерий дегеніміз ...</vt:lpstr>
      <vt:lpstr>Түрдің критерийлері</vt:lpstr>
      <vt:lpstr>Морфологиялық критерий</vt:lpstr>
      <vt:lpstr>Физиологиялық критерий</vt:lpstr>
      <vt:lpstr>Географиялық критерий</vt:lpstr>
      <vt:lpstr>Экологиялық критерий</vt:lpstr>
      <vt:lpstr>Генетикалық критерий</vt:lpstr>
      <vt:lpstr>Биохимиялық критерий</vt:lpstr>
      <vt:lpstr>Этологиялық критерий</vt:lpstr>
      <vt:lpstr>Түрдің құрылымы</vt:lpstr>
      <vt:lpstr>Түр</vt:lpstr>
      <vt:lpstr>Түрдің құрылымы</vt:lpstr>
      <vt:lpstr>Түрдің құрылымы</vt:lpstr>
      <vt:lpstr>Түрдің құрылымы</vt:lpstr>
      <vt:lpstr>Түрдің құрылымы</vt:lpstr>
      <vt:lpstr>Презентация PowerPoint</vt:lpstr>
      <vt:lpstr>Рефлексия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8.1B 01  Раздел учебного плана.  Цель обучения.</dc:title>
  <dc:creator>Бейбит Демесенов</dc:creator>
  <cp:lastModifiedBy>Jarkyn</cp:lastModifiedBy>
  <cp:revision>142</cp:revision>
  <dcterms:created xsi:type="dcterms:W3CDTF">2015-09-24T19:49:33Z</dcterms:created>
  <dcterms:modified xsi:type="dcterms:W3CDTF">2021-05-05T18:45:07Z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0x010100B8E491502AA5DB478494DFA2D6BC74C7</vt:lpwstr>
  </property>
</Properties>
</file>