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4" r:id="rId4"/>
    <p:sldId id="261" r:id="rId5"/>
    <p:sldId id="262" r:id="rId6"/>
    <p:sldId id="285" r:id="rId7"/>
    <p:sldId id="263" r:id="rId8"/>
    <p:sldId id="286" r:id="rId9"/>
    <p:sldId id="281" r:id="rId10"/>
    <p:sldId id="291" r:id="rId11"/>
    <p:sldId id="292" r:id="rId12"/>
    <p:sldId id="279" r:id="rId13"/>
    <p:sldId id="290" r:id="rId14"/>
    <p:sldId id="282" r:id="rId15"/>
    <p:sldId id="265" r:id="rId16"/>
    <p:sldId id="266" r:id="rId17"/>
    <p:sldId id="283" r:id="rId18"/>
    <p:sldId id="275" r:id="rId19"/>
    <p:sldId id="267" r:id="rId20"/>
    <p:sldId id="271" r:id="rId21"/>
    <p:sldId id="273" r:id="rId22"/>
    <p:sldId id="272" r:id="rId23"/>
    <p:sldId id="293" r:id="rId24"/>
    <p:sldId id="29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 autoAdjust="0"/>
    <p:restoredTop sz="94660"/>
  </p:normalViewPr>
  <p:slideViewPr>
    <p:cSldViewPr>
      <p:cViewPr>
        <p:scale>
          <a:sx n="84" d="100"/>
          <a:sy n="84" d="100"/>
        </p:scale>
        <p:origin x="115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ab.ru/~slava/my_photo/picture/08032_800.jp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oboi.kards.qip.ru/images/wallpaper/aa/95/103850_1024_768.jpg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7.jpeg"/><Relationship Id="rId9" Type="http://schemas.openxmlformats.org/officeDocument/2006/relationships/hyperlink" Target="http://www.xa-xa.org/uploads/posts/2010-11/thumbs/1291125069_cactus_11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01000" cy="12954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Эволюцияның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күштері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Эволюцияның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күштерін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критериі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эволюцияның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күштерін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88" t="24972" r="54966" b="38135"/>
          <a:stretch>
            <a:fillRect/>
          </a:stretch>
        </p:blipFill>
        <p:spPr bwMode="auto">
          <a:xfrm>
            <a:off x="4572000" y="914400"/>
            <a:ext cx="3886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7224" b="54420"/>
          <a:stretch>
            <a:fillRect/>
          </a:stretch>
        </p:blipFill>
        <p:spPr bwMode="auto">
          <a:xfrm>
            <a:off x="685800" y="914400"/>
            <a:ext cx="3657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41539" t="22728" r="16923" b="9091"/>
          <a:stretch>
            <a:fillRect/>
          </a:stretch>
        </p:blipFill>
        <p:spPr bwMode="auto">
          <a:xfrm>
            <a:off x="685800" y="3429000"/>
            <a:ext cx="3657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90800" y="304800"/>
            <a:ext cx="3289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Түраралық күрес.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4290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Кішігірім аймақты мекендейтін әр түрге жататын даралар арасында болады.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паразитизм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жыртқыштың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бәсекелестік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селбесіп</a:t>
            </a:r>
            <a:endParaRPr lang="ru-RU" sz="2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772"/>
          <a:stretch>
            <a:fillRect/>
          </a:stretch>
        </p:blipFill>
        <p:spPr bwMode="auto">
          <a:xfrm>
            <a:off x="685800" y="1524000"/>
            <a:ext cx="7772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1" y="533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Түраралық күресте - бір организм екіншісін қорек көзі ретінде пайдаланады.</a:t>
            </a:r>
            <a:endParaRPr lang="ru-RU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4437113"/>
            <a:ext cx="2088232" cy="24208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 descr="1383758726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821" y="4093270"/>
            <a:ext cx="3666179" cy="2764730"/>
          </a:xfrm>
          <a:prstGeom prst="rect">
            <a:avLst/>
          </a:prstGeom>
        </p:spPr>
      </p:pic>
      <p:pic>
        <p:nvPicPr>
          <p:cNvPr id="4" name="Содержимое 3" descr="img6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84168" cy="2352939"/>
          </a:xfrm>
          <a:prstGeom prst="rect">
            <a:avLst/>
          </a:prstGeom>
        </p:spPr>
      </p:pic>
      <p:pic>
        <p:nvPicPr>
          <p:cNvPr id="7" name="Рисунок 6" descr="1383758757_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3866718" cy="2492896"/>
          </a:xfrm>
          <a:prstGeom prst="rect">
            <a:avLst/>
          </a:prstGeom>
        </p:spPr>
      </p:pic>
      <p:pic>
        <p:nvPicPr>
          <p:cNvPr id="8" name="Рисунок 7" descr="1383758751_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60848"/>
            <a:ext cx="3507429" cy="2335535"/>
          </a:xfrm>
          <a:prstGeom prst="rect">
            <a:avLst/>
          </a:prstGeom>
        </p:spPr>
      </p:pic>
      <p:pic>
        <p:nvPicPr>
          <p:cNvPr id="5" name="Рисунок 4" descr="images.jpegапншлд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7391" y="0"/>
            <a:ext cx="3076609" cy="4032448"/>
          </a:xfrm>
          <a:prstGeom prst="rect">
            <a:avLst/>
          </a:prstGeom>
        </p:spPr>
      </p:pic>
      <p:pic>
        <p:nvPicPr>
          <p:cNvPr id="6" name="Рисунок 5" descr="1383758736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2060848"/>
            <a:ext cx="3375522" cy="2529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605203">
            <a:off x="597712" y="2531387"/>
            <a:ext cx="7942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Түраралық күрес.</a:t>
            </a:r>
            <a:endParaRPr lang="ru-RU" sz="8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Абиотикалық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факторлармен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4572000" cy="213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743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81400"/>
            <a:ext cx="271462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810000" y="3657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Жәндіктердің қанаттарының қатты болуы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Жүн жамылғысының қалың болуы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Жапырақтың түсуі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Тікенге айналуы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Сабаққа су жиналуы  (алоэ)</a:t>
            </a:r>
            <a:endParaRPr lang="ru-RU" sz="2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3187416"/>
          </a:xfrm>
          <a:prstGeom prst="rect">
            <a:avLst/>
          </a:prstGeom>
        </p:spPr>
      </p:pic>
      <p:pic>
        <p:nvPicPr>
          <p:cNvPr id="6" name="Picture 2" descr="Картинка 2 из 426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28599" cy="3240360"/>
          </a:xfrm>
          <a:prstGeom prst="rect">
            <a:avLst/>
          </a:prstGeom>
          <a:noFill/>
        </p:spPr>
      </p:pic>
      <p:pic>
        <p:nvPicPr>
          <p:cNvPr id="4" name="Picture 4" descr="Картинка 18 из 122602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 t="46993"/>
          <a:stretch>
            <a:fillRect/>
          </a:stretch>
        </p:blipFill>
        <p:spPr bwMode="auto">
          <a:xfrm>
            <a:off x="-1" y="4293097"/>
            <a:ext cx="6451737" cy="2564904"/>
          </a:xfrm>
          <a:prstGeom prst="rect">
            <a:avLst/>
          </a:prstGeom>
          <a:noFill/>
        </p:spPr>
      </p:pic>
      <p:pic>
        <p:nvPicPr>
          <p:cNvPr id="9" name="Рисунок 8" descr="пп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36912"/>
            <a:ext cx="3635896" cy="2127672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2564904"/>
            <a:ext cx="3312368" cy="2208245"/>
          </a:xfrm>
          <a:prstGeom prst="rect">
            <a:avLst/>
          </a:prstGeom>
        </p:spPr>
      </p:pic>
      <p:pic>
        <p:nvPicPr>
          <p:cNvPr id="5" name="Picture 6" descr="Картинка 14 из 12344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4695" y="2564904"/>
            <a:ext cx="2919305" cy="4293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066053">
            <a:off x="387710" y="1853327"/>
            <a:ext cx="1034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Абиотикалық</a:t>
            </a:r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факторлармен</a:t>
            </a:r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күрес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2000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4191000" cy="4492752"/>
          </a:xfrm>
        </p:spPr>
        <p:txBody>
          <a:bodyPr>
            <a:no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Табиғатта өздігінен таңдамалы түрде бір даралар тіршілігін жойса, екінші біреулері көбейіп, әрі қарай дамиды, - бұл құбылысты </a:t>
            </a:r>
            <a:r>
              <a:rPr lang="kk-KZ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Дарвин табиғи сұрыпталу немесе аса бейімделе алмағандардың тірі қалуы - 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атады.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3810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Табиғи сұрыпталу – эволюцияның негізгі шешуші факторы, тіршілік үшін күрестің нәтижесі.</a:t>
            </a:r>
          </a:p>
          <a:p>
            <a:pPr algn="ctr"/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Табиғи сұрыпталу -  бірнеше ғасырды қамтып, үздіксіз жүріп жататын әрекет.</a:t>
            </a:r>
          </a:p>
          <a:p>
            <a:pPr algn="ctr"/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Табиғи сұрыпталудың нәтижесінде тіршілік ортасына сәйкес бейімделген жаңа түрлер түзіледі.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638800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solidFill>
                  <a:srgbClr val="FF0066"/>
                </a:solidFill>
              </a:rPr>
              <a:t>Тапсырма</a:t>
            </a:r>
            <a:r>
              <a:rPr lang="kk-KZ" dirty="0" smtClean="0">
                <a:solidFill>
                  <a:srgbClr val="002060"/>
                </a:solidFill>
              </a:rPr>
              <a:t>:Тіршілік үшін күрестің формаларын атап,оларға сипаттама беріңдер.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42901"/>
              </p:ext>
            </p:extLst>
          </p:nvPr>
        </p:nvGraphicFramePr>
        <p:xfrm>
          <a:off x="838200" y="1828801"/>
          <a:ext cx="7467600" cy="385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768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Тіршілік үшін күрестің формалары.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Анықтамасы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 l="69392" t="67511" r="5102" b="6016"/>
          <a:stretch>
            <a:fillRect/>
          </a:stretch>
        </p:blipFill>
        <p:spPr bwMode="auto">
          <a:xfrm>
            <a:off x="4724400" y="1371600"/>
            <a:ext cx="3810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3886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609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Тіршілік үшін күрестің формаларын ажырату.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890" t="43001" r="16154" b="33778"/>
          <a:stretch>
            <a:fillRect/>
          </a:stretch>
        </p:blipFill>
        <p:spPr bwMode="auto">
          <a:xfrm>
            <a:off x="4419600" y="609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886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g2.jpg"/>
          <p:cNvPicPr>
            <a:picLocks noChangeAspect="1" noChangeArrowheads="1"/>
          </p:cNvPicPr>
          <p:nvPr/>
        </p:nvPicPr>
        <p:blipFill>
          <a:blip r:embed="rId2" cstate="print"/>
          <a:srcRect l="31666" t="66667" r="42500" b="5555"/>
          <a:stretch>
            <a:fillRect/>
          </a:stretch>
        </p:blipFill>
        <p:spPr bwMode="auto">
          <a:xfrm>
            <a:off x="4495800" y="3124200"/>
            <a:ext cx="3657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0596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”Табиғи сұрыпталу күн сайын және сағат сайын бүкіл әлем бойынша кішігірім, болмашы өзгерістерді іздеп тауып, жамандарын тастап, жақсыларын сақтап, жинақтап, құлаққа естілмей және көзге көрінбей жұмыс істейді”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0670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4953000"/>
            <a:ext cx="3044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Чарлз Ро́берт Да́рвин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de-DE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1809 — 1882)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505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950" t="48485" r="49832"/>
          <a:stretch>
            <a:fillRect/>
          </a:stretch>
        </p:blipFill>
        <p:spPr bwMode="auto">
          <a:xfrm>
            <a:off x="609600" y="32766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776" t="38287" b="25322"/>
          <a:stretch>
            <a:fillRect/>
          </a:stretch>
        </p:blipFill>
        <p:spPr bwMode="auto">
          <a:xfrm>
            <a:off x="5867400" y="1752600"/>
            <a:ext cx="259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3212" r="60425"/>
          <a:stretch>
            <a:fillRect/>
          </a:stretch>
        </p:blipFill>
        <p:spPr bwMode="auto">
          <a:xfrm>
            <a:off x="685800" y="1066800"/>
            <a:ext cx="281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581400" y="21336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57600" y="3352800"/>
            <a:ext cx="1600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2819400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Ұя үшін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337" t="37369" b="28120"/>
          <a:stretch>
            <a:fillRect/>
          </a:stretch>
        </p:blipFill>
        <p:spPr bwMode="auto">
          <a:xfrm>
            <a:off x="5867400" y="21336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60" t="18196" r="63366"/>
          <a:stretch>
            <a:fillRect/>
          </a:stretch>
        </p:blipFill>
        <p:spPr bwMode="auto">
          <a:xfrm>
            <a:off x="762000" y="7620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581400" y="1524000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81400" y="3124200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2667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Қорек үшін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880" cy="5260848"/>
          </a:xfrm>
        </p:spPr>
        <p:txBody>
          <a:bodyPr>
            <a:noAutofit/>
          </a:bodyPr>
          <a:lstStyle/>
          <a:p>
            <a:r>
              <a:rPr lang="kk-KZ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Тіршілік үшін күрестің формаларын атап көрсет: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1.Тіршілік үшін күрестің 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 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формасы шиеленіскен күйде өтеді.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Қарағайлардың арасындағы жарық үшін күрес.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Шөлді жерлердегі өсімдіктердің жапырақтарының тілімденуі немесе тікенге айналуы.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Жәндіктер немесе құстар қоректену кезінде гүлді өсімдіктерді тозаңдандыруы.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Бір популяциядағы даралар бірдей қорек, су, жылу, жарықты қажет етуі.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Бір организм екіншісін қорек көзі ретінде пайдаланса...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7.Қына өсімдігінде жасыл балдырлар мен саңырауқұлақ селбесіп тіршілік етсе...</a:t>
            </a:r>
          </a:p>
          <a:p>
            <a:pPr>
              <a:buFont typeface="Wingdings" pitchFamily="2" charset="2"/>
              <a:buChar char="q"/>
            </a:pP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Қысы суық аудандарда жануарлардың жүн жамылғысы қалың болып өссе..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67524"/>
              </p:ext>
            </p:extLst>
          </p:nvPr>
        </p:nvGraphicFramePr>
        <p:xfrm>
          <a:off x="685800" y="1371600"/>
          <a:ext cx="7696200" cy="274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3328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Түрішілік күрес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Түраралық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күрес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Абиотикалық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факторлармен күрес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47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1,2,5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4,6,7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685800"/>
            <a:ext cx="225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Жауаптары.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kk-KZ" sz="6000" b="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863" r="12458"/>
          <a:stretch>
            <a:fillRect/>
          </a:stretch>
        </p:blipFill>
        <p:spPr bwMode="auto">
          <a:xfrm>
            <a:off x="685800" y="1295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HMSBea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72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5105400"/>
            <a:ext cx="672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“Бигль кемесімен жасалған саяхат” 1845ж.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83880" cy="4187952"/>
          </a:xfrm>
        </p:spPr>
        <p:txBody>
          <a:bodyPr>
            <a:noAutofit/>
          </a:bodyPr>
          <a:lstStyle/>
          <a:p>
            <a:r>
              <a:rPr lang="kk-KZ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1858 жылы Ч.Дарвин А.Уоллеспен бірігіп жасаған баяндамасында эволюциялық теорияны ұсынып: </a:t>
            </a:r>
            <a:r>
              <a:rPr lang="kk-KZ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“Оның негізгі механизмі – табиғи сұрыпталу ”</a:t>
            </a:r>
            <a:r>
              <a:rPr lang="kk-KZ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 көрсетті.</a:t>
            </a:r>
          </a:p>
          <a:p>
            <a:r>
              <a:rPr lang="kk-KZ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1859 жылы  Ч.Дарвиннің негізгі еңбегі –</a:t>
            </a:r>
            <a:r>
              <a:rPr lang="kk-KZ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“Табиғи сұрыпталу жолымен түрлердің пайда болуы” </a:t>
            </a:r>
            <a:r>
              <a:rPr lang="kk-KZ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кітабында, ол “Табиғи сұрыпталу организмдердің өзгергіштігіне қатыспайды, мутациялардың жиілігі мен айқын көрінуіне әсер ете отырып, эволюциялық процестің қарқыны мен бағытына нақты ықпалын тигізеді. Міне, </a:t>
            </a:r>
            <a:r>
              <a:rPr lang="kk-KZ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бұл әрекет табиғи сұрыпталудың шығармашылық рөлін сипаттайды </a:t>
            </a:r>
            <a:r>
              <a:rPr lang="kk-KZ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”,- деді.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66"/>
                </a:solidFill>
              </a:rPr>
              <a:t>Барлық тірі организмдер артық мөлшерде ұрпақ қалдыруға қабілетті.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1"/>
            <a:ext cx="3124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5029200"/>
            <a:ext cx="1384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Торғай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029200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Бақбақ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Тіршілік үшін күрес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организмдердің шексіз көбеюге бейімділігі мен кеңістік және тіршілік ресурстарының арасындағы қарама – қайшылығын туғызуы.</a:t>
            </a:r>
          </a:p>
          <a:p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2362199"/>
            <a:ext cx="7620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609600"/>
            <a:ext cx="723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Тіршілік үшін күрестің формалары.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2098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Түрішілік күрес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22098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Түраралық 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күрес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209800"/>
            <a:ext cx="274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Абиотикалық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факторлармен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күрес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828800" y="1524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114800" y="1524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Down Arrow 9"/>
          <p:cNvSpPr/>
          <p:nvPr/>
        </p:nvSpPr>
        <p:spPr>
          <a:xfrm>
            <a:off x="6858000" y="1524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533400" y="3810000"/>
            <a:ext cx="2438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Бір түрге жататын даралар арасында жүреді.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1200" y="3886200"/>
            <a:ext cx="2819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Ылғалы мол немесе ауа райы құрғақ аудандарда және жазы ыстық, қысы суық жерлерде байқалады.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6600" y="3810000"/>
            <a:ext cx="2286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 түрге жататын даралар арасында жүреді.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676400" y="3200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own Arrow 14"/>
          <p:cNvSpPr/>
          <p:nvPr/>
        </p:nvSpPr>
        <p:spPr>
          <a:xfrm>
            <a:off x="4114800" y="3124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own Arrow 15"/>
          <p:cNvSpPr/>
          <p:nvPr/>
        </p:nvSpPr>
        <p:spPr>
          <a:xfrm>
            <a:off x="7010400" y="31242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119" t="29113" r="1988" b="36315"/>
          <a:stretch>
            <a:fillRect/>
          </a:stretch>
        </p:blipFill>
        <p:spPr bwMode="auto">
          <a:xfrm>
            <a:off x="6400800" y="990600"/>
            <a:ext cx="2209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2057400" cy="236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23730" r="37225" b="32600"/>
          <a:stretch>
            <a:fillRect/>
          </a:stretch>
        </p:blipFill>
        <p:spPr bwMode="auto">
          <a:xfrm>
            <a:off x="609600" y="990600"/>
            <a:ext cx="3505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2671" t="63685" r="31547" b="1744"/>
          <a:stretch>
            <a:fillRect/>
          </a:stretch>
        </p:blipFill>
        <p:spPr bwMode="auto">
          <a:xfrm>
            <a:off x="609600" y="3581400"/>
            <a:ext cx="3505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62300" y="368300"/>
            <a:ext cx="309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Түрішілік күрес.</a:t>
            </a:r>
            <a:endParaRPr lang="ru-RU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5052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Бір популяциядағы даралар бірдей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Қорек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Жылу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Аналық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Жарық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Су</a:t>
            </a:r>
          </a:p>
          <a:p>
            <a:pPr>
              <a:buFont typeface="Wingdings" pitchFamily="2" charset="2"/>
              <a:buChar char="Ø"/>
            </a:pPr>
            <a:r>
              <a:rPr lang="kk-KZ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Территория т. б. қажет етеді.</a:t>
            </a:r>
            <a:endParaRPr lang="ru-RU" sz="2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6236_64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 l="50610"/>
          <a:stretch>
            <a:fillRect/>
          </a:stretch>
        </p:blipFill>
        <p:spPr>
          <a:xfrm>
            <a:off x="2133600" y="2209800"/>
            <a:ext cx="4892352" cy="3276139"/>
          </a:xfrm>
          <a:prstGeom prst="rect">
            <a:avLst/>
          </a:prstGeom>
        </p:spPr>
      </p:pic>
      <p:pic>
        <p:nvPicPr>
          <p:cNvPr id="10" name="Рисунок 9" descr="165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482" y="0"/>
            <a:ext cx="3250518" cy="2592288"/>
          </a:xfrm>
          <a:prstGeom prst="rect">
            <a:avLst/>
          </a:prstGeom>
        </p:spPr>
      </p:pic>
      <p:pic>
        <p:nvPicPr>
          <p:cNvPr id="11" name="Рисунок 10" descr="1283968285_vorobii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87824" cy="2317827"/>
          </a:xfrm>
          <a:prstGeom prst="rect">
            <a:avLst/>
          </a:prstGeom>
        </p:spPr>
      </p:pic>
      <p:pic>
        <p:nvPicPr>
          <p:cNvPr id="12" name="Рисунок 11" descr="46262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2135904" cy="3212400"/>
          </a:xfrm>
          <a:prstGeom prst="rect">
            <a:avLst/>
          </a:prstGeom>
        </p:spPr>
      </p:pic>
      <p:pic>
        <p:nvPicPr>
          <p:cNvPr id="13" name="Рисунок 12" descr="img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"/>
            <a:ext cx="3444579" cy="2204863"/>
          </a:xfrm>
          <a:prstGeom prst="rect">
            <a:avLst/>
          </a:prstGeom>
        </p:spPr>
      </p:pic>
      <p:pic>
        <p:nvPicPr>
          <p:cNvPr id="14" name="Рисунок 13" descr="0003-007-Tri-formy-borby-za-suschestvovani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445224"/>
            <a:ext cx="1817122" cy="1412776"/>
          </a:xfrm>
          <a:prstGeom prst="rect">
            <a:avLst/>
          </a:prstGeom>
        </p:spPr>
      </p:pic>
      <p:pic>
        <p:nvPicPr>
          <p:cNvPr id="15" name="Рисунок 14" descr="0001-001-Borba-za-suschestvovan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5445224"/>
            <a:ext cx="1985074" cy="1412776"/>
          </a:xfrm>
          <a:prstGeom prst="rect">
            <a:avLst/>
          </a:prstGeom>
        </p:spPr>
      </p:pic>
      <p:pic>
        <p:nvPicPr>
          <p:cNvPr id="17" name="Рисунок 16" descr="957438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5417840"/>
            <a:ext cx="1440160" cy="1440160"/>
          </a:xfrm>
          <a:prstGeom prst="rect">
            <a:avLst/>
          </a:prstGeom>
        </p:spPr>
      </p:pic>
      <p:pic>
        <p:nvPicPr>
          <p:cNvPr id="18" name="Рисунок 17" descr="images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5445224"/>
            <a:ext cx="2236895" cy="1412776"/>
          </a:xfrm>
          <a:prstGeom prst="rect">
            <a:avLst/>
          </a:prstGeom>
        </p:spPr>
      </p:pic>
      <p:pic>
        <p:nvPicPr>
          <p:cNvPr id="20" name="Рисунок 19" descr="images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63689" y="3933056"/>
            <a:ext cx="2080311" cy="1944215"/>
          </a:xfrm>
          <a:prstGeom prst="rect">
            <a:avLst/>
          </a:prstGeom>
        </p:spPr>
      </p:pic>
      <p:pic>
        <p:nvPicPr>
          <p:cNvPr id="19" name="Рисунок 18" descr="images.jpegгнпг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20272" y="5363525"/>
            <a:ext cx="2123728" cy="1494475"/>
          </a:xfrm>
          <a:prstGeom prst="rect">
            <a:avLst/>
          </a:prstGeom>
        </p:spPr>
      </p:pic>
      <p:pic>
        <p:nvPicPr>
          <p:cNvPr id="16" name="Рисунок 15" descr="14697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8659" y="2564904"/>
            <a:ext cx="2115341" cy="15841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9948614">
            <a:off x="1707172" y="2527477"/>
            <a:ext cx="5644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Түрішілік күрес.</a:t>
            </a:r>
            <a:endParaRPr lang="ru-RU" sz="6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4">
      <a:dk1>
        <a:srgbClr val="00B050"/>
      </a:dk1>
      <a:lt1>
        <a:srgbClr val="92D050"/>
      </a:lt1>
      <a:dk2>
        <a:srgbClr val="B13F9A"/>
      </a:dk2>
      <a:lt2>
        <a:srgbClr val="00B05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792</TotalTime>
  <Words>515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Times New Roman</vt:lpstr>
      <vt:lpstr>Verdana</vt:lpstr>
      <vt:lpstr>Wingdings</vt:lpstr>
      <vt:lpstr>Wingdings 2</vt:lpstr>
      <vt:lpstr>Aspect</vt:lpstr>
      <vt:lpstr>Сабақтың тақырыбы: Эволюцияның қозғаушы күштері.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Jarkyn</cp:lastModifiedBy>
  <cp:revision>85</cp:revision>
  <dcterms:created xsi:type="dcterms:W3CDTF">2006-08-16T00:00:00Z</dcterms:created>
  <dcterms:modified xsi:type="dcterms:W3CDTF">2021-05-05T16:52:45Z</dcterms:modified>
</cp:coreProperties>
</file>