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3" r:id="rId4"/>
    <p:sldId id="262" r:id="rId5"/>
    <p:sldId id="261" r:id="rId6"/>
    <p:sldId id="265" r:id="rId7"/>
    <p:sldId id="260"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324"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300105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3740218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2867242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1286465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777882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7339C84F-41E5-4EFE-A6F1-254F73CF687C}" type="datetimeFigureOut">
              <a:rPr lang="ru-RU" smtClean="0"/>
              <a:t>30.01.2021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2825528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7339C84F-41E5-4EFE-A6F1-254F73CF687C}" type="datetimeFigureOut">
              <a:rPr lang="ru-RU" smtClean="0"/>
              <a:t>30.01.2021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3239785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7339C84F-41E5-4EFE-A6F1-254F73CF687C}" type="datetimeFigureOut">
              <a:rPr lang="ru-RU" smtClean="0"/>
              <a:t>30.01.2021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3319437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339C84F-41E5-4EFE-A6F1-254F73CF687C}" type="datetimeFigureOut">
              <a:rPr lang="ru-RU" smtClean="0"/>
              <a:t>30.01.2021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4120102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39C84F-41E5-4EFE-A6F1-254F73CF687C}" type="datetimeFigureOut">
              <a:rPr lang="ru-RU" smtClean="0"/>
              <a:t>30.01.2021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1544684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7339C84F-41E5-4EFE-A6F1-254F73CF687C}" type="datetimeFigureOut">
              <a:rPr lang="ru-RU" smtClean="0"/>
              <a:t>30.01.2021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8407085D-3187-4C5C-A14D-BEBCCA9F1F6F}" type="slidenum">
              <a:rPr lang="ru-RU" smtClean="0"/>
              <a:t>‹#›</a:t>
            </a:fld>
            <a:endParaRPr lang="ru-RU"/>
          </a:p>
        </p:txBody>
      </p:sp>
    </p:spTree>
    <p:extLst>
      <p:ext uri="{BB962C8B-B14F-4D97-AF65-F5344CB8AC3E}">
        <p14:creationId xmlns:p14="http://schemas.microsoft.com/office/powerpoint/2010/main" val="2718889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39C84F-41E5-4EFE-A6F1-254F73CF687C}" type="datetimeFigureOut">
              <a:rPr lang="ru-RU" smtClean="0"/>
              <a:t>30.01.2021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07085D-3187-4C5C-A14D-BEBCCA9F1F6F}" type="slidenum">
              <a:rPr lang="ru-RU" smtClean="0"/>
              <a:t>‹#›</a:t>
            </a:fld>
            <a:endParaRPr lang="ru-RU"/>
          </a:p>
        </p:txBody>
      </p:sp>
    </p:spTree>
    <p:extLst>
      <p:ext uri="{BB962C8B-B14F-4D97-AF65-F5344CB8AC3E}">
        <p14:creationId xmlns:p14="http://schemas.microsoft.com/office/powerpoint/2010/main" val="588546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04665"/>
            <a:ext cx="7772400" cy="1296143"/>
          </a:xfrm>
        </p:spPr>
        <p:txBody>
          <a:bodyPr>
            <a:normAutofit fontScale="90000"/>
          </a:bodyPr>
          <a:lstStyle/>
          <a:p>
            <a:r>
              <a:rPr lang="kk-KZ" sz="2700" b="1" dirty="0" smtClean="0">
                <a:latin typeface="Times New Roman" pitchFamily="18" charset="0"/>
                <a:cs typeface="Times New Roman" pitchFamily="18" charset="0"/>
              </a:rPr>
              <a:t/>
            </a:r>
            <a:br>
              <a:rPr lang="kk-KZ" sz="2700" b="1" dirty="0" smtClean="0">
                <a:latin typeface="Times New Roman" pitchFamily="18" charset="0"/>
                <a:cs typeface="Times New Roman" pitchFamily="18" charset="0"/>
              </a:rPr>
            </a:br>
            <a:r>
              <a:rPr lang="kk-KZ" sz="2700" b="1" dirty="0">
                <a:latin typeface="Times New Roman" pitchFamily="18" charset="0"/>
                <a:cs typeface="Times New Roman" pitchFamily="18" charset="0"/>
              </a:rPr>
              <a:t/>
            </a:r>
            <a:br>
              <a:rPr lang="kk-KZ" sz="2700" b="1" dirty="0">
                <a:latin typeface="Times New Roman" pitchFamily="18" charset="0"/>
                <a:cs typeface="Times New Roman" pitchFamily="18" charset="0"/>
              </a:rPr>
            </a:br>
            <a:r>
              <a:rPr lang="kk-KZ" sz="2700" b="1" dirty="0" smtClean="0">
                <a:latin typeface="Times New Roman" pitchFamily="18" charset="0"/>
                <a:cs typeface="Times New Roman" pitchFamily="18" charset="0"/>
              </a:rPr>
              <a:t>Сабақтың</a:t>
            </a:r>
            <a:r>
              <a:rPr lang="kk-KZ" b="1" dirty="0" smtClean="0">
                <a:latin typeface="Times New Roman" pitchFamily="18" charset="0"/>
                <a:cs typeface="Times New Roman" pitchFamily="18" charset="0"/>
              </a:rPr>
              <a:t> </a:t>
            </a:r>
            <a:r>
              <a:rPr lang="kk-KZ" sz="2700" b="1" dirty="0" smtClean="0">
                <a:latin typeface="Times New Roman" pitchFamily="18" charset="0"/>
                <a:cs typeface="Times New Roman" pitchFamily="18" charset="0"/>
              </a:rPr>
              <a:t>тақырыбы:</a:t>
            </a:r>
            <a:br>
              <a:rPr lang="kk-KZ" sz="2700" b="1" dirty="0" smtClean="0">
                <a:latin typeface="Times New Roman" pitchFamily="18" charset="0"/>
                <a:cs typeface="Times New Roman" pitchFamily="18" charset="0"/>
              </a:rPr>
            </a:br>
            <a:r>
              <a:rPr lang="kk-KZ" sz="2700" dirty="0" smtClean="0">
                <a:latin typeface="Times New Roman" pitchFamily="18" charset="0"/>
                <a:cs typeface="Times New Roman" pitchFamily="18" charset="0"/>
              </a:rPr>
              <a:t>Аллельді </a:t>
            </a:r>
            <a:r>
              <a:rPr lang="kk-KZ" sz="2700" dirty="0">
                <a:latin typeface="Times New Roman" pitchFamily="18" charset="0"/>
                <a:cs typeface="Times New Roman" pitchFamily="18" charset="0"/>
              </a:rPr>
              <a:t>гендердің әрекеттесуі:толық және толымсыз. Доминанттылық  белгілердің пайда болуы. Талдаушы шағылыстыру ұғымы мен оның практикалық маңызы</a:t>
            </a:r>
            <a:r>
              <a:rPr lang="kk-KZ" sz="2700" dirty="0"/>
              <a:t>.</a:t>
            </a:r>
            <a:endParaRPr lang="ru-RU" sz="2700" dirty="0"/>
          </a:p>
        </p:txBody>
      </p:sp>
      <p:sp>
        <p:nvSpPr>
          <p:cNvPr id="3" name="Подзаголовок 2"/>
          <p:cNvSpPr>
            <a:spLocks noGrp="1"/>
          </p:cNvSpPr>
          <p:nvPr>
            <p:ph type="subTitle" idx="1"/>
          </p:nvPr>
        </p:nvSpPr>
        <p:spPr>
          <a:xfrm>
            <a:off x="899592" y="2420888"/>
            <a:ext cx="7272808" cy="3217912"/>
          </a:xfrm>
        </p:spPr>
        <p:txBody>
          <a:bodyPr/>
          <a:lstStyle/>
          <a:p>
            <a:endParaRPr lang="kk-KZ" sz="2400" b="1" dirty="0" smtClean="0">
              <a:solidFill>
                <a:schemeClr val="tx1"/>
              </a:solidFill>
              <a:latin typeface="Times New Roman" pitchFamily="18" charset="0"/>
              <a:cs typeface="Times New Roman" pitchFamily="18" charset="0"/>
            </a:endParaRPr>
          </a:p>
          <a:p>
            <a:r>
              <a:rPr lang="kk-KZ" sz="2400" b="1" dirty="0" smtClean="0">
                <a:solidFill>
                  <a:schemeClr val="tx1"/>
                </a:solidFill>
                <a:latin typeface="Times New Roman" pitchFamily="18" charset="0"/>
                <a:cs typeface="Times New Roman" pitchFamily="18" charset="0"/>
              </a:rPr>
              <a:t>Оқу </a:t>
            </a:r>
            <a:r>
              <a:rPr lang="kk-KZ" sz="2400" b="1" dirty="0">
                <a:solidFill>
                  <a:schemeClr val="tx1"/>
                </a:solidFill>
                <a:latin typeface="Times New Roman" pitchFamily="18" charset="0"/>
                <a:cs typeface="Times New Roman" pitchFamily="18" charset="0"/>
              </a:rPr>
              <a:t>мақсаты</a:t>
            </a:r>
            <a:r>
              <a:rPr lang="kk-KZ" sz="2400" b="1" dirty="0" smtClean="0">
                <a:solidFill>
                  <a:schemeClr val="tx1"/>
                </a:solidFill>
                <a:latin typeface="Times New Roman" pitchFamily="18" charset="0"/>
                <a:cs typeface="Times New Roman" pitchFamily="18" charset="0"/>
              </a:rPr>
              <a:t>:</a:t>
            </a:r>
          </a:p>
          <a:p>
            <a:r>
              <a:rPr lang="ru-RU" sz="2400" b="1" dirty="0">
                <a:solidFill>
                  <a:schemeClr val="tx1"/>
                </a:solidFill>
                <a:latin typeface="Times New Roman" pitchFamily="18" charset="0"/>
                <a:cs typeface="Times New Roman" pitchFamily="18" charset="0"/>
              </a:rPr>
              <a:t>9.2.4.4-толы</a:t>
            </a:r>
            <a:r>
              <a:rPr lang="kk-KZ" sz="2400" b="1" dirty="0">
                <a:solidFill>
                  <a:schemeClr val="tx1"/>
                </a:solidFill>
                <a:latin typeface="Times New Roman" pitchFamily="18" charset="0"/>
                <a:cs typeface="Times New Roman" pitchFamily="18" charset="0"/>
              </a:rPr>
              <a:t>қ және толымсыз доминанттылықты салыстыру;</a:t>
            </a:r>
            <a:endParaRPr lang="ru-RU" sz="2400" b="1" dirty="0">
              <a:solidFill>
                <a:schemeClr val="tx1"/>
              </a:solidFill>
              <a:latin typeface="Times New Roman" pitchFamily="18" charset="0"/>
              <a:cs typeface="Times New Roman" pitchFamily="18" charset="0"/>
            </a:endParaRPr>
          </a:p>
          <a:p>
            <a:r>
              <a:rPr lang="ru-RU" sz="2400" b="1" dirty="0">
                <a:solidFill>
                  <a:schemeClr val="tx1"/>
                </a:solidFill>
                <a:latin typeface="Times New Roman" pitchFamily="18" charset="0"/>
                <a:cs typeface="Times New Roman" pitchFamily="18" charset="0"/>
              </a:rPr>
              <a:t>9.2.4.5-</a:t>
            </a:r>
            <a:r>
              <a:rPr lang="kk-KZ" sz="2400" b="1" dirty="0">
                <a:solidFill>
                  <a:schemeClr val="tx1"/>
                </a:solidFill>
                <a:latin typeface="Times New Roman" pitchFamily="18" charset="0"/>
                <a:cs typeface="Times New Roman" pitchFamily="18" charset="0"/>
              </a:rPr>
              <a:t>талдаушы  будандастырудың маңызы;</a:t>
            </a:r>
            <a:endParaRPr lang="ru-RU" sz="24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584863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3"/>
          <p:cNvSpPr>
            <a:spLocks noGrp="1"/>
          </p:cNvSpPr>
          <p:nvPr>
            <p:ph type="body" sz="half" idx="2"/>
          </p:nvPr>
        </p:nvSpPr>
        <p:spPr>
          <a:xfrm>
            <a:off x="179512" y="188640"/>
            <a:ext cx="5112568" cy="5937523"/>
          </a:xfrm>
        </p:spPr>
        <p:txBody>
          <a:bodyPr>
            <a:normAutofit fontScale="25000" lnSpcReduction="20000"/>
          </a:bodyPr>
          <a:lstStyle/>
          <a:p>
            <a:r>
              <a:rPr lang="ru-RU" sz="9600" b="1" dirty="0" err="1">
                <a:latin typeface="Times New Roman" pitchFamily="18" charset="0"/>
                <a:cs typeface="Times New Roman" pitchFamily="18" charset="0"/>
              </a:rPr>
              <a:t>Аллельді</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гендер</a:t>
            </a:r>
            <a:r>
              <a:rPr lang="ru-RU" sz="9600" b="1" dirty="0">
                <a:latin typeface="Times New Roman" pitchFamily="18" charset="0"/>
                <a:cs typeface="Times New Roman" pitchFamily="18" charset="0"/>
              </a:rPr>
              <a:t> — </a:t>
            </a:r>
            <a:r>
              <a:rPr lang="ru-RU" sz="9600" b="1" dirty="0" err="1">
                <a:latin typeface="Times New Roman" pitchFamily="18" charset="0"/>
                <a:cs typeface="Times New Roman" pitchFamily="18" charset="0"/>
              </a:rPr>
              <a:t>хромосоманың</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бір</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жұбында</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орналасатын</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гендер</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Доминантты</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және</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рецессивті</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аллельдер</a:t>
            </a:r>
            <a:r>
              <a:rPr lang="ru-RU" sz="9600" b="1" dirty="0">
                <a:latin typeface="Times New Roman" pitchFamily="18" charset="0"/>
                <a:cs typeface="Times New Roman" pitchFamily="18" charset="0"/>
              </a:rPr>
              <a:t> </a:t>
            </a:r>
            <a:r>
              <a:rPr lang="ru-RU" sz="9600" b="1" dirty="0" err="1">
                <a:latin typeface="Times New Roman" pitchFamily="18" charset="0"/>
                <a:cs typeface="Times New Roman" pitchFamily="18" charset="0"/>
              </a:rPr>
              <a:t>болады</a:t>
            </a:r>
            <a:r>
              <a:rPr lang="ru-RU" sz="9600" b="1" dirty="0">
                <a:latin typeface="Times New Roman" pitchFamily="18" charset="0"/>
                <a:cs typeface="Times New Roman" pitchFamily="18" charset="0"/>
              </a:rPr>
              <a:t>.</a:t>
            </a:r>
            <a:r>
              <a:rPr lang="kk-KZ" sz="9600" b="1" dirty="0">
                <a:latin typeface="Times New Roman" pitchFamily="18" charset="0"/>
                <a:cs typeface="Times New Roman" pitchFamily="18" charset="0"/>
              </a:rPr>
              <a:t>Моногибридті будандастыру кезіндегі  бірінші ұрпақтың Ғ1 біркелкі будандарында  тек ата аналарының біреуінің доминантты  белгісі жарыққа шыққан жағдайда толық доминанттылықты көрсетеді. Бірақ табиғатта толық емес доминанттылық құбылысы да кездеседі. Ол кезде  ата аналарының екі  белгісі де көрінбей, аралық сипаттағы жаңа белгі жарыққа шығады. Өйткені кейбір доминантты  белгілер  рецессивтілерге толық басымдылық қасиет көрсете алмайды. Бұл құбылысты толық емес доминанттлық деп атайды.</a:t>
            </a:r>
            <a:endParaRPr lang="ru-RU" sz="9600" b="1" dirty="0">
              <a:latin typeface="Times New Roman" pitchFamily="18" charset="0"/>
              <a:cs typeface="Times New Roman" pitchFamily="18" charset="0"/>
            </a:endParaRPr>
          </a:p>
          <a:p>
            <a:endParaRPr lang="ru-RU" dirty="0"/>
          </a:p>
        </p:txBody>
      </p:sp>
      <p:pic>
        <p:nvPicPr>
          <p:cNvPr id="8" name="Объект 7"/>
          <p:cNvPicPr>
            <a:picLocks noGrp="1"/>
          </p:cNvPicPr>
          <p:nvPr>
            <p:ph idx="1"/>
          </p:nvPr>
        </p:nvPicPr>
        <p:blipFill>
          <a:blip r:embed="rId2"/>
          <a:stretch>
            <a:fillRect/>
          </a:stretch>
        </p:blipFill>
        <p:spPr>
          <a:xfrm>
            <a:off x="5220072" y="620688"/>
            <a:ext cx="3456384" cy="5040560"/>
          </a:xfrm>
          <a:prstGeom prst="rect">
            <a:avLst/>
          </a:prstGeom>
        </p:spPr>
      </p:pic>
    </p:spTree>
    <p:extLst>
      <p:ext uri="{BB962C8B-B14F-4D97-AF65-F5344CB8AC3E}">
        <p14:creationId xmlns:p14="http://schemas.microsoft.com/office/powerpoint/2010/main" val="485735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620689"/>
            <a:ext cx="7772400" cy="1440159"/>
          </a:xfrm>
        </p:spPr>
        <p:txBody>
          <a:bodyPr>
            <a:noAutofit/>
          </a:bodyPr>
          <a:lstStyle/>
          <a:p>
            <a:r>
              <a:rPr lang="kk-KZ" sz="2800" b="1" dirty="0">
                <a:latin typeface="Times New Roman" pitchFamily="18" charset="0"/>
                <a:cs typeface="Times New Roman" pitchFamily="18" charset="0"/>
              </a:rPr>
              <a:t>Аллельді гендердің өзара әрекеттесуінен толық және толымсыз доминантты белгілер болуы мүмкін.</a:t>
            </a:r>
            <a:r>
              <a:rPr lang="ru-RU" sz="2800" b="1" dirty="0">
                <a:latin typeface="Times New Roman" pitchFamily="18" charset="0"/>
                <a:cs typeface="Times New Roman" pitchFamily="18" charset="0"/>
              </a:rPr>
              <a:t/>
            </a:r>
            <a:br>
              <a:rPr lang="ru-RU" sz="2800" b="1" dirty="0">
                <a:latin typeface="Times New Roman" pitchFamily="18" charset="0"/>
                <a:cs typeface="Times New Roman" pitchFamily="18" charset="0"/>
              </a:rPr>
            </a:br>
            <a:endParaRPr lang="ru-RU" sz="28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611560" y="2204864"/>
            <a:ext cx="7992888" cy="3433936"/>
          </a:xfrm>
        </p:spPr>
        <p:txBody>
          <a:bodyPr/>
          <a:lstStyle/>
          <a:p>
            <a:endParaRPr lang="ru-RU" dirty="0"/>
          </a:p>
        </p:txBody>
      </p:sp>
      <p:pic>
        <p:nvPicPr>
          <p:cNvPr id="6" name="Рисунок 5"/>
          <p:cNvPicPr/>
          <p:nvPr/>
        </p:nvPicPr>
        <p:blipFill>
          <a:blip r:embed="rId2"/>
          <a:stretch>
            <a:fillRect/>
          </a:stretch>
        </p:blipFill>
        <p:spPr>
          <a:xfrm>
            <a:off x="107504" y="1916832"/>
            <a:ext cx="8784976" cy="4392488"/>
          </a:xfrm>
          <a:prstGeom prst="rect">
            <a:avLst/>
          </a:prstGeom>
        </p:spPr>
      </p:pic>
    </p:spTree>
    <p:extLst>
      <p:ext uri="{BB962C8B-B14F-4D97-AF65-F5344CB8AC3E}">
        <p14:creationId xmlns:p14="http://schemas.microsoft.com/office/powerpoint/2010/main" val="788035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404665"/>
            <a:ext cx="7772400" cy="1080119"/>
          </a:xfrm>
        </p:spPr>
        <p:txBody>
          <a:bodyPr>
            <a:noAutofit/>
          </a:bodyPr>
          <a:lstStyle/>
          <a:p>
            <a:r>
              <a:rPr lang="kk-KZ" sz="2800" b="1" dirty="0">
                <a:latin typeface="Times New Roman" pitchFamily="18" charset="0"/>
                <a:cs typeface="Times New Roman" pitchFamily="18" charset="0"/>
              </a:rPr>
              <a:t>Т</a:t>
            </a:r>
            <a:r>
              <a:rPr lang="ru-RU" sz="2800" b="1" dirty="0" err="1">
                <a:latin typeface="Times New Roman" pitchFamily="18" charset="0"/>
                <a:cs typeface="Times New Roman" pitchFamily="18" charset="0"/>
              </a:rPr>
              <a:t>олы</a:t>
            </a:r>
            <a:r>
              <a:rPr lang="kk-KZ" sz="2800" b="1" dirty="0">
                <a:latin typeface="Times New Roman" pitchFamily="18" charset="0"/>
                <a:cs typeface="Times New Roman" pitchFamily="18" charset="0"/>
              </a:rPr>
              <a:t>қ және толымсыз доминанттылықты салыстыру.</a:t>
            </a:r>
            <a:r>
              <a:rPr lang="ru-RU" sz="2800" b="1" dirty="0">
                <a:latin typeface="Times New Roman" pitchFamily="18" charset="0"/>
                <a:cs typeface="Times New Roman" pitchFamily="18" charset="0"/>
              </a:rPr>
              <a:t/>
            </a:r>
            <a:br>
              <a:rPr lang="ru-RU" sz="2800" b="1" dirty="0">
                <a:latin typeface="Times New Roman" pitchFamily="18" charset="0"/>
                <a:cs typeface="Times New Roman" pitchFamily="18" charset="0"/>
              </a:rPr>
            </a:br>
            <a:endParaRPr lang="ru-RU" sz="28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611560" y="1844824"/>
            <a:ext cx="7488832" cy="3793976"/>
          </a:xfrm>
        </p:spPr>
        <p:txBody>
          <a:bodyPr/>
          <a:lstStyle/>
          <a:p>
            <a:endParaRPr lang="ru-RU" dirty="0"/>
          </a:p>
        </p:txBody>
      </p:sp>
      <p:pic>
        <p:nvPicPr>
          <p:cNvPr id="6" name="Рисунок 5"/>
          <p:cNvPicPr/>
          <p:nvPr/>
        </p:nvPicPr>
        <p:blipFill>
          <a:blip r:embed="rId2"/>
          <a:stretch>
            <a:fillRect/>
          </a:stretch>
        </p:blipFill>
        <p:spPr>
          <a:xfrm>
            <a:off x="395536" y="1340768"/>
            <a:ext cx="8352928" cy="4824536"/>
          </a:xfrm>
          <a:prstGeom prst="rect">
            <a:avLst/>
          </a:prstGeom>
        </p:spPr>
      </p:pic>
    </p:spTree>
    <p:extLst>
      <p:ext uri="{BB962C8B-B14F-4D97-AF65-F5344CB8AC3E}">
        <p14:creationId xmlns:p14="http://schemas.microsoft.com/office/powerpoint/2010/main" val="2404829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476672"/>
            <a:ext cx="7772400" cy="720080"/>
          </a:xfrm>
        </p:spPr>
        <p:txBody>
          <a:bodyPr>
            <a:noAutofit/>
          </a:bodyPr>
          <a:lstStyle/>
          <a:p>
            <a:r>
              <a:rPr lang="kk-KZ" sz="2800" b="1" dirty="0">
                <a:latin typeface="Times New Roman" pitchFamily="18" charset="0"/>
                <a:cs typeface="Times New Roman" pitchFamily="18" charset="0"/>
              </a:rPr>
              <a:t>Тапсырмалар:</a:t>
            </a:r>
            <a:r>
              <a:rPr lang="ru-RU" sz="2800" b="1" dirty="0">
                <a:latin typeface="Times New Roman" pitchFamily="18" charset="0"/>
                <a:cs typeface="Times New Roman" pitchFamily="18" charset="0"/>
              </a:rPr>
              <a:t/>
            </a:r>
            <a:br>
              <a:rPr lang="ru-RU" sz="2800" b="1" dirty="0">
                <a:latin typeface="Times New Roman" pitchFamily="18" charset="0"/>
                <a:cs typeface="Times New Roman" pitchFamily="18" charset="0"/>
              </a:rPr>
            </a:br>
            <a:endParaRPr lang="ru-RU" sz="28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395536" y="1268760"/>
            <a:ext cx="8352928" cy="4370040"/>
          </a:xfrm>
        </p:spPr>
        <p:txBody>
          <a:bodyPr/>
          <a:lstStyle/>
          <a:p>
            <a:endParaRPr lang="kk-KZ" b="1" dirty="0" smtClean="0">
              <a:solidFill>
                <a:schemeClr val="tx1"/>
              </a:solidFill>
              <a:latin typeface="Times New Roman" pitchFamily="18" charset="0"/>
              <a:cs typeface="Times New Roman" pitchFamily="18" charset="0"/>
            </a:endParaRPr>
          </a:p>
          <a:p>
            <a:r>
              <a:rPr lang="kk-KZ" b="1" dirty="0" smtClean="0">
                <a:solidFill>
                  <a:schemeClr val="tx1"/>
                </a:solidFill>
                <a:latin typeface="Times New Roman" pitchFamily="18" charset="0"/>
                <a:cs typeface="Times New Roman" pitchFamily="18" charset="0"/>
              </a:rPr>
              <a:t>Қызыл </a:t>
            </a:r>
            <a:r>
              <a:rPr lang="kk-KZ" b="1" dirty="0">
                <a:solidFill>
                  <a:schemeClr val="tx1"/>
                </a:solidFill>
                <a:latin typeface="Times New Roman" pitchFamily="18" charset="0"/>
                <a:cs typeface="Times New Roman" pitchFamily="18" charset="0"/>
              </a:rPr>
              <a:t>түсті құлпынайды ақ түсті құлпынаймен </a:t>
            </a:r>
            <a:r>
              <a:rPr lang="kk-KZ" b="1" dirty="0" smtClean="0">
                <a:solidFill>
                  <a:schemeClr val="tx1"/>
                </a:solidFill>
                <a:latin typeface="Times New Roman" pitchFamily="18" charset="0"/>
                <a:cs typeface="Times New Roman" pitchFamily="18" charset="0"/>
              </a:rPr>
              <a:t> будандастырғанда</a:t>
            </a:r>
            <a:r>
              <a:rPr lang="kk-KZ" b="1" dirty="0">
                <a:solidFill>
                  <a:schemeClr val="tx1"/>
                </a:solidFill>
                <a:latin typeface="Times New Roman" pitchFamily="18" charset="0"/>
                <a:cs typeface="Times New Roman" pitchFamily="18" charset="0"/>
              </a:rPr>
              <a:t>, бірініші ұрпақта будан өсімдігінің түсі қызылт болды. Ата аналық дарақтың және бірінші ұрпақтың генотипін анықтаңыздар.</a:t>
            </a:r>
            <a:endParaRPr lang="ru-RU"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1610518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404665"/>
            <a:ext cx="7772400" cy="1008111"/>
          </a:xfrm>
        </p:spPr>
        <p:txBody>
          <a:bodyPr>
            <a:normAutofit/>
          </a:bodyPr>
          <a:lstStyle/>
          <a:p>
            <a:r>
              <a:rPr lang="ru-RU" sz="3200" b="1" dirty="0" err="1" smtClean="0">
                <a:latin typeface="Times New Roman" pitchFamily="18" charset="0"/>
                <a:cs typeface="Times New Roman" pitchFamily="18" charset="0"/>
              </a:rPr>
              <a:t>Жауабы</a:t>
            </a:r>
            <a:endParaRPr lang="ru-RU" sz="32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467544" y="1700808"/>
            <a:ext cx="8208912" cy="3937992"/>
          </a:xfrm>
        </p:spPr>
        <p:txBody>
          <a:bodyPr>
            <a:normAutofit/>
          </a:bodyPr>
          <a:lstStyle/>
          <a:p>
            <a:r>
              <a:rPr lang="kk-KZ" sz="2600" b="1" dirty="0">
                <a:solidFill>
                  <a:schemeClr val="tx1"/>
                </a:solidFill>
                <a:latin typeface="Times New Roman" pitchFamily="18" charset="0"/>
                <a:cs typeface="Times New Roman" pitchFamily="18" charset="0"/>
              </a:rPr>
              <a:t>Толымсыз доминанттылық кезінде бір белгі, екінші белгіге толық доминанттылық көрсете алмайды. Мұны толымсыз доминанттылық дейді.Қызыл түсті  құлпынай доминантты гомозигота, ақ түсті құлпынай ақ түсті рецессивті гомозигота.Будандар гетерозиготалы.Аналық доминанатты гомозигота, аталық рецессивті гомозигота болады.</a:t>
            </a:r>
            <a:endParaRPr lang="ru-RU" sz="2600" b="1" dirty="0">
              <a:solidFill>
                <a:schemeClr val="tx1"/>
              </a:solidFill>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631303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685800" y="692697"/>
            <a:ext cx="7772400" cy="720079"/>
          </a:xfrm>
        </p:spPr>
        <p:txBody>
          <a:bodyPr>
            <a:normAutofit fontScale="90000"/>
          </a:bodyPr>
          <a:lstStyle/>
          <a:p>
            <a:r>
              <a:rPr lang="kk-KZ" sz="2700" b="1" dirty="0">
                <a:latin typeface="Times New Roman" pitchFamily="18" charset="0"/>
                <a:cs typeface="Times New Roman" pitchFamily="18" charset="0"/>
              </a:rPr>
              <a:t>Қорытынды:</a:t>
            </a:r>
            <a:r>
              <a:rPr lang="ru-RU" sz="2400" b="1" dirty="0">
                <a:latin typeface="Times New Roman" pitchFamily="18" charset="0"/>
                <a:cs typeface="Times New Roman" pitchFamily="18" charset="0"/>
              </a:rPr>
              <a:t/>
            </a:r>
            <a:br>
              <a:rPr lang="ru-RU" sz="2400" b="1" dirty="0">
                <a:latin typeface="Times New Roman" pitchFamily="18" charset="0"/>
                <a:cs typeface="Times New Roman" pitchFamily="18" charset="0"/>
              </a:rPr>
            </a:br>
            <a:endParaRPr lang="ru-RU" sz="2400"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611560" y="1412776"/>
            <a:ext cx="7776864" cy="4226024"/>
          </a:xfrm>
        </p:spPr>
        <p:txBody>
          <a:bodyPr>
            <a:noAutofit/>
          </a:bodyPr>
          <a:lstStyle/>
          <a:p>
            <a:pPr algn="just"/>
            <a:r>
              <a:rPr lang="kk-KZ" sz="2800" b="1" dirty="0">
                <a:solidFill>
                  <a:schemeClr val="tx1"/>
                </a:solidFill>
                <a:latin typeface="Times New Roman" pitchFamily="18" charset="0"/>
                <a:cs typeface="Times New Roman" pitchFamily="18" charset="0"/>
              </a:rPr>
              <a:t>Гендердің әрекеттесуінің екі түрі бар: аллельді және аллельді емес. Аллельді түріне толымсыз доминанттылықты жатқызуға болады. Мысалы, қызыл және ақ түсті намазшамгүлдерді өзара будандастырғанда F1-де қызғылт түсті будан алынған. Сол сияқты қызыл раушангүл мен ақ раушангүлді будандастырғанда F2-де қызғылт түсті раушангүл алынды. Бұл екі аллельді гендер А мен а-ның өзара әрекеттесуінің нәтижесі деп қарастыру керек</a:t>
            </a:r>
            <a:endParaRPr lang="ru-RU" sz="2800" b="1"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6606239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853</TotalTime>
  <Words>165</Words>
  <Application>Microsoft Office PowerPoint</Application>
  <PresentationFormat>Экран (4:3)</PresentationFormat>
  <Paragraphs>15</Paragraphs>
  <Slides>7</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Тема Office</vt:lpstr>
      <vt:lpstr>  Сабақтың тақырыбы: Аллельді гендердің әрекеттесуі:толық және толымсыз. Доминанттылық  белгілердің пайда болуы. Талдаушы шағылыстыру ұғымы мен оның практикалық маңызы.</vt:lpstr>
      <vt:lpstr>Презентация PowerPoint</vt:lpstr>
      <vt:lpstr>Аллельді гендердің өзара әрекеттесуінен толық және толымсыз доминантты белгілер болуы мүмкін. </vt:lpstr>
      <vt:lpstr>Толық және толымсыз доминанттылықты салыстыру. </vt:lpstr>
      <vt:lpstr>Тапсырмалар: </vt:lpstr>
      <vt:lpstr>Жауабы</vt:lpstr>
      <vt:lpstr>Қорытынды: </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12</cp:revision>
  <dcterms:created xsi:type="dcterms:W3CDTF">2021-01-30T10:36:24Z</dcterms:created>
  <dcterms:modified xsi:type="dcterms:W3CDTF">2021-01-31T04:50:03Z</dcterms:modified>
</cp:coreProperties>
</file>