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2" r:id="rId4"/>
    <p:sldId id="261" r:id="rId5"/>
    <p:sldId id="260" r:id="rId6"/>
    <p:sldId id="259" r:id="rId7"/>
    <p:sldId id="257"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F0AE987-A815-49F8-A263-2B54BFFEF85D}"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2688863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F0AE987-A815-49F8-A263-2B54BFFEF85D}"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922992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F0AE987-A815-49F8-A263-2B54BFFEF85D}"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1337436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F0AE987-A815-49F8-A263-2B54BFFEF85D}"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3822750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F0AE987-A815-49F8-A263-2B54BFFEF85D}" type="datetimeFigureOut">
              <a:rPr lang="ru-RU" smtClean="0"/>
              <a:t>31.01.2021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1102222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F0AE987-A815-49F8-A263-2B54BFFEF85D}" type="datetimeFigureOut">
              <a:rPr lang="ru-RU" smtClean="0"/>
              <a:t>31.01.2021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146273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F0AE987-A815-49F8-A263-2B54BFFEF85D}" type="datetimeFigureOut">
              <a:rPr lang="ru-RU" smtClean="0"/>
              <a:t>31.01.2021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1112708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F0AE987-A815-49F8-A263-2B54BFFEF85D}" type="datetimeFigureOut">
              <a:rPr lang="ru-RU" smtClean="0"/>
              <a:t>31.01.2021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2412551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F0AE987-A815-49F8-A263-2B54BFFEF85D}" type="datetimeFigureOut">
              <a:rPr lang="ru-RU" smtClean="0"/>
              <a:t>31.01.2021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902461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F0AE987-A815-49F8-A263-2B54BFFEF85D}" type="datetimeFigureOut">
              <a:rPr lang="ru-RU" smtClean="0"/>
              <a:t>31.01.2021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1675840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F0AE987-A815-49F8-A263-2B54BFFEF85D}" type="datetimeFigureOut">
              <a:rPr lang="ru-RU" smtClean="0"/>
              <a:t>31.01.2021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1CF8D9C-4466-48C9-A795-FE72C26EF366}" type="slidenum">
              <a:rPr lang="ru-RU" smtClean="0"/>
              <a:t>‹#›</a:t>
            </a:fld>
            <a:endParaRPr lang="ru-RU"/>
          </a:p>
        </p:txBody>
      </p:sp>
    </p:spTree>
    <p:extLst>
      <p:ext uri="{BB962C8B-B14F-4D97-AF65-F5344CB8AC3E}">
        <p14:creationId xmlns:p14="http://schemas.microsoft.com/office/powerpoint/2010/main" val="38386952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0AE987-A815-49F8-A263-2B54BFFEF85D}" type="datetimeFigureOut">
              <a:rPr lang="ru-RU" smtClean="0"/>
              <a:t>31.01.2021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CF8D9C-4466-48C9-A795-FE72C26EF366}" type="slidenum">
              <a:rPr lang="ru-RU" smtClean="0"/>
              <a:t>‹#›</a:t>
            </a:fld>
            <a:endParaRPr lang="ru-RU"/>
          </a:p>
        </p:txBody>
      </p:sp>
    </p:spTree>
    <p:extLst>
      <p:ext uri="{BB962C8B-B14F-4D97-AF65-F5344CB8AC3E}">
        <p14:creationId xmlns:p14="http://schemas.microsoft.com/office/powerpoint/2010/main" val="3209138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kk.wikipedia.org/wiki/%D0%90%D1%82%D0%B0%D0%BB%D1%8B%D2%9B_%D0%B6%D1%8B%D0%BD%D1%8B%D1%81_%D0%B6%D0%B0%D1%81%D1%83%D1%88%D0%B0%D1%81%D1%8B" TargetMode="Externa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620689"/>
            <a:ext cx="7772400" cy="1368151"/>
          </a:xfrm>
        </p:spPr>
        <p:txBody>
          <a:bodyPr>
            <a:noAutofit/>
          </a:bodyPr>
          <a:lstStyle/>
          <a:p>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kk-KZ" sz="2400" b="1" dirty="0">
                <a:latin typeface="Times New Roman" pitchFamily="18" charset="0"/>
                <a:cs typeface="Times New Roman" pitchFamily="18" charset="0"/>
              </a:rPr>
              <a:t/>
            </a:r>
            <a:br>
              <a:rPr lang="kk-KZ" sz="2400" b="1" dirty="0">
                <a:latin typeface="Times New Roman" pitchFamily="18" charset="0"/>
                <a:cs typeface="Times New Roman" pitchFamily="18" charset="0"/>
              </a:rPr>
            </a:br>
            <a:r>
              <a:rPr lang="kk-KZ" sz="2400" b="1" dirty="0" smtClean="0">
                <a:latin typeface="Times New Roman" pitchFamily="18" charset="0"/>
                <a:cs typeface="Times New Roman" pitchFamily="18" charset="0"/>
              </a:rPr>
              <a:t>Сабақтың тақырыбы:</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
            </a:r>
            <a:br>
              <a:rPr lang="kk-KZ" sz="2400" b="1" dirty="0" smtClean="0">
                <a:latin typeface="Times New Roman" pitchFamily="18" charset="0"/>
                <a:cs typeface="Times New Roman" pitchFamily="18" charset="0"/>
              </a:rPr>
            </a:br>
            <a:r>
              <a:rPr lang="kk-KZ" sz="2400" b="1" dirty="0" smtClean="0">
                <a:latin typeface="Times New Roman" pitchFamily="18" charset="0"/>
                <a:cs typeface="Times New Roman" pitchFamily="18" charset="0"/>
              </a:rPr>
              <a:t>Тұқымқуалаушылық </a:t>
            </a:r>
            <a:r>
              <a:rPr lang="kk-KZ" sz="2400" b="1" dirty="0">
                <a:latin typeface="Times New Roman" pitchFamily="18" charset="0"/>
                <a:cs typeface="Times New Roman" pitchFamily="18" charset="0"/>
              </a:rPr>
              <a:t>заңдылықтарының цитологиялық негіздері. Гаметалар тазалығы және оның цитологиялық негідемесі.  Дигибридті будандастыру.Басымдылық </a:t>
            </a:r>
            <a:r>
              <a:rPr lang="kk-KZ" sz="2400" b="1" dirty="0" smtClean="0">
                <a:latin typeface="Times New Roman" pitchFamily="18" charset="0"/>
                <a:cs typeface="Times New Roman" pitchFamily="18" charset="0"/>
              </a:rPr>
              <a:t>заңы</a:t>
            </a:r>
            <a:r>
              <a:rPr lang="kk-KZ" sz="2400" b="1" dirty="0">
                <a:latin typeface="Times New Roman" pitchFamily="18" charset="0"/>
                <a:cs typeface="Times New Roman" pitchFamily="18" charset="0"/>
              </a:rPr>
              <a:t>. Ажырау заңы.</a:t>
            </a:r>
            <a:endParaRPr lang="ru-RU" sz="2400" b="1"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827584" y="3284984"/>
            <a:ext cx="7488832" cy="2353816"/>
          </a:xfrm>
        </p:spPr>
        <p:txBody>
          <a:bodyPr>
            <a:normAutofit/>
          </a:bodyPr>
          <a:lstStyle/>
          <a:p>
            <a:r>
              <a:rPr lang="kk-KZ" sz="2400" b="1" dirty="0">
                <a:solidFill>
                  <a:schemeClr val="tx1"/>
                </a:solidFill>
                <a:latin typeface="Times New Roman" pitchFamily="18" charset="0"/>
                <a:cs typeface="Times New Roman" pitchFamily="18" charset="0"/>
              </a:rPr>
              <a:t>Оқу мақсаты</a:t>
            </a:r>
            <a:r>
              <a:rPr lang="kk-KZ" sz="2400" b="1" dirty="0" smtClean="0">
                <a:solidFill>
                  <a:schemeClr val="tx1"/>
                </a:solidFill>
                <a:latin typeface="Times New Roman" pitchFamily="18" charset="0"/>
                <a:cs typeface="Times New Roman" pitchFamily="18" charset="0"/>
              </a:rPr>
              <a:t>:</a:t>
            </a:r>
          </a:p>
          <a:p>
            <a:r>
              <a:rPr lang="kk-KZ" sz="2400" b="1" dirty="0">
                <a:solidFill>
                  <a:schemeClr val="tx1"/>
                </a:solidFill>
                <a:latin typeface="Times New Roman" pitchFamily="18" charset="0"/>
                <a:cs typeface="Times New Roman" pitchFamily="18" charset="0"/>
              </a:rPr>
              <a:t>9.2.4.3- дигибридті  будандастырудың цитологиялық негіздерін дәлелдеу және есептер шығару.</a:t>
            </a:r>
            <a:endParaRPr lang="ru-RU" sz="24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0034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3"/>
          <p:cNvSpPr>
            <a:spLocks noGrp="1"/>
          </p:cNvSpPr>
          <p:nvPr>
            <p:ph type="subTitle" idx="1"/>
          </p:nvPr>
        </p:nvSpPr>
        <p:spPr>
          <a:xfrm>
            <a:off x="323528" y="476672"/>
            <a:ext cx="8352928" cy="5162128"/>
          </a:xfrm>
        </p:spPr>
        <p:txBody>
          <a:bodyPr>
            <a:normAutofit fontScale="90000"/>
          </a:bodyPr>
          <a:lstStyle/>
          <a:p>
            <a:r>
              <a:rPr lang="kk-KZ" sz="2900" b="1" dirty="0">
                <a:solidFill>
                  <a:schemeClr val="tx1"/>
                </a:solidFill>
                <a:latin typeface="Times New Roman" pitchFamily="18" charset="0"/>
                <a:cs typeface="Times New Roman" pitchFamily="18" charset="0"/>
              </a:rPr>
              <a:t>Дигибридті будандастыру</a:t>
            </a:r>
            <a:r>
              <a:rPr lang="kk-KZ" sz="2900" dirty="0">
                <a:solidFill>
                  <a:schemeClr val="tx1"/>
                </a:solidFill>
                <a:latin typeface="Times New Roman" pitchFamily="18" charset="0"/>
                <a:cs typeface="Times New Roman" pitchFamily="18" charset="0"/>
              </a:rPr>
              <a:t> – моногибридті қарағанда күрделірек болады. Бұл будандастыру қарама-қарсы екі жұп белгілердің бір уақытта тұқым қуалауын зерттейді. Екі жұп қарама-қарсы белгілері бойынша айырмасы бар дараларды будандастыруды   дигибридті будандастыру деп атайды.</a:t>
            </a:r>
            <a:endParaRPr lang="ru-RU" sz="2900" dirty="0">
              <a:solidFill>
                <a:schemeClr val="tx1"/>
              </a:solidFill>
              <a:latin typeface="Times New Roman" pitchFamily="18" charset="0"/>
              <a:cs typeface="Times New Roman" pitchFamily="18" charset="0"/>
            </a:endParaRPr>
          </a:p>
          <a:p>
            <a:r>
              <a:rPr lang="kk-KZ" sz="2900" dirty="0">
                <a:solidFill>
                  <a:schemeClr val="tx1"/>
                </a:solidFill>
                <a:latin typeface="Times New Roman" pitchFamily="18" charset="0"/>
                <a:cs typeface="Times New Roman" pitchFamily="18" charset="0"/>
              </a:rPr>
              <a:t>Г.Мендель өз тәжірибелерінде  тұқымның түсі сары, пішіні тегіс және тұқымының түсі жасыл, пішіні бұдыр бұршақ өсімдіктерін қолдан будандастырған.. Бірінші ұрпақ (Ғ</a:t>
            </a:r>
            <a:r>
              <a:rPr lang="kk-KZ" sz="2900" baseline="-25000" dirty="0">
                <a:solidFill>
                  <a:schemeClr val="tx1"/>
                </a:solidFill>
                <a:latin typeface="Times New Roman" pitchFamily="18" charset="0"/>
                <a:cs typeface="Times New Roman" pitchFamily="18" charset="0"/>
              </a:rPr>
              <a:t>х</a:t>
            </a:r>
            <a:r>
              <a:rPr lang="kk-KZ" sz="2900" dirty="0">
                <a:solidFill>
                  <a:schemeClr val="tx1"/>
                </a:solidFill>
                <a:latin typeface="Times New Roman" pitchFamily="18" charset="0"/>
                <a:cs typeface="Times New Roman" pitchFamily="18" charset="0"/>
              </a:rPr>
              <a:t>) өсімдіктерінің барлығының  тұқымның  түстері сары, пішіні тегіс болған.</a:t>
            </a:r>
            <a:endParaRPr lang="ru-RU" sz="2900"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4203007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Текст 7"/>
          <p:cNvSpPr>
            <a:spLocks noGrp="1"/>
          </p:cNvSpPr>
          <p:nvPr>
            <p:ph type="body" sz="half" idx="2"/>
          </p:nvPr>
        </p:nvSpPr>
        <p:spPr>
          <a:xfrm>
            <a:off x="179512" y="404664"/>
            <a:ext cx="4608512" cy="5721499"/>
          </a:xfrm>
        </p:spPr>
        <p:txBody>
          <a:bodyPr>
            <a:noAutofit/>
          </a:bodyPr>
          <a:lstStyle/>
          <a:p>
            <a:r>
              <a:rPr lang="kk-KZ" sz="2400" dirty="0">
                <a:latin typeface="Times New Roman" pitchFamily="18" charset="0"/>
                <a:cs typeface="Times New Roman" pitchFamily="18" charset="0"/>
              </a:rPr>
              <a:t>Сонымен екі жұп белгілерді анықтайтын  гендерді белгілейік. Тұқымның сары түсін анықтайтын генді — А (доминантты)   жасыл түсті — а (рецессивті ) тұқымның тегіс пішінін анықтайтын генді — В (доминантты), бұдыр пішінді — b (рецессивті). Тұқымның түсін және пішінін  анықтайтын гендер  әр хромосомада орналасқан. </a:t>
            </a:r>
            <a:r>
              <a:rPr lang="ru-RU" sz="2400" dirty="0" err="1">
                <a:latin typeface="Times New Roman" pitchFamily="18" charset="0"/>
                <a:cs typeface="Times New Roman" pitchFamily="18" charset="0"/>
              </a:rPr>
              <a:t>Тұқымы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сары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тегіс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бірінші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ұрпақ</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будандарын</a:t>
            </a:r>
            <a:r>
              <a:rPr lang="ru-RU" sz="2400" dirty="0">
                <a:latin typeface="Times New Roman" pitchFamily="18" charset="0"/>
                <a:cs typeface="Times New Roman" pitchFamily="18" charset="0"/>
              </a:rPr>
              <a:t> (Ғ</a:t>
            </a:r>
            <a:r>
              <a:rPr lang="ru-RU" sz="2400" baseline="-25000" dirty="0">
                <a:latin typeface="Times New Roman" pitchFamily="18" charset="0"/>
                <a:cs typeface="Times New Roman" pitchFamily="18" charset="0"/>
              </a:rPr>
              <a:t>1</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өздігінен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тозандандырғанда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екінші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ұрпақта</a:t>
            </a:r>
            <a:r>
              <a:rPr lang="ru-RU" sz="2400" dirty="0">
                <a:latin typeface="Times New Roman" pitchFamily="18" charset="0"/>
                <a:cs typeface="Times New Roman" pitchFamily="18" charset="0"/>
              </a:rPr>
              <a:t> (Ғ</a:t>
            </a:r>
            <a:r>
              <a:rPr lang="ru-RU" sz="2400" baseline="-25000" dirty="0">
                <a:latin typeface="Times New Roman" pitchFamily="18" charset="0"/>
                <a:cs typeface="Times New Roman" pitchFamily="18" charset="0"/>
              </a:rPr>
              <a:t>2</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Мендельдің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ажырау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заңына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сәйкес</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белгілердің</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ажырауы</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байқалады</a:t>
            </a:r>
            <a:r>
              <a:rPr lang="ru-RU" sz="2400" dirty="0">
                <a:latin typeface="Times New Roman" pitchFamily="18" charset="0"/>
                <a:cs typeface="Times New Roman" pitchFamily="18" charset="0"/>
              </a:rPr>
              <a:t>.</a:t>
            </a:r>
          </a:p>
          <a:p>
            <a:endParaRPr lang="ru-RU" sz="2400" dirty="0">
              <a:latin typeface="Times New Roman" pitchFamily="18" charset="0"/>
              <a:cs typeface="Times New Roman" pitchFamily="18" charset="0"/>
            </a:endParaRPr>
          </a:p>
        </p:txBody>
      </p:sp>
      <p:pic>
        <p:nvPicPr>
          <p:cNvPr id="9" name="Объект 8"/>
          <p:cNvPicPr>
            <a:picLocks noGrp="1"/>
          </p:cNvPicPr>
          <p:nvPr>
            <p:ph idx="1"/>
          </p:nvPr>
        </p:nvPicPr>
        <p:blipFill>
          <a:blip r:embed="rId2"/>
          <a:stretch>
            <a:fillRect/>
          </a:stretch>
        </p:blipFill>
        <p:spPr>
          <a:xfrm>
            <a:off x="4788024" y="620688"/>
            <a:ext cx="4248472" cy="5400600"/>
          </a:xfrm>
          <a:prstGeom prst="rect">
            <a:avLst/>
          </a:prstGeom>
        </p:spPr>
      </p:pic>
    </p:spTree>
    <p:extLst>
      <p:ext uri="{BB962C8B-B14F-4D97-AF65-F5344CB8AC3E}">
        <p14:creationId xmlns:p14="http://schemas.microsoft.com/office/powerpoint/2010/main" val="26181110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80728"/>
            <a:ext cx="8229600" cy="2448272"/>
          </a:xfrm>
        </p:spPr>
        <p:txBody>
          <a:bodyPr>
            <a:normAutofit fontScale="90000"/>
          </a:bodyPr>
          <a:lstStyle/>
          <a:p>
            <a:r>
              <a:rPr lang="ru-RU" sz="2700" b="1" dirty="0">
                <a:latin typeface="Times New Roman" pitchFamily="18" charset="0"/>
                <a:cs typeface="Times New Roman" pitchFamily="18" charset="0"/>
              </a:rPr>
              <a:t>Б</a:t>
            </a:r>
            <a:r>
              <a:rPr lang="kk-KZ" sz="2700" b="1" dirty="0">
                <a:latin typeface="Times New Roman" pitchFamily="18" charset="0"/>
                <a:cs typeface="Times New Roman" pitchFamily="18" charset="0"/>
              </a:rPr>
              <a:t>удандастыру нәтижесінде бірінші ұрпақ Ғ</a:t>
            </a:r>
            <a:r>
              <a:rPr lang="ru-RU" sz="2700" b="1" dirty="0">
                <a:latin typeface="Times New Roman" pitchFamily="18" charset="0"/>
                <a:cs typeface="Times New Roman" pitchFamily="18" charset="0"/>
              </a:rPr>
              <a:t>1 </a:t>
            </a:r>
            <a:r>
              <a:rPr lang="kk-KZ" sz="2700" b="1" dirty="0">
                <a:latin typeface="Times New Roman" pitchFamily="18" charset="0"/>
                <a:cs typeface="Times New Roman" pitchFamily="18" charset="0"/>
              </a:rPr>
              <a:t>даралары біркелкі- сары түсті, тегіс пішінді болып, екі доминантты белгі жарыққа шыққан. Бұл будандарды </a:t>
            </a:r>
            <a:r>
              <a:rPr lang="kk-KZ" sz="2700" b="1" dirty="0" smtClean="0">
                <a:latin typeface="Times New Roman" pitchFamily="18" charset="0"/>
                <a:cs typeface="Times New Roman" pitchFamily="18" charset="0"/>
              </a:rPr>
              <a:t>өздігінен </a:t>
            </a:r>
            <a:r>
              <a:rPr lang="kk-KZ" sz="2700" b="1" dirty="0">
                <a:latin typeface="Times New Roman" pitchFamily="18" charset="0"/>
                <a:cs typeface="Times New Roman" pitchFamily="18" charset="0"/>
              </a:rPr>
              <a:t>тозаңдандырғанда , екінші ұрпақта Ғ2 төрт түрлі фенотип көрініс берген. Есептеулер жүргізгенде олардың арақатынасы  мынадай болған: 9 бөлігі- сары, тегіс; 3 бөлігі -сары, бұдыр;3 бөлігі- жасыл, тегіс; 1бөлігі -жасыл,бұдыр тұқымдар болған. Олай болса екінші ұрпақта  Ғ2 9:3:3:1 арақатынасында ажырау жүрген.</a:t>
            </a:r>
            <a:r>
              <a:rPr lang="ru-RU" b="1" dirty="0">
                <a:latin typeface="Times New Roman" pitchFamily="18" charset="0"/>
                <a:cs typeface="Times New Roman" pitchFamily="18" charset="0"/>
              </a:rPr>
              <a:t/>
            </a:r>
            <a:br>
              <a:rPr lang="ru-RU" b="1" dirty="0">
                <a:latin typeface="Times New Roman" pitchFamily="18" charset="0"/>
                <a:cs typeface="Times New Roman" pitchFamily="18" charset="0"/>
              </a:rPr>
            </a:br>
            <a:endParaRPr lang="ru-RU" b="1" dirty="0">
              <a:latin typeface="Times New Roman" pitchFamily="18" charset="0"/>
              <a:cs typeface="Times New Roman" pitchFamily="18" charset="0"/>
            </a:endParaRPr>
          </a:p>
        </p:txBody>
      </p:sp>
      <p:pic>
        <p:nvPicPr>
          <p:cNvPr id="7" name="Объект 6"/>
          <p:cNvPicPr>
            <a:picLocks noGrp="1"/>
          </p:cNvPicPr>
          <p:nvPr>
            <p:ph idx="1"/>
          </p:nvPr>
        </p:nvPicPr>
        <p:blipFill>
          <a:blip r:embed="rId2"/>
          <a:stretch>
            <a:fillRect/>
          </a:stretch>
        </p:blipFill>
        <p:spPr>
          <a:xfrm>
            <a:off x="611560" y="3717032"/>
            <a:ext cx="7848872" cy="2952328"/>
          </a:xfrm>
          <a:prstGeom prst="rect">
            <a:avLst/>
          </a:prstGeom>
        </p:spPr>
      </p:pic>
    </p:spTree>
    <p:extLst>
      <p:ext uri="{BB962C8B-B14F-4D97-AF65-F5344CB8AC3E}">
        <p14:creationId xmlns:p14="http://schemas.microsoft.com/office/powerpoint/2010/main" val="5712191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Текст 5"/>
          <p:cNvSpPr>
            <a:spLocks noGrp="1"/>
          </p:cNvSpPr>
          <p:nvPr>
            <p:ph type="body" sz="half" idx="2"/>
          </p:nvPr>
        </p:nvSpPr>
        <p:spPr>
          <a:xfrm>
            <a:off x="457200" y="404664"/>
            <a:ext cx="8147248" cy="5721499"/>
          </a:xfrm>
        </p:spPr>
        <p:txBody>
          <a:bodyPr>
            <a:normAutofit/>
          </a:bodyPr>
          <a:lstStyle/>
          <a:p>
            <a:pPr algn="ctr"/>
            <a:r>
              <a:rPr lang="kk-KZ" sz="1800" b="1" dirty="0">
                <a:latin typeface="Times New Roman" pitchFamily="18" charset="0"/>
                <a:cs typeface="Times New Roman" pitchFamily="18" charset="0"/>
              </a:rPr>
              <a:t>Дигибридті будандастыруға арналған Пеннет торы.</a:t>
            </a:r>
            <a:endParaRPr lang="ru-RU" sz="1800" b="1" dirty="0">
              <a:latin typeface="Times New Roman" pitchFamily="18" charset="0"/>
              <a:cs typeface="Times New Roman" pitchFamily="18" charset="0"/>
            </a:endParaRPr>
          </a:p>
          <a:p>
            <a:pPr algn="just"/>
            <a:r>
              <a:rPr lang="kk-KZ" sz="1800" dirty="0">
                <a:latin typeface="Times New Roman" pitchFamily="18" charset="0"/>
                <a:cs typeface="Times New Roman" pitchFamily="18" charset="0"/>
              </a:rPr>
              <a:t>Әр түрлі гаметалар типтерінің үйлесімділігін жеңіл анықтау үшін ағылшын генетигі Р. Пеннет тор жасауды ұсынды. Кейіннен бұл  Пеннет торы деп аталды. Тордың сол жағындағы тік сызық бойымен  аналық, жоғары жағындағы көлденең сызық бойымен аталық  </a:t>
            </a:r>
            <a:r>
              <a:rPr lang="kk-KZ" sz="1800" dirty="0" smtClean="0">
                <a:latin typeface="Times New Roman" pitchFamily="18" charset="0"/>
                <a:cs typeface="Times New Roman" pitchFamily="18" charset="0"/>
              </a:rPr>
              <a:t>гаметаларды </a:t>
            </a:r>
            <a:r>
              <a:rPr lang="kk-KZ" sz="1800" dirty="0" smtClean="0">
                <a:latin typeface="Times New Roman" pitchFamily="18" charset="0"/>
                <a:cs typeface="Times New Roman" pitchFamily="18" charset="0"/>
                <a:hlinkClick r:id="rId2" tooltip="Аталық жыныс жасушасы"/>
              </a:rPr>
              <a:t> </a:t>
            </a:r>
            <a:r>
              <a:rPr lang="kk-KZ" sz="1800" dirty="0">
                <a:latin typeface="Times New Roman" pitchFamily="18" charset="0"/>
                <a:cs typeface="Times New Roman" pitchFamily="18" charset="0"/>
              </a:rPr>
              <a:t> орналастырады. Ал тордың ұяларында аналық және аталық гаметалардың үйлесуінен пайда болған зиготалар  жазылады. </a:t>
            </a:r>
            <a:r>
              <a:rPr lang="kk-KZ" sz="1800" b="1" dirty="0">
                <a:latin typeface="Times New Roman" pitchFamily="18" charset="0"/>
                <a:cs typeface="Times New Roman" pitchFamily="18" charset="0"/>
              </a:rPr>
              <a:t>Пеннет тордың</a:t>
            </a:r>
            <a:r>
              <a:rPr lang="kk-KZ" sz="1800" dirty="0">
                <a:latin typeface="Times New Roman" pitchFamily="18" charset="0"/>
                <a:cs typeface="Times New Roman" pitchFamily="18" charset="0"/>
              </a:rPr>
              <a:t> көмегімен </a:t>
            </a:r>
            <a:r>
              <a:rPr lang="kk-KZ" sz="1800" dirty="0" smtClean="0">
                <a:latin typeface="Times New Roman" pitchFamily="18" charset="0"/>
                <a:cs typeface="Times New Roman" pitchFamily="18" charset="0"/>
              </a:rPr>
              <a:t>екінші ұрпақ </a:t>
            </a:r>
            <a:r>
              <a:rPr lang="kk-KZ" sz="1800" dirty="0">
                <a:latin typeface="Times New Roman" pitchFamily="18" charset="0"/>
                <a:cs typeface="Times New Roman" pitchFamily="18" charset="0"/>
              </a:rPr>
              <a:t> дараларының фенотипі  мен генотипін  оңай анықтайды. </a:t>
            </a:r>
            <a:endParaRPr lang="kk-KZ" sz="1800" dirty="0" smtClean="0">
              <a:latin typeface="Times New Roman" pitchFamily="18" charset="0"/>
              <a:cs typeface="Times New Roman" pitchFamily="18" charset="0"/>
            </a:endParaRPr>
          </a:p>
          <a:p>
            <a:pPr algn="just"/>
            <a:r>
              <a:rPr lang="kk-KZ" sz="1800" dirty="0">
                <a:latin typeface="Times New Roman" pitchFamily="18" charset="0"/>
                <a:cs typeface="Times New Roman" pitchFamily="18" charset="0"/>
              </a:rPr>
              <a:t>Дигибридті будандастыруға генетикалық есептер шығару кезінде міндетті  түрде 16 ұяшықтан тұратын Пеннет торын сызу міндетті емес. Оны қысқартуға болады. Егер будандастыруға дигомозиготалы даралар қатысатын болса, олар гаметалардың тек бір сортын түзеді.Егер даралар бір белгі бойынша  гомозиготалы, ал басқа белгі бойынша гетерозиготалы болса, онда гаметалардың екі сорты болады.</a:t>
            </a:r>
            <a:endParaRPr lang="ru-RU" sz="1800" dirty="0">
              <a:latin typeface="Times New Roman" pitchFamily="18" charset="0"/>
              <a:cs typeface="Times New Roman" pitchFamily="18" charset="0"/>
            </a:endParaRPr>
          </a:p>
          <a:p>
            <a:endParaRPr lang="ru-RU" dirty="0"/>
          </a:p>
          <a:p>
            <a:endParaRPr lang="ru-RU" dirty="0"/>
          </a:p>
        </p:txBody>
      </p:sp>
      <p:pic>
        <p:nvPicPr>
          <p:cNvPr id="7" name="Рисунок 6"/>
          <p:cNvPicPr/>
          <p:nvPr/>
        </p:nvPicPr>
        <p:blipFill>
          <a:blip r:embed="rId3"/>
          <a:stretch>
            <a:fillRect/>
          </a:stretch>
        </p:blipFill>
        <p:spPr>
          <a:xfrm>
            <a:off x="1187624" y="4581128"/>
            <a:ext cx="6912768" cy="1800200"/>
          </a:xfrm>
          <a:prstGeom prst="rect">
            <a:avLst/>
          </a:prstGeom>
        </p:spPr>
      </p:pic>
    </p:spTree>
    <p:extLst>
      <p:ext uri="{BB962C8B-B14F-4D97-AF65-F5344CB8AC3E}">
        <p14:creationId xmlns:p14="http://schemas.microsoft.com/office/powerpoint/2010/main" val="3969015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fontScale="90000"/>
          </a:bodyPr>
          <a:lstStyle/>
          <a:p>
            <a:r>
              <a:rPr lang="kk-KZ" sz="2700" b="1" dirty="0">
                <a:latin typeface="Times New Roman" pitchFamily="18" charset="0"/>
                <a:cs typeface="Times New Roman" pitchFamily="18" charset="0"/>
              </a:rPr>
              <a:t>Тапсырмалар:</a:t>
            </a:r>
            <a:r>
              <a:rPr lang="ru-RU" dirty="0"/>
              <a:t/>
            </a:r>
            <a:br>
              <a:rPr lang="ru-RU" dirty="0"/>
            </a:br>
            <a:endParaRPr lang="ru-RU" dirty="0"/>
          </a:p>
        </p:txBody>
      </p:sp>
      <p:pic>
        <p:nvPicPr>
          <p:cNvPr id="4" name="Объект 3"/>
          <p:cNvPicPr>
            <a:picLocks noGrp="1"/>
          </p:cNvPicPr>
          <p:nvPr>
            <p:ph idx="1"/>
          </p:nvPr>
        </p:nvPicPr>
        <p:blipFill>
          <a:blip r:embed="rId2"/>
          <a:stretch>
            <a:fillRect/>
          </a:stretch>
        </p:blipFill>
        <p:spPr>
          <a:xfrm>
            <a:off x="899592" y="764704"/>
            <a:ext cx="7560840" cy="1656184"/>
          </a:xfrm>
          <a:prstGeom prst="rect">
            <a:avLst/>
          </a:prstGeom>
        </p:spPr>
      </p:pic>
      <p:pic>
        <p:nvPicPr>
          <p:cNvPr id="5" name="Рисунок 4"/>
          <p:cNvPicPr/>
          <p:nvPr/>
        </p:nvPicPr>
        <p:blipFill>
          <a:blip r:embed="rId3"/>
          <a:stretch>
            <a:fillRect/>
          </a:stretch>
        </p:blipFill>
        <p:spPr>
          <a:xfrm>
            <a:off x="899592" y="2605870"/>
            <a:ext cx="7416824" cy="3271401"/>
          </a:xfrm>
          <a:prstGeom prst="rect">
            <a:avLst/>
          </a:prstGeom>
        </p:spPr>
      </p:pic>
    </p:spTree>
    <p:extLst>
      <p:ext uri="{BB962C8B-B14F-4D97-AF65-F5344CB8AC3E}">
        <p14:creationId xmlns:p14="http://schemas.microsoft.com/office/powerpoint/2010/main" val="14838197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620689"/>
            <a:ext cx="7772400" cy="720079"/>
          </a:xfrm>
        </p:spPr>
        <p:txBody>
          <a:bodyPr>
            <a:normAutofit/>
          </a:bodyPr>
          <a:lstStyle/>
          <a:p>
            <a:r>
              <a:rPr lang="kk-KZ" sz="2400" b="1" dirty="0" smtClean="0">
                <a:latin typeface="Times New Roman" pitchFamily="18" charset="0"/>
                <a:cs typeface="Times New Roman" pitchFamily="18" charset="0"/>
              </a:rPr>
              <a:t>Қорытынды</a:t>
            </a:r>
            <a:endParaRPr lang="ru-RU" sz="24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467544" y="1340768"/>
            <a:ext cx="8280920" cy="4298032"/>
          </a:xfrm>
        </p:spPr>
        <p:txBody>
          <a:bodyPr>
            <a:normAutofit/>
          </a:bodyPr>
          <a:lstStyle/>
          <a:p>
            <a:pPr marL="457200" lvl="0" indent="-457200">
              <a:buFont typeface="Wingdings" pitchFamily="2" charset="2"/>
              <a:buChar char="ü"/>
            </a:pPr>
            <a:r>
              <a:rPr lang="kk-KZ" sz="2400" dirty="0">
                <a:solidFill>
                  <a:schemeClr val="tx1"/>
                </a:solidFill>
                <a:latin typeface="Times New Roman" pitchFamily="18" charset="0"/>
                <a:cs typeface="Times New Roman" pitchFamily="18" charset="0"/>
              </a:rPr>
              <a:t>Дигибридтік будандастыру нәтижесінде әр түрлі хромосомада орналасқан </a:t>
            </a:r>
            <a:r>
              <a:rPr lang="kk-KZ" sz="2400" dirty="0" smtClean="0">
                <a:solidFill>
                  <a:schemeClr val="tx1"/>
                </a:solidFill>
                <a:latin typeface="Times New Roman" pitchFamily="18" charset="0"/>
                <a:cs typeface="Times New Roman" pitchFamily="18" charset="0"/>
              </a:rPr>
              <a:t>гендерді </a:t>
            </a:r>
            <a:r>
              <a:rPr lang="kk-KZ" sz="2400" dirty="0">
                <a:solidFill>
                  <a:schemeClr val="tx1"/>
                </a:solidFill>
                <a:latin typeface="Times New Roman" pitchFamily="18" charset="0"/>
                <a:cs typeface="Times New Roman" pitchFamily="18" charset="0"/>
              </a:rPr>
              <a:t> анықтайтын белгілер бір-бірінен тәуелсіз тұқым қуалайды. Бұл — Мендельдің үшінші заңы. </a:t>
            </a:r>
            <a:endParaRPr lang="ru-RU" sz="2400" dirty="0">
              <a:solidFill>
                <a:schemeClr val="tx1"/>
              </a:solidFill>
              <a:latin typeface="Times New Roman" pitchFamily="18" charset="0"/>
              <a:cs typeface="Times New Roman" pitchFamily="18" charset="0"/>
            </a:endParaRPr>
          </a:p>
          <a:p>
            <a:pPr marL="457200" lvl="0" indent="-457200">
              <a:buFont typeface="Wingdings" pitchFamily="2" charset="2"/>
              <a:buChar char="ü"/>
            </a:pPr>
            <a:r>
              <a:rPr lang="kk-KZ" sz="2400" dirty="0">
                <a:solidFill>
                  <a:schemeClr val="tx1"/>
                </a:solidFill>
                <a:latin typeface="Times New Roman" pitchFamily="18" charset="0"/>
                <a:cs typeface="Times New Roman" pitchFamily="18" charset="0"/>
              </a:rPr>
              <a:t>Екінші ұрпақта ата-аналарынан өзгеше жаңа белгілері бар даралар пайда болады.</a:t>
            </a:r>
            <a:endParaRPr lang="ru-RU" sz="2400" dirty="0">
              <a:solidFill>
                <a:schemeClr val="tx1"/>
              </a:solidFill>
              <a:latin typeface="Times New Roman" pitchFamily="18" charset="0"/>
              <a:cs typeface="Times New Roman" pitchFamily="18" charset="0"/>
            </a:endParaRPr>
          </a:p>
          <a:p>
            <a:pPr marL="457200" indent="-457200">
              <a:buFont typeface="Wingdings" pitchFamily="2" charset="2"/>
              <a:buChar char="ü"/>
            </a:pPr>
            <a:r>
              <a:rPr lang="kk-KZ" sz="2400" dirty="0">
                <a:solidFill>
                  <a:schemeClr val="tx1"/>
                </a:solidFill>
                <a:latin typeface="Times New Roman" pitchFamily="18" charset="0"/>
                <a:cs typeface="Times New Roman" pitchFamily="18" charset="0"/>
              </a:rPr>
              <a:t>Полигибридті будандастыруда белгілердің ажырауын  Пеннет торы арқылы көрсету тиімді</a:t>
            </a:r>
            <a:endParaRPr lang="ru-RU"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63260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120</Words>
  <Application>Microsoft Office PowerPoint</Application>
  <PresentationFormat>Экран (4:3)</PresentationFormat>
  <Paragraphs>15</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  Сабақтың тақырыбы:  Тұқымқуалаушылық заңдылықтарының цитологиялық негіздері. Гаметалар тазалығы және оның цитологиялық негідемесі.  Дигибридті будандастыру.Басымдылық заңы. Ажырау заңы.</vt:lpstr>
      <vt:lpstr>Презентация PowerPoint</vt:lpstr>
      <vt:lpstr>Презентация PowerPoint</vt:lpstr>
      <vt:lpstr>Будандастыру нәтижесінде бірінші ұрпақ Ғ1 даралары біркелкі- сары түсті, тегіс пішінді болып, екі доминантты белгі жарыққа шыққан. Бұл будандарды өздігінен тозаңдандырғанда , екінші ұрпақта Ғ2 төрт түрлі фенотип көрініс берген. Есептеулер жүргізгенде олардың арақатынасы  мынадай болған: 9 бөлігі- сары, тегіс; 3 бөлігі -сары, бұдыр;3 бөлігі- жасыл, тегіс; 1бөлігі -жасыл,бұдыр тұқымдар болған. Олай болса екінші ұрпақта  Ғ2 9:3:3:1 арақатынасында ажырау жүрген. </vt:lpstr>
      <vt:lpstr>Презентация PowerPoint</vt:lpstr>
      <vt:lpstr>Тапсырмалар: </vt:lpstr>
      <vt:lpstr>Қорытынды</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16</cp:revision>
  <dcterms:created xsi:type="dcterms:W3CDTF">2021-01-30T10:35:25Z</dcterms:created>
  <dcterms:modified xsi:type="dcterms:W3CDTF">2021-01-31T07:19:15Z</dcterms:modified>
</cp:coreProperties>
</file>