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2" r:id="rId4"/>
    <p:sldId id="261" r:id="rId5"/>
    <p:sldId id="260" r:id="rId6"/>
    <p:sldId id="259" r:id="rId7"/>
    <p:sldId id="257"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324"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69A4C24-89B5-43BF-AB38-A5EBBFF611EA}" type="datetimeFigureOut">
              <a:rPr lang="ru-RU" smtClean="0"/>
              <a:t>31.01.2021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651061-3233-46B7-B101-3F5A93C673E0}" type="slidenum">
              <a:rPr lang="ru-RU" smtClean="0"/>
              <a:t>‹#›</a:t>
            </a:fld>
            <a:endParaRPr lang="ru-RU"/>
          </a:p>
        </p:txBody>
      </p:sp>
    </p:spTree>
    <p:extLst>
      <p:ext uri="{BB962C8B-B14F-4D97-AF65-F5344CB8AC3E}">
        <p14:creationId xmlns:p14="http://schemas.microsoft.com/office/powerpoint/2010/main" val="3559691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69A4C24-89B5-43BF-AB38-A5EBBFF611EA}" type="datetimeFigureOut">
              <a:rPr lang="ru-RU" smtClean="0"/>
              <a:t>31.01.2021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651061-3233-46B7-B101-3F5A93C673E0}" type="slidenum">
              <a:rPr lang="ru-RU" smtClean="0"/>
              <a:t>‹#›</a:t>
            </a:fld>
            <a:endParaRPr lang="ru-RU"/>
          </a:p>
        </p:txBody>
      </p:sp>
    </p:spTree>
    <p:extLst>
      <p:ext uri="{BB962C8B-B14F-4D97-AF65-F5344CB8AC3E}">
        <p14:creationId xmlns:p14="http://schemas.microsoft.com/office/powerpoint/2010/main" val="4179894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69A4C24-89B5-43BF-AB38-A5EBBFF611EA}" type="datetimeFigureOut">
              <a:rPr lang="ru-RU" smtClean="0"/>
              <a:t>31.01.2021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651061-3233-46B7-B101-3F5A93C673E0}" type="slidenum">
              <a:rPr lang="ru-RU" smtClean="0"/>
              <a:t>‹#›</a:t>
            </a:fld>
            <a:endParaRPr lang="ru-RU"/>
          </a:p>
        </p:txBody>
      </p:sp>
    </p:spTree>
    <p:extLst>
      <p:ext uri="{BB962C8B-B14F-4D97-AF65-F5344CB8AC3E}">
        <p14:creationId xmlns:p14="http://schemas.microsoft.com/office/powerpoint/2010/main" val="2644518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69A4C24-89B5-43BF-AB38-A5EBBFF611EA}" type="datetimeFigureOut">
              <a:rPr lang="ru-RU" smtClean="0"/>
              <a:t>31.01.2021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651061-3233-46B7-B101-3F5A93C673E0}" type="slidenum">
              <a:rPr lang="ru-RU" smtClean="0"/>
              <a:t>‹#›</a:t>
            </a:fld>
            <a:endParaRPr lang="ru-RU"/>
          </a:p>
        </p:txBody>
      </p:sp>
    </p:spTree>
    <p:extLst>
      <p:ext uri="{BB962C8B-B14F-4D97-AF65-F5344CB8AC3E}">
        <p14:creationId xmlns:p14="http://schemas.microsoft.com/office/powerpoint/2010/main" val="2699855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69A4C24-89B5-43BF-AB38-A5EBBFF611EA}" type="datetimeFigureOut">
              <a:rPr lang="ru-RU" smtClean="0"/>
              <a:t>31.01.2021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651061-3233-46B7-B101-3F5A93C673E0}" type="slidenum">
              <a:rPr lang="ru-RU" smtClean="0"/>
              <a:t>‹#›</a:t>
            </a:fld>
            <a:endParaRPr lang="ru-RU"/>
          </a:p>
        </p:txBody>
      </p:sp>
    </p:spTree>
    <p:extLst>
      <p:ext uri="{BB962C8B-B14F-4D97-AF65-F5344CB8AC3E}">
        <p14:creationId xmlns:p14="http://schemas.microsoft.com/office/powerpoint/2010/main" val="3340465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69A4C24-89B5-43BF-AB38-A5EBBFF611EA}" type="datetimeFigureOut">
              <a:rPr lang="ru-RU" smtClean="0"/>
              <a:t>31.01.2021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5651061-3233-46B7-B101-3F5A93C673E0}" type="slidenum">
              <a:rPr lang="ru-RU" smtClean="0"/>
              <a:t>‹#›</a:t>
            </a:fld>
            <a:endParaRPr lang="ru-RU"/>
          </a:p>
        </p:txBody>
      </p:sp>
    </p:spTree>
    <p:extLst>
      <p:ext uri="{BB962C8B-B14F-4D97-AF65-F5344CB8AC3E}">
        <p14:creationId xmlns:p14="http://schemas.microsoft.com/office/powerpoint/2010/main" val="1918070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69A4C24-89B5-43BF-AB38-A5EBBFF611EA}" type="datetimeFigureOut">
              <a:rPr lang="ru-RU" smtClean="0"/>
              <a:t>31.01.2021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5651061-3233-46B7-B101-3F5A93C673E0}" type="slidenum">
              <a:rPr lang="ru-RU" smtClean="0"/>
              <a:t>‹#›</a:t>
            </a:fld>
            <a:endParaRPr lang="ru-RU"/>
          </a:p>
        </p:txBody>
      </p:sp>
    </p:spTree>
    <p:extLst>
      <p:ext uri="{BB962C8B-B14F-4D97-AF65-F5344CB8AC3E}">
        <p14:creationId xmlns:p14="http://schemas.microsoft.com/office/powerpoint/2010/main" val="146280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69A4C24-89B5-43BF-AB38-A5EBBFF611EA}" type="datetimeFigureOut">
              <a:rPr lang="ru-RU" smtClean="0"/>
              <a:t>31.01.2021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5651061-3233-46B7-B101-3F5A93C673E0}" type="slidenum">
              <a:rPr lang="ru-RU" smtClean="0"/>
              <a:t>‹#›</a:t>
            </a:fld>
            <a:endParaRPr lang="ru-RU"/>
          </a:p>
        </p:txBody>
      </p:sp>
    </p:spTree>
    <p:extLst>
      <p:ext uri="{BB962C8B-B14F-4D97-AF65-F5344CB8AC3E}">
        <p14:creationId xmlns:p14="http://schemas.microsoft.com/office/powerpoint/2010/main" val="2837377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69A4C24-89B5-43BF-AB38-A5EBBFF611EA}" type="datetimeFigureOut">
              <a:rPr lang="ru-RU" smtClean="0"/>
              <a:t>31.01.2021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5651061-3233-46B7-B101-3F5A93C673E0}" type="slidenum">
              <a:rPr lang="ru-RU" smtClean="0"/>
              <a:t>‹#›</a:t>
            </a:fld>
            <a:endParaRPr lang="ru-RU"/>
          </a:p>
        </p:txBody>
      </p:sp>
    </p:spTree>
    <p:extLst>
      <p:ext uri="{BB962C8B-B14F-4D97-AF65-F5344CB8AC3E}">
        <p14:creationId xmlns:p14="http://schemas.microsoft.com/office/powerpoint/2010/main" val="3366082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69A4C24-89B5-43BF-AB38-A5EBBFF611EA}" type="datetimeFigureOut">
              <a:rPr lang="ru-RU" smtClean="0"/>
              <a:t>31.01.2021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5651061-3233-46B7-B101-3F5A93C673E0}" type="slidenum">
              <a:rPr lang="ru-RU" smtClean="0"/>
              <a:t>‹#›</a:t>
            </a:fld>
            <a:endParaRPr lang="ru-RU"/>
          </a:p>
        </p:txBody>
      </p:sp>
    </p:spTree>
    <p:extLst>
      <p:ext uri="{BB962C8B-B14F-4D97-AF65-F5344CB8AC3E}">
        <p14:creationId xmlns:p14="http://schemas.microsoft.com/office/powerpoint/2010/main" val="1465369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69A4C24-89B5-43BF-AB38-A5EBBFF611EA}" type="datetimeFigureOut">
              <a:rPr lang="ru-RU" smtClean="0"/>
              <a:t>31.01.2021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5651061-3233-46B7-B101-3F5A93C673E0}" type="slidenum">
              <a:rPr lang="ru-RU" smtClean="0"/>
              <a:t>‹#›</a:t>
            </a:fld>
            <a:endParaRPr lang="ru-RU"/>
          </a:p>
        </p:txBody>
      </p:sp>
    </p:spTree>
    <p:extLst>
      <p:ext uri="{BB962C8B-B14F-4D97-AF65-F5344CB8AC3E}">
        <p14:creationId xmlns:p14="http://schemas.microsoft.com/office/powerpoint/2010/main" val="1838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9A4C24-89B5-43BF-AB38-A5EBBFF611EA}" type="datetimeFigureOut">
              <a:rPr lang="ru-RU" smtClean="0"/>
              <a:t>31.01.2021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651061-3233-46B7-B101-3F5A93C673E0}" type="slidenum">
              <a:rPr lang="ru-RU" smtClean="0"/>
              <a:t>‹#›</a:t>
            </a:fld>
            <a:endParaRPr lang="ru-RU"/>
          </a:p>
        </p:txBody>
      </p:sp>
    </p:spTree>
    <p:extLst>
      <p:ext uri="{BB962C8B-B14F-4D97-AF65-F5344CB8AC3E}">
        <p14:creationId xmlns:p14="http://schemas.microsoft.com/office/powerpoint/2010/main" val="41478870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908721"/>
            <a:ext cx="7772400" cy="864095"/>
          </a:xfrm>
        </p:spPr>
        <p:txBody>
          <a:bodyPr>
            <a:noAutofit/>
          </a:bodyPr>
          <a:lstStyle/>
          <a:p>
            <a:r>
              <a:rPr lang="kk-KZ" sz="2400" b="1" dirty="0">
                <a:latin typeface="Times New Roman" pitchFamily="18" charset="0"/>
                <a:cs typeface="Times New Roman" pitchFamily="18" charset="0"/>
              </a:rPr>
              <a:t>Сабақтың тақырыбы</a:t>
            </a:r>
            <a:r>
              <a:rPr lang="kk-KZ" sz="2400" b="1" dirty="0" smtClean="0">
                <a:latin typeface="Times New Roman" pitchFamily="18" charset="0"/>
                <a:cs typeface="Times New Roman" pitchFamily="18" charset="0"/>
              </a:rPr>
              <a:t>:</a:t>
            </a:r>
            <a:br>
              <a:rPr lang="kk-KZ" sz="2400" b="1" dirty="0" smtClean="0">
                <a:latin typeface="Times New Roman" pitchFamily="18" charset="0"/>
                <a:cs typeface="Times New Roman" pitchFamily="18" charset="0"/>
              </a:rPr>
            </a:br>
            <a:r>
              <a:rPr lang="kk-KZ" sz="2400" b="1" dirty="0" smtClean="0">
                <a:latin typeface="Times New Roman" pitchFamily="18" charset="0"/>
                <a:cs typeface="Times New Roman" pitchFamily="18" charset="0"/>
              </a:rPr>
              <a:t/>
            </a:r>
            <a:br>
              <a:rPr lang="kk-KZ" sz="2400" b="1" dirty="0" smtClean="0">
                <a:latin typeface="Times New Roman" pitchFamily="18" charset="0"/>
                <a:cs typeface="Times New Roman" pitchFamily="18" charset="0"/>
              </a:rPr>
            </a:br>
            <a:r>
              <a:rPr lang="kk-KZ" sz="2400" b="1" dirty="0" smtClean="0">
                <a:latin typeface="Times New Roman" pitchFamily="18" charset="0"/>
                <a:cs typeface="Times New Roman" pitchFamily="18" charset="0"/>
              </a:rPr>
              <a:t>Тұқымқуалаушылық </a:t>
            </a:r>
            <a:r>
              <a:rPr lang="kk-KZ" sz="2400" b="1" dirty="0">
                <a:latin typeface="Times New Roman" pitchFamily="18" charset="0"/>
                <a:cs typeface="Times New Roman" pitchFamily="18" charset="0"/>
              </a:rPr>
              <a:t>заңдылықтарының цитологиялық негіздері. Гаметалар тазалығы және оның цитологиялық негідемесі. Моногибридті  будандастыру.Басымдылық </a:t>
            </a:r>
            <a:r>
              <a:rPr lang="kk-KZ" sz="2400" b="1" dirty="0" smtClean="0">
                <a:latin typeface="Times New Roman" pitchFamily="18" charset="0"/>
                <a:cs typeface="Times New Roman" pitchFamily="18" charset="0"/>
              </a:rPr>
              <a:t>заңы</a:t>
            </a:r>
            <a:r>
              <a:rPr lang="kk-KZ" sz="2400" b="1" dirty="0">
                <a:latin typeface="Times New Roman" pitchFamily="18" charset="0"/>
                <a:cs typeface="Times New Roman" pitchFamily="18" charset="0"/>
              </a:rPr>
              <a:t>. Ажырау заңы.</a:t>
            </a:r>
            <a:r>
              <a:rPr lang="ru-RU" sz="2400" b="1" dirty="0" smtClean="0">
                <a:latin typeface="Times New Roman" pitchFamily="18" charset="0"/>
                <a:cs typeface="Times New Roman" pitchFamily="18" charset="0"/>
              </a:rPr>
              <a:t> </a:t>
            </a:r>
            <a:endParaRPr lang="ru-RU" sz="24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827584" y="2564904"/>
            <a:ext cx="7416824" cy="3073896"/>
          </a:xfrm>
        </p:spPr>
        <p:txBody>
          <a:bodyPr>
            <a:normAutofit/>
          </a:bodyPr>
          <a:lstStyle/>
          <a:p>
            <a:endParaRPr lang="kk-KZ" sz="2400" b="1" dirty="0" smtClean="0">
              <a:solidFill>
                <a:schemeClr val="tx1"/>
              </a:solidFill>
              <a:latin typeface="Times New Roman" pitchFamily="18" charset="0"/>
              <a:cs typeface="Times New Roman" pitchFamily="18" charset="0"/>
            </a:endParaRPr>
          </a:p>
          <a:p>
            <a:r>
              <a:rPr lang="kk-KZ" sz="2400" b="1" dirty="0" smtClean="0">
                <a:solidFill>
                  <a:schemeClr val="tx1"/>
                </a:solidFill>
                <a:latin typeface="Times New Roman" pitchFamily="18" charset="0"/>
                <a:cs typeface="Times New Roman" pitchFamily="18" charset="0"/>
              </a:rPr>
              <a:t>Оқу мақсаты:</a:t>
            </a:r>
          </a:p>
          <a:p>
            <a:r>
              <a:rPr lang="kk-KZ" sz="2400" b="1" dirty="0" smtClean="0">
                <a:solidFill>
                  <a:schemeClr val="tx1"/>
                </a:solidFill>
                <a:latin typeface="Times New Roman" pitchFamily="18" charset="0"/>
                <a:cs typeface="Times New Roman" pitchFamily="18" charset="0"/>
              </a:rPr>
              <a:t>9.2.4.2- </a:t>
            </a:r>
            <a:r>
              <a:rPr lang="kk-KZ" sz="2400" b="1" dirty="0">
                <a:solidFill>
                  <a:schemeClr val="tx1"/>
                </a:solidFill>
                <a:latin typeface="Times New Roman" pitchFamily="18" charset="0"/>
                <a:cs typeface="Times New Roman" pitchFamily="18" charset="0"/>
              </a:rPr>
              <a:t>моногибридті будандастырудың цитологиялық негіздерін дәлелдеу және есептер шығару.</a:t>
            </a:r>
            <a:endParaRPr lang="ru-RU" sz="2400" b="1" dirty="0">
              <a:solidFill>
                <a:schemeClr val="tx1"/>
              </a:solidFill>
              <a:latin typeface="Times New Roman" pitchFamily="18" charset="0"/>
              <a:cs typeface="Times New Roman" pitchFamily="18" charset="0"/>
            </a:endParaRPr>
          </a:p>
          <a:p>
            <a:endParaRPr lang="ru-RU" sz="2400" dirty="0"/>
          </a:p>
        </p:txBody>
      </p:sp>
    </p:spTree>
    <p:extLst>
      <p:ext uri="{BB962C8B-B14F-4D97-AF65-F5344CB8AC3E}">
        <p14:creationId xmlns:p14="http://schemas.microsoft.com/office/powerpoint/2010/main" val="405086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3050"/>
            <a:ext cx="3538736" cy="491654"/>
          </a:xfrm>
        </p:spPr>
        <p:txBody>
          <a:bodyPr>
            <a:noAutofit/>
          </a:bodyPr>
          <a:lstStyle/>
          <a:p>
            <a:r>
              <a:rPr lang="kk-KZ" sz="2400" dirty="0">
                <a:latin typeface="Times New Roman" pitchFamily="18" charset="0"/>
                <a:cs typeface="Times New Roman" pitchFamily="18" charset="0"/>
              </a:rPr>
              <a:t>Моногибридті  будандастыру</a:t>
            </a:r>
            <a:endParaRPr lang="ru-RU" sz="2400" dirty="0">
              <a:latin typeface="Times New Roman" pitchFamily="18" charset="0"/>
              <a:cs typeface="Times New Roman" pitchFamily="18" charset="0"/>
            </a:endParaRPr>
          </a:p>
        </p:txBody>
      </p:sp>
      <p:sp>
        <p:nvSpPr>
          <p:cNvPr id="6" name="Текст 5"/>
          <p:cNvSpPr>
            <a:spLocks noGrp="1"/>
          </p:cNvSpPr>
          <p:nvPr>
            <p:ph type="body" sz="half" idx="2"/>
          </p:nvPr>
        </p:nvSpPr>
        <p:spPr>
          <a:xfrm>
            <a:off x="107504" y="764704"/>
            <a:ext cx="4320480" cy="5361459"/>
          </a:xfrm>
        </p:spPr>
        <p:txBody>
          <a:bodyPr>
            <a:normAutofit fontScale="77500" lnSpcReduction="20000"/>
          </a:bodyPr>
          <a:lstStyle/>
          <a:p>
            <a:r>
              <a:rPr lang="kk-KZ" sz="2200" dirty="0">
                <a:latin typeface="Times New Roman" pitchFamily="18" charset="0"/>
                <a:cs typeface="Times New Roman" pitchFamily="18" charset="0"/>
              </a:rPr>
              <a:t>Моногибридті  будандастыру -тек  бір белгілі зерттелетін үдеріс. Моногибридті будандастыруда ата-ана бір-бірінен бір белгі бойынша ерекшеленеді</a:t>
            </a:r>
            <a:r>
              <a:rPr lang="kk-KZ" sz="2200" dirty="0" smtClean="0">
                <a:latin typeface="Times New Roman" pitchFamily="18" charset="0"/>
                <a:cs typeface="Times New Roman" pitchFamily="18" charset="0"/>
              </a:rPr>
              <a:t>.</a:t>
            </a:r>
            <a:endParaRPr lang="ru-RU" sz="2200" dirty="0">
              <a:latin typeface="Times New Roman" pitchFamily="18" charset="0"/>
              <a:cs typeface="Times New Roman" pitchFamily="18" charset="0"/>
            </a:endParaRPr>
          </a:p>
          <a:p>
            <a:r>
              <a:rPr lang="kk-KZ" sz="2200" dirty="0" smtClean="0">
                <a:latin typeface="Times New Roman" pitchFamily="18" charset="0"/>
                <a:cs typeface="Times New Roman" pitchFamily="18" charset="0"/>
              </a:rPr>
              <a:t>Г</a:t>
            </a:r>
            <a:r>
              <a:rPr lang="kk-KZ" sz="2200" dirty="0">
                <a:latin typeface="Times New Roman" pitchFamily="18" charset="0"/>
                <a:cs typeface="Times New Roman" pitchFamily="18" charset="0"/>
              </a:rPr>
              <a:t>. Мендель бұршақпен тәжірибе жүргізді. Ол будандастыру үшін сары және жасыл тұқымды өсімдіктерді таңдады</a:t>
            </a:r>
            <a:r>
              <a:rPr lang="kk-KZ" sz="2200" dirty="0" smtClean="0">
                <a:latin typeface="Times New Roman" pitchFamily="18" charset="0"/>
                <a:cs typeface="Times New Roman" pitchFamily="18" charset="0"/>
              </a:rPr>
              <a:t>.</a:t>
            </a:r>
            <a:endParaRPr lang="ru-RU" sz="2200" dirty="0">
              <a:latin typeface="Times New Roman" pitchFamily="18" charset="0"/>
              <a:cs typeface="Times New Roman" pitchFamily="18" charset="0"/>
            </a:endParaRPr>
          </a:p>
          <a:p>
            <a:r>
              <a:rPr lang="kk-KZ" sz="2200" dirty="0">
                <a:latin typeface="Times New Roman" pitchFamily="18" charset="0"/>
                <a:cs typeface="Times New Roman" pitchFamily="18" charset="0"/>
              </a:rPr>
              <a:t>Бірінші ұрпақтың барлық буданы сары болды. Бір жұп балама белгісі бойынша ерекшеленетін таза дарақтан алынған бірінші ұрпақтың біркелкілігі </a:t>
            </a:r>
            <a:r>
              <a:rPr lang="kk-KZ" sz="2200" dirty="0" smtClean="0">
                <a:latin typeface="Times New Roman" pitchFamily="18" charset="0"/>
                <a:cs typeface="Times New Roman" pitchFamily="18" charset="0"/>
              </a:rPr>
              <a:t>байқалады.</a:t>
            </a:r>
          </a:p>
          <a:p>
            <a:r>
              <a:rPr lang="kk-KZ" sz="2200" dirty="0" smtClean="0">
                <a:latin typeface="Times New Roman" pitchFamily="18" charset="0"/>
                <a:cs typeface="Times New Roman" pitchFamily="18" charset="0"/>
              </a:rPr>
              <a:t> </a:t>
            </a:r>
            <a:r>
              <a:rPr lang="kk-KZ" sz="2200" dirty="0">
                <a:latin typeface="Times New Roman" pitchFamily="18" charset="0"/>
                <a:cs typeface="Times New Roman" pitchFamily="18" charset="0"/>
              </a:rPr>
              <a:t>. Мендельдің бірінші заңы – бірінші ұрпақтың будандары </a:t>
            </a:r>
            <a:r>
              <a:rPr lang="kk-KZ" sz="2200" dirty="0" smtClean="0">
                <a:latin typeface="Times New Roman" pitchFamily="18" charset="0"/>
                <a:cs typeface="Times New Roman" pitchFamily="18" charset="0"/>
              </a:rPr>
              <a:t>біркелкілік заңы.. </a:t>
            </a:r>
            <a:r>
              <a:rPr lang="kk-KZ" sz="2200" dirty="0">
                <a:latin typeface="Times New Roman" pitchFamily="18" charset="0"/>
                <a:cs typeface="Times New Roman" pitchFamily="18" charset="0"/>
              </a:rPr>
              <a:t>Екінші ұрпақта белгілер 3 : 1 қатынаста ажырады. Мендельдің екінші заңы – ажырау заңы</a:t>
            </a:r>
            <a:r>
              <a:rPr lang="kk-KZ" sz="2200" dirty="0" smtClean="0">
                <a:latin typeface="Times New Roman" pitchFamily="18" charset="0"/>
                <a:cs typeface="Times New Roman" pitchFamily="18" charset="0"/>
              </a:rPr>
              <a:t>.</a:t>
            </a:r>
          </a:p>
          <a:p>
            <a:endParaRPr lang="ru-RU" sz="2200" dirty="0">
              <a:latin typeface="Times New Roman" pitchFamily="18" charset="0"/>
              <a:cs typeface="Times New Roman" pitchFamily="18" charset="0"/>
            </a:endParaRPr>
          </a:p>
          <a:p>
            <a:r>
              <a:rPr lang="kk-KZ" sz="2200" dirty="0">
                <a:latin typeface="Times New Roman" pitchFamily="18" charset="0"/>
                <a:cs typeface="Times New Roman" pitchFamily="18" charset="0"/>
              </a:rPr>
              <a:t> Осы зерттеулердің нәтижесінде Менделдің бірінші заңы — бірінші будандық ұрпақтың белгілерінің біркелкі болу заңы қалыптасты. Мұны бірінші ұрпақ будандарының біркелкілік заңы немесе толық доминанттылық заңы деп те атайды.</a:t>
            </a:r>
            <a:endParaRPr lang="ru-RU" sz="2200" dirty="0">
              <a:latin typeface="Times New Roman" pitchFamily="18" charset="0"/>
              <a:cs typeface="Times New Roman" pitchFamily="18" charset="0"/>
            </a:endParaRPr>
          </a:p>
          <a:p>
            <a:endParaRPr lang="ru-RU" dirty="0"/>
          </a:p>
        </p:txBody>
      </p:sp>
      <p:pic>
        <p:nvPicPr>
          <p:cNvPr id="7" name="Объект 6"/>
          <p:cNvPicPr>
            <a:picLocks noGrp="1"/>
          </p:cNvPicPr>
          <p:nvPr>
            <p:ph idx="1"/>
          </p:nvPr>
        </p:nvPicPr>
        <p:blipFill>
          <a:blip r:embed="rId2"/>
          <a:stretch>
            <a:fillRect/>
          </a:stretch>
        </p:blipFill>
        <p:spPr>
          <a:xfrm>
            <a:off x="4499992" y="620688"/>
            <a:ext cx="4464496" cy="5256584"/>
          </a:xfrm>
          <a:prstGeom prst="rect">
            <a:avLst/>
          </a:prstGeom>
        </p:spPr>
      </p:pic>
    </p:spTree>
    <p:extLst>
      <p:ext uri="{BB962C8B-B14F-4D97-AF65-F5344CB8AC3E}">
        <p14:creationId xmlns:p14="http://schemas.microsoft.com/office/powerpoint/2010/main" val="4870972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60649"/>
            <a:ext cx="7772400" cy="504055"/>
          </a:xfrm>
        </p:spPr>
        <p:txBody>
          <a:bodyPr>
            <a:normAutofit fontScale="90000"/>
          </a:bodyPr>
          <a:lstStyle/>
          <a:p>
            <a:r>
              <a:rPr lang="kk-KZ" sz="2700" b="1" dirty="0">
                <a:latin typeface="Times New Roman" pitchFamily="18" charset="0"/>
                <a:cs typeface="Times New Roman" pitchFamily="18" charset="0"/>
              </a:rPr>
              <a:t>Генетикалық таңбалар:</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4" name="Подзаголовок 3"/>
          <p:cNvSpPr>
            <a:spLocks noGrp="1"/>
          </p:cNvSpPr>
          <p:nvPr>
            <p:ph type="subTitle" idx="1"/>
          </p:nvPr>
        </p:nvSpPr>
        <p:spPr>
          <a:xfrm>
            <a:off x="179512" y="476672"/>
            <a:ext cx="8712968" cy="5688632"/>
          </a:xfrm>
        </p:spPr>
        <p:txBody>
          <a:bodyPr>
            <a:normAutofit fontScale="25000" lnSpcReduction="20000"/>
          </a:bodyPr>
          <a:lstStyle/>
          <a:p>
            <a:r>
              <a:rPr lang="kk-KZ" sz="9600" dirty="0">
                <a:solidFill>
                  <a:schemeClr val="tx1"/>
                </a:solidFill>
                <a:latin typeface="Times New Roman" pitchFamily="18" charset="0"/>
                <a:cs typeface="Times New Roman" pitchFamily="18" charset="0"/>
              </a:rPr>
              <a:t>Г.Мендель тәжірибелерінің барысын жазу үшін генетикалық таңбалар қолданды</a:t>
            </a:r>
            <a:r>
              <a:rPr lang="kk-KZ" sz="9600" dirty="0" smtClean="0">
                <a:solidFill>
                  <a:schemeClr val="tx1"/>
                </a:solidFill>
                <a:latin typeface="Times New Roman" pitchFamily="18" charset="0"/>
                <a:cs typeface="Times New Roman" pitchFamily="18" charset="0"/>
              </a:rPr>
              <a:t>.</a:t>
            </a:r>
          </a:p>
          <a:p>
            <a:r>
              <a:rPr lang="kk-KZ" sz="9600" dirty="0">
                <a:solidFill>
                  <a:schemeClr val="tx1"/>
                </a:solidFill>
                <a:latin typeface="Times New Roman" pitchFamily="18" charset="0"/>
                <a:cs typeface="Times New Roman" pitchFamily="18" charset="0"/>
              </a:rPr>
              <a:t>АА-доминантты гомозигота</a:t>
            </a:r>
            <a:endParaRPr lang="ru-RU" sz="9600" dirty="0">
              <a:solidFill>
                <a:schemeClr val="tx1"/>
              </a:solidFill>
              <a:latin typeface="Times New Roman" pitchFamily="18" charset="0"/>
              <a:cs typeface="Times New Roman" pitchFamily="18" charset="0"/>
            </a:endParaRPr>
          </a:p>
          <a:p>
            <a:r>
              <a:rPr lang="kk-KZ" sz="9600" dirty="0">
                <a:solidFill>
                  <a:schemeClr val="tx1"/>
                </a:solidFill>
                <a:latin typeface="Times New Roman" pitchFamily="18" charset="0"/>
                <a:cs typeface="Times New Roman" pitchFamily="18" charset="0"/>
              </a:rPr>
              <a:t>аа-рецессивті гомозигота</a:t>
            </a:r>
            <a:endParaRPr lang="ru-RU" sz="9600" dirty="0">
              <a:solidFill>
                <a:schemeClr val="tx1"/>
              </a:solidFill>
              <a:latin typeface="Times New Roman" pitchFamily="18" charset="0"/>
              <a:cs typeface="Times New Roman" pitchFamily="18" charset="0"/>
            </a:endParaRPr>
          </a:p>
          <a:p>
            <a:r>
              <a:rPr lang="kk-KZ" sz="9600" dirty="0">
                <a:solidFill>
                  <a:schemeClr val="tx1"/>
                </a:solidFill>
                <a:latin typeface="Times New Roman" pitchFamily="18" charset="0"/>
                <a:cs typeface="Times New Roman" pitchFamily="18" charset="0"/>
              </a:rPr>
              <a:t>Аа-гетерозигота</a:t>
            </a:r>
            <a:endParaRPr lang="ru-RU" sz="9600" dirty="0">
              <a:solidFill>
                <a:schemeClr val="tx1"/>
              </a:solidFill>
              <a:latin typeface="Times New Roman" pitchFamily="18" charset="0"/>
              <a:cs typeface="Times New Roman" pitchFamily="18" charset="0"/>
            </a:endParaRPr>
          </a:p>
          <a:p>
            <a:r>
              <a:rPr lang="ru-RU" sz="9600" dirty="0">
                <a:solidFill>
                  <a:schemeClr val="tx1"/>
                </a:solidFill>
                <a:latin typeface="Times New Roman" pitchFamily="18" charset="0"/>
                <a:cs typeface="Times New Roman" pitchFamily="18" charset="0"/>
              </a:rPr>
              <a:t>Р – </a:t>
            </a:r>
            <a:r>
              <a:rPr lang="ru-RU" sz="9600" dirty="0" err="1">
                <a:solidFill>
                  <a:schemeClr val="tx1"/>
                </a:solidFill>
                <a:latin typeface="Times New Roman" pitchFamily="18" charset="0"/>
                <a:cs typeface="Times New Roman" pitchFamily="18" charset="0"/>
              </a:rPr>
              <a:t>ата-ана</a:t>
            </a:r>
            <a:r>
              <a:rPr lang="kk-KZ" sz="9600" dirty="0">
                <a:solidFill>
                  <a:schemeClr val="tx1"/>
                </a:solidFill>
                <a:latin typeface="Times New Roman" pitchFamily="18" charset="0"/>
                <a:cs typeface="Times New Roman" pitchFamily="18" charset="0"/>
              </a:rPr>
              <a:t> даралары</a:t>
            </a:r>
            <a:endParaRPr lang="ru-RU" sz="9600" dirty="0">
              <a:solidFill>
                <a:schemeClr val="tx1"/>
              </a:solidFill>
              <a:latin typeface="Times New Roman" pitchFamily="18" charset="0"/>
              <a:cs typeface="Times New Roman" pitchFamily="18" charset="0"/>
            </a:endParaRPr>
          </a:p>
          <a:p>
            <a:r>
              <a:rPr lang="ru-RU" sz="9600" dirty="0">
                <a:solidFill>
                  <a:schemeClr val="tx1"/>
                </a:solidFill>
                <a:latin typeface="Times New Roman" pitchFamily="18" charset="0"/>
                <a:cs typeface="Times New Roman" pitchFamily="18" charset="0"/>
              </a:rPr>
              <a:t>Ғ – </a:t>
            </a:r>
            <a:r>
              <a:rPr lang="ru-RU" sz="9600" dirty="0" err="1">
                <a:solidFill>
                  <a:schemeClr val="tx1"/>
                </a:solidFill>
                <a:latin typeface="Times New Roman" pitchFamily="18" charset="0"/>
                <a:cs typeface="Times New Roman" pitchFamily="18" charset="0"/>
              </a:rPr>
              <a:t>ұрпақ</a:t>
            </a:r>
            <a:r>
              <a:rPr lang="kk-KZ" sz="9600" dirty="0">
                <a:solidFill>
                  <a:schemeClr val="tx1"/>
                </a:solidFill>
                <a:latin typeface="Times New Roman" pitchFamily="18" charset="0"/>
                <a:cs typeface="Times New Roman" pitchFamily="18" charset="0"/>
              </a:rPr>
              <a:t>тары</a:t>
            </a:r>
            <a:endParaRPr lang="ru-RU" sz="9600" dirty="0">
              <a:solidFill>
                <a:schemeClr val="tx1"/>
              </a:solidFill>
              <a:latin typeface="Times New Roman" pitchFamily="18" charset="0"/>
              <a:cs typeface="Times New Roman" pitchFamily="18" charset="0"/>
            </a:endParaRPr>
          </a:p>
          <a:p>
            <a:r>
              <a:rPr lang="kk-KZ" sz="9600" dirty="0">
                <a:solidFill>
                  <a:schemeClr val="tx1"/>
                </a:solidFill>
                <a:latin typeface="Times New Roman" pitchFamily="18" charset="0"/>
                <a:cs typeface="Times New Roman" pitchFamily="18" charset="0"/>
              </a:rPr>
              <a:t>Ғ</a:t>
            </a:r>
            <a:r>
              <a:rPr lang="kk-KZ" sz="9600" baseline="-25000" dirty="0">
                <a:solidFill>
                  <a:schemeClr val="tx1"/>
                </a:solidFill>
                <a:latin typeface="Times New Roman" pitchFamily="18" charset="0"/>
                <a:cs typeface="Times New Roman" pitchFamily="18" charset="0"/>
              </a:rPr>
              <a:t>1</a:t>
            </a:r>
            <a:r>
              <a:rPr lang="kk-KZ" sz="9600" dirty="0">
                <a:solidFill>
                  <a:schemeClr val="tx1"/>
                </a:solidFill>
                <a:latin typeface="Times New Roman" pitchFamily="18" charset="0"/>
                <a:cs typeface="Times New Roman" pitchFamily="18" charset="0"/>
              </a:rPr>
              <a:t> – балалары,индекс ұрпақ буынының нөмірін білдіреді.</a:t>
            </a:r>
            <a:endParaRPr lang="ru-RU" sz="9600" dirty="0">
              <a:solidFill>
                <a:schemeClr val="tx1"/>
              </a:solidFill>
              <a:latin typeface="Times New Roman" pitchFamily="18" charset="0"/>
              <a:cs typeface="Times New Roman" pitchFamily="18" charset="0"/>
            </a:endParaRPr>
          </a:p>
          <a:p>
            <a:r>
              <a:rPr lang="kk-KZ" sz="9600" dirty="0">
                <a:solidFill>
                  <a:schemeClr val="tx1"/>
                </a:solidFill>
                <a:latin typeface="Times New Roman" pitchFamily="18" charset="0"/>
                <a:cs typeface="Times New Roman" pitchFamily="18" charset="0"/>
              </a:rPr>
              <a:t>Ғ</a:t>
            </a:r>
            <a:r>
              <a:rPr lang="kk-KZ" sz="9600" baseline="-25000" dirty="0">
                <a:solidFill>
                  <a:schemeClr val="tx1"/>
                </a:solidFill>
                <a:latin typeface="Times New Roman" pitchFamily="18" charset="0"/>
                <a:cs typeface="Times New Roman" pitchFamily="18" charset="0"/>
              </a:rPr>
              <a:t>2</a:t>
            </a:r>
            <a:r>
              <a:rPr lang="kk-KZ" sz="9600" dirty="0">
                <a:solidFill>
                  <a:schemeClr val="tx1"/>
                </a:solidFill>
                <a:latin typeface="Times New Roman" pitchFamily="18" charset="0"/>
                <a:cs typeface="Times New Roman" pitchFamily="18" charset="0"/>
              </a:rPr>
              <a:t> – немерелері  екінші ұрпақ будандары</a:t>
            </a:r>
            <a:endParaRPr lang="ru-RU" sz="9600" dirty="0">
              <a:solidFill>
                <a:schemeClr val="tx1"/>
              </a:solidFill>
              <a:latin typeface="Times New Roman" pitchFamily="18" charset="0"/>
              <a:cs typeface="Times New Roman" pitchFamily="18" charset="0"/>
            </a:endParaRPr>
          </a:p>
          <a:p>
            <a:r>
              <a:rPr lang="kk-KZ" sz="9600" dirty="0" smtClean="0">
                <a:solidFill>
                  <a:schemeClr val="tx1"/>
                </a:solidFill>
                <a:latin typeface="Times New Roman" pitchFamily="18" charset="0"/>
                <a:cs typeface="Times New Roman" pitchFamily="18" charset="0"/>
              </a:rPr>
              <a:t>♀ </a:t>
            </a:r>
            <a:r>
              <a:rPr lang="kk-KZ" sz="9600" dirty="0">
                <a:solidFill>
                  <a:schemeClr val="tx1"/>
                </a:solidFill>
                <a:latin typeface="Times New Roman" pitchFamily="18" charset="0"/>
                <a:cs typeface="Times New Roman" pitchFamily="18" charset="0"/>
              </a:rPr>
              <a:t>- аналық жынысы</a:t>
            </a:r>
            <a:endParaRPr lang="ru-RU" sz="9600" dirty="0">
              <a:solidFill>
                <a:schemeClr val="tx1"/>
              </a:solidFill>
              <a:latin typeface="Times New Roman" pitchFamily="18" charset="0"/>
              <a:cs typeface="Times New Roman" pitchFamily="18" charset="0"/>
            </a:endParaRPr>
          </a:p>
          <a:p>
            <a:r>
              <a:rPr lang="kk-KZ" sz="9600" dirty="0">
                <a:solidFill>
                  <a:schemeClr val="tx1"/>
                </a:solidFill>
                <a:latin typeface="Times New Roman" pitchFamily="18" charset="0"/>
                <a:cs typeface="Times New Roman" pitchFamily="18" charset="0"/>
              </a:rPr>
              <a:t>♂ - аталық жынысы</a:t>
            </a:r>
            <a:endParaRPr lang="ru-RU" sz="9600" dirty="0">
              <a:solidFill>
                <a:schemeClr val="tx1"/>
              </a:solidFill>
              <a:latin typeface="Times New Roman" pitchFamily="18" charset="0"/>
              <a:cs typeface="Times New Roman" pitchFamily="18" charset="0"/>
            </a:endParaRPr>
          </a:p>
          <a:p>
            <a:r>
              <a:rPr lang="ru-RU" sz="9600" dirty="0">
                <a:solidFill>
                  <a:schemeClr val="tx1"/>
                </a:solidFill>
                <a:latin typeface="Times New Roman" pitchFamily="18" charset="0"/>
                <a:cs typeface="Times New Roman" pitchFamily="18" charset="0"/>
              </a:rPr>
              <a:t>Χ</a:t>
            </a:r>
            <a:r>
              <a:rPr lang="kk-KZ" sz="9600" dirty="0">
                <a:solidFill>
                  <a:schemeClr val="tx1"/>
                </a:solidFill>
                <a:latin typeface="Times New Roman" pitchFamily="18" charset="0"/>
                <a:cs typeface="Times New Roman" pitchFamily="18" charset="0"/>
              </a:rPr>
              <a:t> – шағылыстыру белгісі</a:t>
            </a:r>
            <a:endParaRPr lang="ru-RU" sz="9600" dirty="0">
              <a:solidFill>
                <a:schemeClr val="tx1"/>
              </a:solidFill>
              <a:latin typeface="Times New Roman" pitchFamily="18" charset="0"/>
              <a:cs typeface="Times New Roman" pitchFamily="18" charset="0"/>
            </a:endParaRPr>
          </a:p>
          <a:p>
            <a:r>
              <a:rPr lang="kk-KZ" sz="9600" dirty="0">
                <a:solidFill>
                  <a:schemeClr val="tx1"/>
                </a:solidFill>
                <a:latin typeface="Times New Roman" pitchFamily="18" charset="0"/>
                <a:cs typeface="Times New Roman" pitchFamily="18" charset="0"/>
              </a:rPr>
              <a:t>G-генотип</a:t>
            </a:r>
            <a:endParaRPr lang="ru-RU" sz="9600" dirty="0">
              <a:solidFill>
                <a:schemeClr val="tx1"/>
              </a:solidFill>
              <a:latin typeface="Times New Roman" pitchFamily="18" charset="0"/>
              <a:cs typeface="Times New Roman" pitchFamily="18" charset="0"/>
            </a:endParaRPr>
          </a:p>
          <a:p>
            <a:r>
              <a:rPr lang="kk-KZ" sz="9600" dirty="0">
                <a:solidFill>
                  <a:schemeClr val="tx1"/>
                </a:solidFill>
                <a:latin typeface="Times New Roman" pitchFamily="18" charset="0"/>
                <a:cs typeface="Times New Roman" pitchFamily="18" charset="0"/>
              </a:rPr>
              <a:t>А-доминантты белгі. Бір бас әріппен гаплоидты  гаметадағы  доминантты аллельді белгілейді.</a:t>
            </a:r>
            <a:endParaRPr lang="ru-RU" sz="9600" dirty="0">
              <a:solidFill>
                <a:schemeClr val="tx1"/>
              </a:solidFill>
              <a:latin typeface="Times New Roman" pitchFamily="18" charset="0"/>
              <a:cs typeface="Times New Roman" pitchFamily="18" charset="0"/>
            </a:endParaRPr>
          </a:p>
          <a:p>
            <a:r>
              <a:rPr lang="kk-KZ" sz="9600" dirty="0">
                <a:solidFill>
                  <a:schemeClr val="tx1"/>
                </a:solidFill>
                <a:latin typeface="Times New Roman" pitchFamily="18" charset="0"/>
                <a:cs typeface="Times New Roman" pitchFamily="18" charset="0"/>
              </a:rPr>
              <a:t>а- рецессивті  белгі.Бір кіші әріппен гаплоидты  гаметадағыы  рецессивті аллельді белгілейді.</a:t>
            </a:r>
            <a:endParaRPr lang="ru-RU" sz="9600" dirty="0">
              <a:solidFill>
                <a:schemeClr val="tx1"/>
              </a:solidFill>
              <a:latin typeface="Times New Roman" pitchFamily="18" charset="0"/>
              <a:cs typeface="Times New Roman" pitchFamily="18" charset="0"/>
            </a:endParaRPr>
          </a:p>
          <a:p>
            <a:endParaRPr lang="ru-RU" dirty="0"/>
          </a:p>
          <a:p>
            <a:endParaRPr lang="ru-RU" dirty="0"/>
          </a:p>
        </p:txBody>
      </p:sp>
    </p:spTree>
    <p:extLst>
      <p:ext uri="{BB962C8B-B14F-4D97-AF65-F5344CB8AC3E}">
        <p14:creationId xmlns:p14="http://schemas.microsoft.com/office/powerpoint/2010/main" val="19703795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60649"/>
            <a:ext cx="7772400" cy="648072"/>
          </a:xfrm>
        </p:spPr>
        <p:txBody>
          <a:bodyPr>
            <a:normAutofit/>
          </a:bodyPr>
          <a:lstStyle/>
          <a:p>
            <a:r>
              <a:rPr lang="kk-KZ" sz="2400" b="1" dirty="0">
                <a:latin typeface="Times New Roman" pitchFamily="18" charset="0"/>
                <a:cs typeface="Times New Roman" pitchFamily="18" charset="0"/>
              </a:rPr>
              <a:t>Генетикалық негізгі ұғымдар</a:t>
            </a:r>
            <a:endParaRPr lang="ru-RU" sz="2400" b="1" dirty="0">
              <a:latin typeface="Times New Roman" pitchFamily="18" charset="0"/>
              <a:cs typeface="Times New Roman" pitchFamily="18" charset="0"/>
            </a:endParaRPr>
          </a:p>
        </p:txBody>
      </p:sp>
      <p:sp>
        <p:nvSpPr>
          <p:cNvPr id="4" name="Подзаголовок 3"/>
          <p:cNvSpPr>
            <a:spLocks noGrp="1"/>
          </p:cNvSpPr>
          <p:nvPr>
            <p:ph type="subTitle" idx="1"/>
          </p:nvPr>
        </p:nvSpPr>
        <p:spPr>
          <a:xfrm>
            <a:off x="467544" y="1700808"/>
            <a:ext cx="8136904" cy="3865984"/>
          </a:xfrm>
        </p:spPr>
        <p:txBody>
          <a:bodyPr/>
          <a:lstStyle/>
          <a:p>
            <a:r>
              <a:rPr lang="kk-KZ" dirty="0" smtClean="0"/>
              <a:t> </a:t>
            </a:r>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124744"/>
            <a:ext cx="8424936" cy="5256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39432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60649"/>
            <a:ext cx="7772400" cy="1008111"/>
          </a:xfrm>
        </p:spPr>
        <p:txBody>
          <a:bodyPr>
            <a:normAutofit/>
          </a:bodyPr>
          <a:lstStyle/>
          <a:p>
            <a:r>
              <a:rPr lang="kk-KZ" sz="2400" b="1" dirty="0">
                <a:latin typeface="Times New Roman" pitchFamily="18" charset="0"/>
                <a:cs typeface="Times New Roman" pitchFamily="18" charset="0"/>
              </a:rPr>
              <a:t>Гаметалардың тазалық заңы:</a:t>
            </a:r>
            <a:r>
              <a:rPr lang="ru-RU" sz="2400" b="1" dirty="0">
                <a:latin typeface="Times New Roman" pitchFamily="18" charset="0"/>
                <a:cs typeface="Times New Roman" pitchFamily="18" charset="0"/>
              </a:rPr>
              <a:t/>
            </a:r>
            <a:br>
              <a:rPr lang="ru-RU" sz="2400" b="1" dirty="0">
                <a:latin typeface="Times New Roman" pitchFamily="18" charset="0"/>
                <a:cs typeface="Times New Roman" pitchFamily="18" charset="0"/>
              </a:rPr>
            </a:br>
            <a:endParaRPr lang="ru-RU" sz="2400" b="1" dirty="0">
              <a:latin typeface="Times New Roman" pitchFamily="18" charset="0"/>
              <a:cs typeface="Times New Roman" pitchFamily="18" charset="0"/>
            </a:endParaRPr>
          </a:p>
        </p:txBody>
      </p:sp>
      <p:sp>
        <p:nvSpPr>
          <p:cNvPr id="4" name="Подзаголовок 3"/>
          <p:cNvSpPr>
            <a:spLocks noGrp="1"/>
          </p:cNvSpPr>
          <p:nvPr>
            <p:ph type="subTitle" idx="1"/>
          </p:nvPr>
        </p:nvSpPr>
        <p:spPr>
          <a:xfrm>
            <a:off x="467544" y="1628800"/>
            <a:ext cx="7920880" cy="4464496"/>
          </a:xfrm>
        </p:spPr>
        <p:txBody>
          <a:bodyPr>
            <a:normAutofit/>
          </a:bodyPr>
          <a:lstStyle/>
          <a:p>
            <a:r>
              <a:rPr lang="kk-KZ" dirty="0">
                <a:solidFill>
                  <a:schemeClr val="tx1"/>
                </a:solidFill>
                <a:latin typeface="Times New Roman" pitchFamily="18" charset="0"/>
                <a:cs typeface="Times New Roman" pitchFamily="18" charset="0"/>
              </a:rPr>
              <a:t>Жасыл түс гені будан ағзасында  көрінбесе де,ол бәрібір гаматаға таза </a:t>
            </a:r>
            <a:r>
              <a:rPr lang="kk-KZ" dirty="0" smtClean="0">
                <a:solidFill>
                  <a:schemeClr val="tx1"/>
                </a:solidFill>
                <a:latin typeface="Times New Roman" pitchFamily="18" charset="0"/>
                <a:cs typeface="Times New Roman" pitchFamily="18" charset="0"/>
              </a:rPr>
              <a:t>күйіндегі  </a:t>
            </a:r>
            <a:r>
              <a:rPr lang="kk-KZ" dirty="0">
                <a:solidFill>
                  <a:schemeClr val="tx1"/>
                </a:solidFill>
                <a:latin typeface="Times New Roman" pitchFamily="18" charset="0"/>
                <a:cs typeface="Times New Roman" pitchFamily="18" charset="0"/>
              </a:rPr>
              <a:t>түсті  ұрпақтарына береді.Демек, бұл заң гаметалар  бір тұқым  қуалау  белгіге сары түс немесе жасыл </a:t>
            </a:r>
            <a:r>
              <a:rPr lang="kk-KZ" dirty="0" smtClean="0">
                <a:solidFill>
                  <a:schemeClr val="tx1"/>
                </a:solidFill>
                <a:latin typeface="Times New Roman" pitchFamily="18" charset="0"/>
                <a:cs typeface="Times New Roman" pitchFamily="18" charset="0"/>
              </a:rPr>
              <a:t>түске  </a:t>
            </a:r>
            <a:r>
              <a:rPr lang="kk-KZ" dirty="0">
                <a:solidFill>
                  <a:schemeClr val="tx1"/>
                </a:solidFill>
                <a:latin typeface="Times New Roman" pitchFamily="18" charset="0"/>
                <a:cs typeface="Times New Roman" pitchFamily="18" charset="0"/>
              </a:rPr>
              <a:t>ие екенін және оларды  таза күйінде  ұрпақтарына  беретінін көрсетеді.</a:t>
            </a:r>
            <a:endParaRPr lang="ru-RU" dirty="0">
              <a:solidFill>
                <a:schemeClr val="tx1"/>
              </a:solidFill>
              <a:latin typeface="Times New Roman" pitchFamily="18" charset="0"/>
              <a:cs typeface="Times New Roman" pitchFamily="18" charset="0"/>
            </a:endParaRPr>
          </a:p>
          <a:p>
            <a:endParaRPr lang="ru-RU"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0967170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3"/>
          <p:cNvSpPr>
            <a:spLocks noGrp="1"/>
          </p:cNvSpPr>
          <p:nvPr>
            <p:ph type="subTitle" idx="1"/>
          </p:nvPr>
        </p:nvSpPr>
        <p:spPr>
          <a:xfrm>
            <a:off x="755576" y="981075"/>
            <a:ext cx="7704856" cy="791741"/>
          </a:xfrm>
        </p:spPr>
        <p:txBody>
          <a:bodyPr>
            <a:normAutofit fontScale="25000" lnSpcReduction="20000"/>
          </a:bodyPr>
          <a:lstStyle/>
          <a:p>
            <a:r>
              <a:rPr lang="kk-KZ" sz="9600" dirty="0">
                <a:solidFill>
                  <a:schemeClr val="tx1"/>
                </a:solidFill>
                <a:latin typeface="Times New Roman" pitchFamily="18" charset="0"/>
                <a:cs typeface="Times New Roman" pitchFamily="18" charset="0"/>
              </a:rPr>
              <a:t>Мейоз кезінде диплоидты  зиготадан 4 гаплоидты гамета түзіледі және әрбір гаметаға бір бірден аллельді ген түседі. Рецессивті гомозигота гаметаларында тек рецессивті аллель, ал доминантты гомозиготада  тек доминантты аллель болады</a:t>
            </a:r>
            <a:r>
              <a:rPr lang="kk-KZ" sz="9600" dirty="0" smtClean="0">
                <a:solidFill>
                  <a:schemeClr val="tx1"/>
                </a:solidFill>
                <a:latin typeface="Times New Roman" pitchFamily="18" charset="0"/>
                <a:cs typeface="Times New Roman" pitchFamily="18" charset="0"/>
              </a:rPr>
              <a:t>.</a:t>
            </a:r>
          </a:p>
          <a:p>
            <a:endParaRPr lang="kk-KZ" dirty="0"/>
          </a:p>
          <a:p>
            <a:endParaRPr lang="kk-KZ" dirty="0" smtClean="0"/>
          </a:p>
          <a:p>
            <a:endParaRPr lang="ru-RU" dirty="0"/>
          </a:p>
          <a:p>
            <a:endParaRPr lang="ru-RU" dirty="0"/>
          </a:p>
        </p:txBody>
      </p:sp>
      <p:pic>
        <p:nvPicPr>
          <p:cNvPr id="8" name="Рисунок 7"/>
          <p:cNvPicPr/>
          <p:nvPr/>
        </p:nvPicPr>
        <p:blipFill>
          <a:blip r:embed="rId2"/>
          <a:stretch>
            <a:fillRect/>
          </a:stretch>
        </p:blipFill>
        <p:spPr>
          <a:xfrm>
            <a:off x="611560" y="2492896"/>
            <a:ext cx="7992888" cy="3528392"/>
          </a:xfrm>
          <a:prstGeom prst="rect">
            <a:avLst/>
          </a:prstGeom>
        </p:spPr>
      </p:pic>
    </p:spTree>
    <p:extLst>
      <p:ext uri="{BB962C8B-B14F-4D97-AF65-F5344CB8AC3E}">
        <p14:creationId xmlns:p14="http://schemas.microsoft.com/office/powerpoint/2010/main" val="29906316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260649"/>
            <a:ext cx="7772400" cy="1224135"/>
          </a:xfrm>
        </p:spPr>
        <p:txBody>
          <a:bodyPr>
            <a:normAutofit/>
          </a:bodyPr>
          <a:lstStyle/>
          <a:p>
            <a:r>
              <a:rPr lang="kk-KZ" sz="2400" b="1" dirty="0">
                <a:latin typeface="Times New Roman" pitchFamily="18" charset="0"/>
                <a:cs typeface="Times New Roman" pitchFamily="18" charset="0"/>
              </a:rPr>
              <a:t>Тапсырма</a:t>
            </a:r>
            <a:r>
              <a:rPr lang="ru-RU" sz="2400" b="1" dirty="0">
                <a:latin typeface="Times New Roman" pitchFamily="18" charset="0"/>
                <a:cs typeface="Times New Roman" pitchFamily="18" charset="0"/>
              </a:rPr>
              <a:t/>
            </a:r>
            <a:br>
              <a:rPr lang="ru-RU" sz="2400" b="1" dirty="0">
                <a:latin typeface="Times New Roman" pitchFamily="18" charset="0"/>
                <a:cs typeface="Times New Roman" pitchFamily="18" charset="0"/>
              </a:rPr>
            </a:br>
            <a:endParaRPr lang="ru-RU" sz="2400" b="1" dirty="0">
              <a:latin typeface="Times New Roman" pitchFamily="18" charset="0"/>
              <a:cs typeface="Times New Roman" pitchFamily="18" charset="0"/>
            </a:endParaRPr>
          </a:p>
        </p:txBody>
      </p:sp>
      <p:sp>
        <p:nvSpPr>
          <p:cNvPr id="5" name="Подзаголовок 4"/>
          <p:cNvSpPr>
            <a:spLocks noGrp="1"/>
          </p:cNvSpPr>
          <p:nvPr>
            <p:ph type="subTitle" idx="1"/>
          </p:nvPr>
        </p:nvSpPr>
        <p:spPr>
          <a:xfrm>
            <a:off x="683568" y="1484784"/>
            <a:ext cx="7632848" cy="1440160"/>
          </a:xfrm>
        </p:spPr>
        <p:txBody>
          <a:bodyPr>
            <a:normAutofit fontScale="77500" lnSpcReduction="20000"/>
          </a:bodyPr>
          <a:lstStyle/>
          <a:p>
            <a:pPr algn="just"/>
            <a:r>
              <a:rPr lang="kk-KZ" sz="3400" dirty="0">
                <a:solidFill>
                  <a:schemeClr val="tx1"/>
                </a:solidFill>
                <a:latin typeface="Times New Roman" pitchFamily="18" charset="0"/>
                <a:cs typeface="Times New Roman" pitchFamily="18" charset="0"/>
              </a:rPr>
              <a:t>Қызанақтың қызыл түсі сары түстен басым. Қызыл гетерозигота мен сары дарадан қандай ұрпақ күтуге болады? Олардың барлық генотипі мен фенотипін сипаттап </a:t>
            </a:r>
            <a:r>
              <a:rPr lang="kk-KZ" sz="3400" dirty="0" smtClean="0">
                <a:solidFill>
                  <a:schemeClr val="tx1"/>
                </a:solidFill>
                <a:latin typeface="Times New Roman" pitchFamily="18" charset="0"/>
                <a:cs typeface="Times New Roman" pitchFamily="18" charset="0"/>
              </a:rPr>
              <a:t>жазыңыздар</a:t>
            </a:r>
          </a:p>
          <a:p>
            <a:endParaRPr lang="kk-KZ" dirty="0"/>
          </a:p>
          <a:p>
            <a:endParaRPr lang="ru-RU" dirty="0"/>
          </a:p>
        </p:txBody>
      </p:sp>
      <p:pic>
        <p:nvPicPr>
          <p:cNvPr id="6" name="Рисунок 5"/>
          <p:cNvPicPr/>
          <p:nvPr/>
        </p:nvPicPr>
        <p:blipFill>
          <a:blip r:embed="rId2"/>
          <a:stretch>
            <a:fillRect/>
          </a:stretch>
        </p:blipFill>
        <p:spPr>
          <a:xfrm>
            <a:off x="611560" y="2978150"/>
            <a:ext cx="7992888" cy="2539082"/>
          </a:xfrm>
          <a:prstGeom prst="rect">
            <a:avLst/>
          </a:prstGeom>
        </p:spPr>
      </p:pic>
    </p:spTree>
    <p:extLst>
      <p:ext uri="{BB962C8B-B14F-4D97-AF65-F5344CB8AC3E}">
        <p14:creationId xmlns:p14="http://schemas.microsoft.com/office/powerpoint/2010/main" val="22387769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3"/>
          <p:cNvSpPr>
            <a:spLocks noGrp="1"/>
          </p:cNvSpPr>
          <p:nvPr>
            <p:ph type="subTitle" idx="1"/>
          </p:nvPr>
        </p:nvSpPr>
        <p:spPr>
          <a:xfrm>
            <a:off x="1371600" y="1989138"/>
            <a:ext cx="6400800" cy="3649662"/>
          </a:xfrm>
        </p:spPr>
        <p:txBody>
          <a:bodyPr/>
          <a:lstStyle/>
          <a:p>
            <a:endParaRPr lang="ru-RU" dirty="0"/>
          </a:p>
        </p:txBody>
      </p:sp>
      <p:pic>
        <p:nvPicPr>
          <p:cNvPr id="8" name="Рисунок 7"/>
          <p:cNvPicPr/>
          <p:nvPr/>
        </p:nvPicPr>
        <p:blipFill>
          <a:blip r:embed="rId2"/>
          <a:stretch>
            <a:fillRect/>
          </a:stretch>
        </p:blipFill>
        <p:spPr>
          <a:xfrm>
            <a:off x="251520" y="548680"/>
            <a:ext cx="8496944" cy="5544616"/>
          </a:xfrm>
          <a:prstGeom prst="rect">
            <a:avLst/>
          </a:prstGeom>
        </p:spPr>
      </p:pic>
    </p:spTree>
    <p:extLst>
      <p:ext uri="{BB962C8B-B14F-4D97-AF65-F5344CB8AC3E}">
        <p14:creationId xmlns:p14="http://schemas.microsoft.com/office/powerpoint/2010/main" val="25630940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332657"/>
            <a:ext cx="7772400" cy="648071"/>
          </a:xfrm>
        </p:spPr>
        <p:txBody>
          <a:bodyPr>
            <a:normAutofit/>
          </a:bodyPr>
          <a:lstStyle/>
          <a:p>
            <a:r>
              <a:rPr lang="kk-KZ" sz="2400" b="1" dirty="0" smtClean="0">
                <a:latin typeface="Times New Roman" pitchFamily="18" charset="0"/>
                <a:cs typeface="Times New Roman" pitchFamily="18" charset="0"/>
              </a:rPr>
              <a:t>Қорытынды</a:t>
            </a:r>
            <a:endParaRPr lang="ru-RU" sz="2400" b="1" dirty="0">
              <a:latin typeface="Times New Roman" pitchFamily="18" charset="0"/>
              <a:cs typeface="Times New Roman" pitchFamily="18" charset="0"/>
            </a:endParaRPr>
          </a:p>
        </p:txBody>
      </p:sp>
      <p:sp>
        <p:nvSpPr>
          <p:cNvPr id="5" name="Подзаголовок 4"/>
          <p:cNvSpPr>
            <a:spLocks noGrp="1"/>
          </p:cNvSpPr>
          <p:nvPr>
            <p:ph type="subTitle" idx="1"/>
          </p:nvPr>
        </p:nvSpPr>
        <p:spPr>
          <a:xfrm>
            <a:off x="467544" y="1268760"/>
            <a:ext cx="8136904" cy="4896544"/>
          </a:xfrm>
        </p:spPr>
        <p:txBody>
          <a:bodyPr>
            <a:normAutofit/>
          </a:bodyPr>
          <a:lstStyle/>
          <a:p>
            <a:r>
              <a:rPr lang="kk-KZ" sz="2800" b="1" dirty="0">
                <a:solidFill>
                  <a:schemeClr val="tx1"/>
                </a:solidFill>
                <a:latin typeface="Times New Roman" pitchFamily="18" charset="0"/>
                <a:cs typeface="Times New Roman" pitchFamily="18" charset="0"/>
              </a:rPr>
              <a:t>Тұқым қуалаушылықты </a:t>
            </a:r>
            <a:r>
              <a:rPr lang="kk-KZ" sz="2800" b="1">
                <a:solidFill>
                  <a:schemeClr val="tx1"/>
                </a:solidFill>
                <a:latin typeface="Times New Roman" pitchFamily="18" charset="0"/>
                <a:cs typeface="Times New Roman" pitchFamily="18" charset="0"/>
              </a:rPr>
              <a:t>зерттегенде </a:t>
            </a:r>
            <a:r>
              <a:rPr lang="kk-KZ" sz="2800" b="1" smtClean="0">
                <a:solidFill>
                  <a:schemeClr val="tx1"/>
                </a:solidFill>
                <a:latin typeface="Times New Roman" pitchFamily="18" charset="0"/>
                <a:cs typeface="Times New Roman" pitchFamily="18" charset="0"/>
              </a:rPr>
              <a:t> Мендель </a:t>
            </a:r>
            <a:r>
              <a:rPr lang="kk-KZ" sz="2800" b="1" dirty="0">
                <a:solidFill>
                  <a:schemeClr val="tx1"/>
                </a:solidFill>
                <a:latin typeface="Times New Roman" pitchFamily="18" charset="0"/>
                <a:cs typeface="Times New Roman" pitchFamily="18" charset="0"/>
              </a:rPr>
              <a:t>ең қарапайым моногибридті будандастырудан бастап, әрі қарай біртіндеп күрделендіре түскен. Мендельделдің ұсынысы бойынша гендер латын әріптерімен белгіленеді. Бір аллельді жұптың гендерін бірдей әріппен, яғни доминантты (басым) генді үлкен әріппен, рецессивті (басылыңқы) генді кіші әріппен белгілеу ұсынылған</a:t>
            </a:r>
            <a:r>
              <a:rPr lang="kk-KZ" dirty="0"/>
              <a:t>. </a:t>
            </a:r>
            <a:endParaRPr lang="ru-RU" dirty="0"/>
          </a:p>
        </p:txBody>
      </p:sp>
    </p:spTree>
    <p:extLst>
      <p:ext uri="{BB962C8B-B14F-4D97-AF65-F5344CB8AC3E}">
        <p14:creationId xmlns:p14="http://schemas.microsoft.com/office/powerpoint/2010/main" val="17451658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317</Words>
  <Application>Microsoft Office PowerPoint</Application>
  <PresentationFormat>Экран (4:3)</PresentationFormat>
  <Paragraphs>37</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Сабақтың тақырыбы:  Тұқымқуалаушылық заңдылықтарының цитологиялық негіздері. Гаметалар тазалығы және оның цитологиялық негідемесі. Моногибридті  будандастыру.Басымдылық заңы. Ажырау заңы. </vt:lpstr>
      <vt:lpstr>Моногибридті  будандастыру</vt:lpstr>
      <vt:lpstr>Генетикалық таңбалар: </vt:lpstr>
      <vt:lpstr>Генетикалық негізгі ұғымдар</vt:lpstr>
      <vt:lpstr>Гаметалардың тазалық заңы: </vt:lpstr>
      <vt:lpstr>Презентация PowerPoint</vt:lpstr>
      <vt:lpstr>Тапсырма </vt:lpstr>
      <vt:lpstr>Презентация PowerPoint</vt:lpstr>
      <vt:lpstr>Қорытынды</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20</cp:revision>
  <dcterms:created xsi:type="dcterms:W3CDTF">2021-01-30T10:33:36Z</dcterms:created>
  <dcterms:modified xsi:type="dcterms:W3CDTF">2021-01-31T07:05:14Z</dcterms:modified>
</cp:coreProperties>
</file>