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2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3A038E-C174-40E3-B6FE-9AB19260084E}" type="datetimeFigureOut">
              <a:rPr lang="ru-RU" smtClean="0"/>
              <a:t>24.01.2021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132532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3A038E-C174-40E3-B6FE-9AB19260084E}" type="datetimeFigureOut">
              <a:rPr lang="ru-RU" smtClean="0"/>
              <a:t>24.01.2021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75002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3A038E-C174-40E3-B6FE-9AB19260084E}" type="datetimeFigureOut">
              <a:rPr lang="ru-RU" smtClean="0"/>
              <a:t>24.01.2021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30874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3A038E-C174-40E3-B6FE-9AB19260084E}" type="datetimeFigureOut">
              <a:rPr lang="ru-RU" smtClean="0"/>
              <a:t>24.01.2021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195063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3A038E-C174-40E3-B6FE-9AB19260084E}" type="datetimeFigureOut">
              <a:rPr lang="ru-RU" smtClean="0"/>
              <a:t>24.01.2021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27214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3A038E-C174-40E3-B6FE-9AB19260084E}" type="datetimeFigureOut">
              <a:rPr lang="ru-RU" smtClean="0"/>
              <a:t>24.01.2021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294176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3A038E-C174-40E3-B6FE-9AB19260084E}" type="datetimeFigureOut">
              <a:rPr lang="ru-RU" smtClean="0"/>
              <a:t>24.01.2021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412315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3A038E-C174-40E3-B6FE-9AB19260084E}" type="datetimeFigureOut">
              <a:rPr lang="ru-RU" smtClean="0"/>
              <a:t>24.01.2021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267596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3A038E-C174-40E3-B6FE-9AB19260084E}" type="datetimeFigureOut">
              <a:rPr lang="ru-RU" smtClean="0"/>
              <a:t>24.01.2021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134756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3A038E-C174-40E3-B6FE-9AB19260084E}" type="datetimeFigureOut">
              <a:rPr lang="ru-RU" smtClean="0"/>
              <a:t>24.01.2021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91309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3A038E-C174-40E3-B6FE-9AB19260084E}" type="datetimeFigureOut">
              <a:rPr lang="ru-RU" smtClean="0"/>
              <a:t>24.01.2021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6CC522-BC48-4E64-91B6-BDE95DCC734F}" type="slidenum">
              <a:rPr lang="ru-RU" smtClean="0"/>
              <a:t>‹#›</a:t>
            </a:fld>
            <a:endParaRPr lang="ru-RU"/>
          </a:p>
        </p:txBody>
      </p:sp>
    </p:spTree>
    <p:extLst>
      <p:ext uri="{BB962C8B-B14F-4D97-AF65-F5344CB8AC3E}">
        <p14:creationId xmlns:p14="http://schemas.microsoft.com/office/powerpoint/2010/main" val="366896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A038E-C174-40E3-B6FE-9AB19260084E}" type="datetimeFigureOut">
              <a:rPr lang="ru-RU" smtClean="0"/>
              <a:t>24.01.2021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CC522-BC48-4E64-91B6-BDE95DCC734F}" type="slidenum">
              <a:rPr lang="ru-RU" smtClean="0"/>
              <a:t>‹#›</a:t>
            </a:fld>
            <a:endParaRPr lang="ru-RU"/>
          </a:p>
        </p:txBody>
      </p:sp>
    </p:spTree>
    <p:extLst>
      <p:ext uri="{BB962C8B-B14F-4D97-AF65-F5344CB8AC3E}">
        <p14:creationId xmlns:p14="http://schemas.microsoft.com/office/powerpoint/2010/main" val="368639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512167"/>
          </a:xfrm>
        </p:spPr>
        <p:txBody>
          <a:bodyPr/>
          <a:lstStyle/>
          <a:p>
            <a:r>
              <a:rPr lang="ru-RU" dirty="0" err="1" smtClean="0">
                <a:latin typeface="Times New Roman" pitchFamily="18" charset="0"/>
                <a:cs typeface="Times New Roman" pitchFamily="18" charset="0"/>
              </a:rPr>
              <a:t>Сабақ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тақырыбы</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kk-KZ" dirty="0" smtClean="0">
                <a:latin typeface="Times New Roman" pitchFamily="18" charset="0"/>
                <a:cs typeface="Times New Roman" pitchFamily="18" charset="0"/>
              </a:rPr>
              <a:t>Мейоз</a:t>
            </a:r>
            <a:r>
              <a:rPr lang="kk-KZ" dirty="0">
                <a:latin typeface="Times New Roman" pitchFamily="18" charset="0"/>
                <a:cs typeface="Times New Roman" pitchFamily="18" charset="0"/>
              </a:rPr>
              <a:t>. Мейоз фазалары.</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39552" y="1772816"/>
            <a:ext cx="8280920" cy="3865984"/>
          </a:xfrm>
        </p:spPr>
        <p:txBody>
          <a:bodyPr>
            <a:noAutofit/>
          </a:bodyPr>
          <a:lstStyle/>
          <a:p>
            <a:r>
              <a:rPr lang="kk-KZ" sz="2800" b="1" dirty="0">
                <a:solidFill>
                  <a:schemeClr val="tx1"/>
                </a:solidFill>
                <a:latin typeface="Times New Roman" pitchFamily="18" charset="0"/>
                <a:cs typeface="Times New Roman" pitchFamily="18" charset="0"/>
              </a:rPr>
              <a:t>Оқу </a:t>
            </a:r>
            <a:r>
              <a:rPr lang="kk-KZ" sz="2800" b="1" dirty="0" smtClean="0">
                <a:solidFill>
                  <a:schemeClr val="tx1"/>
                </a:solidFill>
                <a:latin typeface="Times New Roman" pitchFamily="18" charset="0"/>
                <a:cs typeface="Times New Roman" pitchFamily="18" charset="0"/>
              </a:rPr>
              <a:t>мақсаты:</a:t>
            </a:r>
          </a:p>
          <a:p>
            <a:r>
              <a:rPr lang="kk-KZ" sz="2800" b="1" dirty="0" smtClean="0">
                <a:solidFill>
                  <a:schemeClr val="tx1"/>
                </a:solidFill>
                <a:latin typeface="Times New Roman" pitchFamily="18" charset="0"/>
                <a:cs typeface="Times New Roman" pitchFamily="18" charset="0"/>
              </a:rPr>
              <a:t>9.2.2</a:t>
            </a:r>
            <a:r>
              <a:rPr lang="kk-KZ" sz="2800" b="1" dirty="0">
                <a:solidFill>
                  <a:schemeClr val="tx1"/>
                </a:solidFill>
                <a:latin typeface="Times New Roman" pitchFamily="18" charset="0"/>
                <a:cs typeface="Times New Roman" pitchFamily="18" charset="0"/>
              </a:rPr>
              <a:t>.- мейоздың кезеңдерін сипаттау;</a:t>
            </a:r>
            <a:endParaRPr lang="ru-RU" sz="2800" b="1" dirty="0">
              <a:solidFill>
                <a:schemeClr val="tx1"/>
              </a:solidFill>
              <a:latin typeface="Times New Roman" pitchFamily="18" charset="0"/>
              <a:cs typeface="Times New Roman" pitchFamily="18" charset="0"/>
            </a:endParaRPr>
          </a:p>
          <a:p>
            <a:r>
              <a:rPr lang="kk-KZ" sz="2800" b="1" dirty="0">
                <a:solidFill>
                  <a:schemeClr val="tx1"/>
                </a:solidFill>
                <a:latin typeface="Times New Roman" pitchFamily="18" charset="0"/>
                <a:cs typeface="Times New Roman" pitchFamily="18" charset="0"/>
              </a:rPr>
              <a:t>9.2.2.4-митоз және мейоз үдерістерін салыстыру</a:t>
            </a:r>
            <a:r>
              <a:rPr lang="kk-KZ" sz="2800" b="1" dirty="0" smtClean="0">
                <a:solidFill>
                  <a:schemeClr val="tx1"/>
                </a:solidFill>
                <a:latin typeface="Times New Roman" pitchFamily="18" charset="0"/>
                <a:cs typeface="Times New Roman" pitchFamily="18" charset="0"/>
              </a:rPr>
              <a:t>;</a:t>
            </a:r>
          </a:p>
          <a:p>
            <a:r>
              <a:rPr lang="kk-KZ" sz="2800" b="1" dirty="0">
                <a:solidFill>
                  <a:schemeClr val="tx1"/>
                </a:solidFill>
                <a:latin typeface="Times New Roman" pitchFamily="18" charset="0"/>
                <a:cs typeface="Times New Roman" pitchFamily="18" charset="0"/>
              </a:rPr>
              <a:t>Сабақтың </a:t>
            </a:r>
            <a:r>
              <a:rPr lang="kk-KZ" sz="2800" b="1" dirty="0" smtClean="0">
                <a:solidFill>
                  <a:schemeClr val="tx1"/>
                </a:solidFill>
                <a:latin typeface="Times New Roman" pitchFamily="18" charset="0"/>
                <a:cs typeface="Times New Roman" pitchFamily="18" charset="0"/>
              </a:rPr>
              <a:t>мақсаты:</a:t>
            </a:r>
          </a:p>
          <a:p>
            <a:r>
              <a:rPr lang="kk-KZ" sz="2800" b="1" dirty="0" smtClean="0">
                <a:solidFill>
                  <a:schemeClr val="tx1"/>
                </a:solidFill>
                <a:latin typeface="Times New Roman" pitchFamily="18" charset="0"/>
                <a:cs typeface="Times New Roman" pitchFamily="18" charset="0"/>
              </a:rPr>
              <a:t>Мейоздың  </a:t>
            </a:r>
            <a:r>
              <a:rPr lang="kk-KZ" sz="2800" b="1" dirty="0">
                <a:solidFill>
                  <a:schemeClr val="tx1"/>
                </a:solidFill>
                <a:latin typeface="Times New Roman" pitchFamily="18" charset="0"/>
                <a:cs typeface="Times New Roman" pitchFamily="18" charset="0"/>
              </a:rPr>
              <a:t>кезеңдеріне сипаттма беру. Митоз бен  мейоздың жүру үдерістерін салыстыру</a:t>
            </a:r>
            <a:r>
              <a:rPr lang="kk-KZ" sz="2800" b="1" dirty="0" smtClean="0">
                <a:solidFill>
                  <a:schemeClr val="tx1"/>
                </a:solidFill>
                <a:latin typeface="Times New Roman" pitchFamily="18" charset="0"/>
                <a:cs typeface="Times New Roman" pitchFamily="18" charset="0"/>
              </a:rPr>
              <a:t>.</a:t>
            </a:r>
          </a:p>
          <a:p>
            <a:r>
              <a:rPr lang="kk-KZ" sz="2800" b="1" dirty="0">
                <a:solidFill>
                  <a:schemeClr val="tx1"/>
                </a:solidFill>
                <a:latin typeface="Times New Roman" pitchFamily="18" charset="0"/>
                <a:cs typeface="Times New Roman" pitchFamily="18" charset="0"/>
              </a:rPr>
              <a:t>Бағалау критериі</a:t>
            </a:r>
            <a:r>
              <a:rPr lang="kk-KZ" sz="2800" b="1" dirty="0" smtClean="0">
                <a:solidFill>
                  <a:schemeClr val="tx1"/>
                </a:solidFill>
                <a:latin typeface="Times New Roman" pitchFamily="18" charset="0"/>
                <a:cs typeface="Times New Roman" pitchFamily="18" charset="0"/>
              </a:rPr>
              <a:t>:</a:t>
            </a:r>
          </a:p>
          <a:p>
            <a:pPr lvl="0"/>
            <a:r>
              <a:rPr lang="kk-KZ" sz="2800" b="1" dirty="0">
                <a:solidFill>
                  <a:schemeClr val="tx1"/>
                </a:solidFill>
                <a:latin typeface="Times New Roman" pitchFamily="18" charset="0"/>
                <a:cs typeface="Times New Roman" pitchFamily="18" charset="0"/>
              </a:rPr>
              <a:t>Мейоз фазаларын  біледі. </a:t>
            </a:r>
            <a:endParaRPr lang="ru-RU" sz="2800" b="1" dirty="0">
              <a:solidFill>
                <a:schemeClr val="tx1"/>
              </a:solidFill>
              <a:latin typeface="Times New Roman" pitchFamily="18" charset="0"/>
              <a:cs typeface="Times New Roman" pitchFamily="18" charset="0"/>
            </a:endParaRPr>
          </a:p>
          <a:p>
            <a:pPr lvl="0"/>
            <a:r>
              <a:rPr lang="kk-KZ" sz="2800" b="1" dirty="0">
                <a:solidFill>
                  <a:schemeClr val="tx1"/>
                </a:solidFill>
                <a:latin typeface="Times New Roman" pitchFamily="18" charset="0"/>
                <a:cs typeface="Times New Roman" pitchFamily="18" charset="0"/>
              </a:rPr>
              <a:t>Митоз  және мейоз кезеңдерінің  ұқсастықтары мен айырмашылықтарын саралайды.</a:t>
            </a:r>
            <a:endParaRPr lang="ru-RU" sz="2800" b="1" dirty="0">
              <a:solidFill>
                <a:schemeClr val="tx1"/>
              </a:solidFill>
              <a:latin typeface="Times New Roman" pitchFamily="18" charset="0"/>
              <a:cs typeface="Times New Roman" pitchFamily="18" charset="0"/>
            </a:endParaRPr>
          </a:p>
          <a:p>
            <a:endParaRPr lang="ru-RU" sz="2800" dirty="0"/>
          </a:p>
        </p:txBody>
      </p:sp>
    </p:spTree>
    <p:extLst>
      <p:ext uri="{BB962C8B-B14F-4D97-AF65-F5344CB8AC3E}">
        <p14:creationId xmlns:p14="http://schemas.microsoft.com/office/powerpoint/2010/main" val="1907039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Объект 4"/>
          <p:cNvSpPr>
            <a:spLocks noGrp="1"/>
          </p:cNvSpPr>
          <p:nvPr>
            <p:ph idx="1"/>
          </p:nvPr>
        </p:nvSpPr>
        <p:spPr>
          <a:xfrm>
            <a:off x="3275856" y="273050"/>
            <a:ext cx="5616624" cy="5853113"/>
          </a:xfrm>
        </p:spPr>
        <p:txBody>
          <a:bodyPr>
            <a:noAutofit/>
          </a:bodyPr>
          <a:lstStyle/>
          <a:p>
            <a:r>
              <a:rPr lang="kk-KZ" sz="2000" dirty="0">
                <a:latin typeface="Times New Roman" pitchFamily="18" charset="0"/>
                <a:cs typeface="Times New Roman" pitchFamily="18" charset="0"/>
              </a:rPr>
              <a:t>Мейоз- нәтижесінде  хромосома  саны азаятын және жасушаның  диплоидты  күйден гаплоидты  күйге өтетін  бөліну әдісі.   Мейоз – гаплоидты жасушалардың, гаметалардың түзілу әдісі. Оны редукциялық бөліну деп атайды. Мейоз кезінде жас жасушалардағы хромосома саны  2 есе кемиді. Бастапқы жасуша бірден 4 жасушаға бөлінбейді. І мейоз бен ІІ мейоз қатар жүреді. Интерфаза кезінде бірінші және екінші  бөліну арасында ДНҚ репликациясы жүрмейді – хромосомалар екі еселенбейді. </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Мейоз қатар   жүретін 2 бөлінуден тұрады. Оның 8 фазасы бар.Мейоздың бірінші бөлінуі:</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І профаза                                І І профаза</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Іметафаза                               ІІ метафаза</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І анафаза                                ІІ  анафаза</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І телофаза                               ІІ  телофаза </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6" name="Текст 5"/>
          <p:cNvSpPr>
            <a:spLocks noGrp="1"/>
          </p:cNvSpPr>
          <p:nvPr>
            <p:ph type="body" sz="half" idx="2"/>
          </p:nvPr>
        </p:nvSpPr>
        <p:spPr/>
        <p:txBody>
          <a:bodyPr/>
          <a:lstStyle/>
          <a:p>
            <a:endParaRPr lang="ru-RU" dirty="0"/>
          </a:p>
        </p:txBody>
      </p:sp>
      <p:pic>
        <p:nvPicPr>
          <p:cNvPr id="7" name="Рисунок 6"/>
          <p:cNvPicPr/>
          <p:nvPr/>
        </p:nvPicPr>
        <p:blipFill>
          <a:blip r:embed="rId2"/>
          <a:stretch>
            <a:fillRect/>
          </a:stretch>
        </p:blipFill>
        <p:spPr>
          <a:xfrm>
            <a:off x="107504" y="260648"/>
            <a:ext cx="3600400" cy="6048672"/>
          </a:xfrm>
          <a:prstGeom prst="rect">
            <a:avLst/>
          </a:prstGeom>
        </p:spPr>
      </p:pic>
    </p:spTree>
    <p:extLst>
      <p:ext uri="{BB962C8B-B14F-4D97-AF65-F5344CB8AC3E}">
        <p14:creationId xmlns:p14="http://schemas.microsoft.com/office/powerpoint/2010/main" val="1434405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Рисунок 5"/>
          <p:cNvSpPr>
            <a:spLocks noGrp="1"/>
          </p:cNvSpPr>
          <p:nvPr>
            <p:ph type="pic" idx="1"/>
          </p:nvPr>
        </p:nvSpPr>
        <p:spPr>
          <a:xfrm>
            <a:off x="1792288" y="612775"/>
            <a:ext cx="5486400" cy="1664097"/>
          </a:xfrm>
        </p:spPr>
      </p:sp>
      <p:sp>
        <p:nvSpPr>
          <p:cNvPr id="8" name="Заголовок 4"/>
          <p:cNvSpPr>
            <a:spLocks noGrp="1"/>
          </p:cNvSpPr>
          <p:nvPr>
            <p:ph type="body" sz="half" idx="2"/>
          </p:nvPr>
        </p:nvSpPr>
        <p:spPr>
          <a:xfrm>
            <a:off x="395536" y="2636912"/>
            <a:ext cx="8568952" cy="3816424"/>
          </a:xfrm>
        </p:spPr>
        <p:txBody>
          <a:bodyPr>
            <a:normAutofit fontScale="25000" lnSpcReduction="20000"/>
          </a:bodyPr>
          <a:lstStyle/>
          <a:p>
            <a:r>
              <a:rPr lang="kk-KZ" sz="5600" i="1" dirty="0">
                <a:latin typeface="Times New Roman" pitchFamily="18" charset="0"/>
                <a:cs typeface="Times New Roman" pitchFamily="18" charset="0"/>
              </a:rPr>
              <a:t>Мейоз процесі</a:t>
            </a:r>
            <a:r>
              <a:rPr lang="kk-KZ" sz="5600" dirty="0">
                <a:latin typeface="Times New Roman" pitchFamily="18" charset="0"/>
                <a:cs typeface="Times New Roman" pitchFamily="18" charset="0"/>
              </a:rPr>
              <a:t> үздіксіз жүретін жүйелі екі кезеңнен тұрады. Бірінші кезең </a:t>
            </a:r>
            <a:r>
              <a:rPr lang="kk-KZ" sz="5600" u="sng" dirty="0" smtClean="0">
                <a:latin typeface="Times New Roman" pitchFamily="18" charset="0"/>
                <a:cs typeface="Times New Roman" pitchFamily="18" charset="0"/>
              </a:rPr>
              <a:t>МЕЙОЗДЫҢ </a:t>
            </a:r>
            <a:r>
              <a:rPr lang="kk-KZ" sz="5600" dirty="0" smtClean="0">
                <a:latin typeface="Times New Roman" pitchFamily="18" charset="0"/>
                <a:cs typeface="Times New Roman" pitchFamily="18" charset="0"/>
              </a:rPr>
              <a:t>бірінші </a:t>
            </a:r>
            <a:r>
              <a:rPr lang="kk-KZ" sz="5600" dirty="0">
                <a:latin typeface="Times New Roman" pitchFamily="18" charset="0"/>
                <a:cs typeface="Times New Roman" pitchFamily="18" charset="0"/>
              </a:rPr>
              <a:t>бөлінуі немесе реакциялы бөліну, екінші кезең эквационды бөліну деп аталады. Мейоздың бірінші бөлінуінде хромосомалардың саны екі есе азаяды. Мейоздың екінші бөлінуі жыныс жасушаларының пайда болуымен аяқталады. Редукциялы бөліну митоз сияқты төрт фазадан тұрады: </a:t>
            </a:r>
            <a:r>
              <a:rPr lang="kk-KZ" sz="5600" dirty="0" smtClean="0">
                <a:latin typeface="Times New Roman" pitchFamily="18" charset="0"/>
                <a:cs typeface="Times New Roman" pitchFamily="18" charset="0"/>
              </a:rPr>
              <a:t>ПРОФАЗА,МЕТАФАЗА,АНАФАЗА,ТЕЛОФАЗА. </a:t>
            </a:r>
            <a:r>
              <a:rPr lang="kk-KZ" sz="5600" dirty="0">
                <a:latin typeface="Times New Roman" pitchFamily="18" charset="0"/>
                <a:cs typeface="Times New Roman" pitchFamily="18" charset="0"/>
              </a:rPr>
              <a:t>Редукциялы бөлінудің профазасы өте күрделі. Ол бірін-бірі толықтыра жүретін бірнеше сатыдан тұрады.</a:t>
            </a:r>
            <a:endParaRPr lang="ru-RU" sz="5600" dirty="0">
              <a:latin typeface="Times New Roman" pitchFamily="18" charset="0"/>
              <a:cs typeface="Times New Roman" pitchFamily="18" charset="0"/>
            </a:endParaRPr>
          </a:p>
          <a:p>
            <a:r>
              <a:rPr lang="kk-KZ" sz="5600" u="sng" dirty="0" smtClean="0">
                <a:latin typeface="Times New Roman" pitchFamily="18" charset="0"/>
                <a:cs typeface="Times New Roman" pitchFamily="18" charset="0"/>
              </a:rPr>
              <a:t>ЛЕПТОТЕНА</a:t>
            </a:r>
            <a:r>
              <a:rPr lang="kk-KZ" sz="5600" dirty="0">
                <a:latin typeface="Times New Roman" pitchFamily="18" charset="0"/>
                <a:cs typeface="Times New Roman" pitchFamily="18" charset="0"/>
              </a:rPr>
              <a:t> – </a:t>
            </a:r>
            <a:r>
              <a:rPr lang="ru-RU" sz="5600" dirty="0">
                <a:latin typeface="Times New Roman" pitchFamily="18" charset="0"/>
                <a:cs typeface="Times New Roman" pitchFamily="18" charset="0"/>
              </a:rPr>
              <a:t>(</a:t>
            </a:r>
            <a:r>
              <a:rPr lang="kk-KZ" sz="5600" dirty="0">
                <a:latin typeface="Times New Roman" pitchFamily="18" charset="0"/>
                <a:cs typeface="Times New Roman" pitchFamily="18" charset="0"/>
              </a:rPr>
              <a:t>Лептотена—жіңішке жіпшелер сатысы. Бұл—мейоздың I профаза кезеңінің алғашқы сатысы.) жіңішке жіпшелер сатысы. Бұл сатыда хромосомалардың жіпшелері екі еселеніп, шумақ түзеледі. Әрбір хромосма екі жіпшеден тұрады </a:t>
            </a:r>
            <a:endParaRPr lang="ru-RU" sz="5600" dirty="0">
              <a:latin typeface="Times New Roman" pitchFamily="18" charset="0"/>
              <a:cs typeface="Times New Roman" pitchFamily="18" charset="0"/>
            </a:endParaRPr>
          </a:p>
          <a:p>
            <a:r>
              <a:rPr lang="kk-KZ" sz="5600" dirty="0">
                <a:latin typeface="Times New Roman" pitchFamily="18" charset="0"/>
                <a:cs typeface="Times New Roman" pitchFamily="18" charset="0"/>
              </a:rPr>
              <a:t> </a:t>
            </a:r>
            <a:endParaRPr lang="ru-RU" sz="5600" dirty="0">
              <a:latin typeface="Times New Roman" pitchFamily="18" charset="0"/>
              <a:cs typeface="Times New Roman" pitchFamily="18" charset="0"/>
            </a:endParaRPr>
          </a:p>
          <a:p>
            <a:r>
              <a:rPr lang="ru-RU" sz="5600" dirty="0" smtClean="0">
                <a:latin typeface="Times New Roman" pitchFamily="18" charset="0"/>
                <a:cs typeface="Times New Roman" pitchFamily="18" charset="0"/>
              </a:rPr>
              <a:t>  ЗИГОТЕНА</a:t>
            </a:r>
            <a:r>
              <a:rPr lang="kk-KZ" sz="5600" dirty="0" smtClean="0">
                <a:latin typeface="Times New Roman" pitchFamily="18" charset="0"/>
                <a:cs typeface="Times New Roman" pitchFamily="18" charset="0"/>
              </a:rPr>
              <a:t>(Зиготена—ұқсас</a:t>
            </a:r>
            <a:r>
              <a:rPr lang="kk-KZ" sz="5600" dirty="0">
                <a:latin typeface="Times New Roman" pitchFamily="18" charset="0"/>
                <a:cs typeface="Times New Roman" pitchFamily="18" charset="0"/>
              </a:rPr>
              <a:t>) жұп хромосомалардың белгілі бөліктерін қосатын саты. Гомологті хромосомалар </a:t>
            </a:r>
            <a:r>
              <a:rPr lang="kk-KZ" sz="5600" dirty="0" smtClean="0">
                <a:latin typeface="Times New Roman" pitchFamily="18" charset="0"/>
                <a:cs typeface="Times New Roman" pitchFamily="18" charset="0"/>
              </a:rPr>
              <a:t>конъюгацияланып- </a:t>
            </a:r>
            <a:r>
              <a:rPr lang="kk-KZ" sz="5600" dirty="0">
                <a:latin typeface="Times New Roman" pitchFamily="18" charset="0"/>
                <a:cs typeface="Times New Roman" pitchFamily="18" charset="0"/>
              </a:rPr>
              <a:t>қосаранған жіпшелер сатысы. Бұл сатыда гомологты хромосомалар бір-біріне тартылып жақындасады. Хромосомалардың өзара жақындасуын конъюгация (қосылу) деп атайды</a:t>
            </a:r>
            <a:r>
              <a:rPr lang="kk-KZ" sz="5600" dirty="0" smtClean="0">
                <a:latin typeface="Times New Roman" pitchFamily="18" charset="0"/>
                <a:cs typeface="Times New Roman" pitchFamily="18" charset="0"/>
              </a:rPr>
              <a:t>.. </a:t>
            </a:r>
            <a:r>
              <a:rPr lang="kk-KZ" sz="5600" dirty="0">
                <a:latin typeface="Times New Roman" pitchFamily="18" charset="0"/>
                <a:cs typeface="Times New Roman" pitchFamily="18" charset="0"/>
              </a:rPr>
              <a:t>Х</a:t>
            </a:r>
            <a:r>
              <a:rPr lang="kk-KZ" sz="5600" dirty="0" smtClean="0">
                <a:latin typeface="Times New Roman" pitchFamily="18" charset="0"/>
                <a:cs typeface="Times New Roman" pitchFamily="18" charset="0"/>
              </a:rPr>
              <a:t>ромосомалар </a:t>
            </a:r>
            <a:r>
              <a:rPr lang="kk-KZ" sz="5600" dirty="0">
                <a:latin typeface="Times New Roman" pitchFamily="18" charset="0"/>
                <a:cs typeface="Times New Roman" pitchFamily="18" charset="0"/>
              </a:rPr>
              <a:t>ширатылып, өзіне тән пішіні мен мөлшеріне келеді. Яғни ол ұзынан қысқарып, көлденеңінен жуандайды.</a:t>
            </a:r>
            <a:endParaRPr lang="ru-RU" sz="5600" dirty="0">
              <a:latin typeface="Times New Roman" pitchFamily="18" charset="0"/>
              <a:cs typeface="Times New Roman" pitchFamily="18" charset="0"/>
            </a:endParaRPr>
          </a:p>
          <a:p>
            <a:r>
              <a:rPr lang="kk-KZ" sz="5600" dirty="0">
                <a:latin typeface="Times New Roman" pitchFamily="18" charset="0"/>
                <a:cs typeface="Times New Roman" pitchFamily="18" charset="0"/>
              </a:rPr>
              <a:t> </a:t>
            </a:r>
            <a:r>
              <a:rPr lang="kk-KZ" sz="5600" dirty="0" smtClean="0">
                <a:latin typeface="Times New Roman" pitchFamily="18" charset="0"/>
                <a:cs typeface="Times New Roman" pitchFamily="18" charset="0"/>
              </a:rPr>
              <a:t>ДИПЛОТЕНА</a:t>
            </a:r>
            <a:r>
              <a:rPr lang="kk-KZ" sz="5600" dirty="0">
                <a:latin typeface="Times New Roman" pitchFamily="18" charset="0"/>
                <a:cs typeface="Times New Roman" pitchFamily="18" charset="0"/>
              </a:rPr>
              <a:t> - жіпшелердің бір-бірінен алыстау сатысы. Диплотена сатысында конъюгация барысына қарама-қарсы процесс жүреді, яғни жақындасқан хромосомалар бір-бірінен ажырайды. </a:t>
            </a:r>
            <a:endParaRPr lang="ru-RU" sz="5600" dirty="0">
              <a:latin typeface="Times New Roman" pitchFamily="18" charset="0"/>
              <a:cs typeface="Times New Roman" pitchFamily="18" charset="0"/>
            </a:endParaRPr>
          </a:p>
          <a:p>
            <a:endParaRPr lang="ru-RU" dirty="0"/>
          </a:p>
        </p:txBody>
      </p:sp>
      <p:pic>
        <p:nvPicPr>
          <p:cNvPr id="9" name="Рисунок 8"/>
          <p:cNvPicPr/>
          <p:nvPr/>
        </p:nvPicPr>
        <p:blipFill>
          <a:blip r:embed="rId2"/>
          <a:stretch>
            <a:fillRect/>
          </a:stretch>
        </p:blipFill>
        <p:spPr>
          <a:xfrm>
            <a:off x="539552" y="620688"/>
            <a:ext cx="8424936" cy="1872208"/>
          </a:xfrm>
          <a:prstGeom prst="rect">
            <a:avLst/>
          </a:prstGeom>
        </p:spPr>
      </p:pic>
    </p:spTree>
    <p:extLst>
      <p:ext uri="{BB962C8B-B14F-4D97-AF65-F5344CB8AC3E}">
        <p14:creationId xmlns:p14="http://schemas.microsoft.com/office/powerpoint/2010/main" val="2825769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2722314"/>
          </a:xfrm>
        </p:spPr>
        <p:txBody>
          <a:bodyPr>
            <a:normAutofit fontScale="90000"/>
          </a:bodyPr>
          <a:lstStyle/>
          <a:p>
            <a:r>
              <a:rPr lang="kk-KZ" sz="2200" b="1" dirty="0">
                <a:latin typeface="Times New Roman" pitchFamily="18" charset="0"/>
                <a:cs typeface="Times New Roman" pitchFamily="18" charset="0"/>
              </a:rPr>
              <a:t>Конъюгация мен кроссинговер  өте маңызды үдерістер, оларсыз </a:t>
            </a:r>
            <a:r>
              <a:rPr lang="ru-RU" sz="2200" b="1" dirty="0" err="1">
                <a:latin typeface="Times New Roman" pitchFamily="18" charset="0"/>
                <a:cs typeface="Times New Roman" pitchFamily="18" charset="0"/>
              </a:rPr>
              <a:t>жыныс</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жасушалары</a:t>
            </a:r>
            <a:r>
              <a:rPr lang="en-US" sz="2200" b="1" dirty="0">
                <a:latin typeface="Times New Roman" pitchFamily="18" charset="0"/>
                <a:cs typeface="Times New Roman" pitchFamily="18" charset="0"/>
              </a:rPr>
              <a:t>  </a:t>
            </a:r>
            <a:r>
              <a:rPr lang="kk-KZ" sz="2200" b="1" dirty="0">
                <a:latin typeface="Times New Roman" pitchFamily="18" charset="0"/>
                <a:cs typeface="Times New Roman" pitchFamily="18" charset="0"/>
              </a:rPr>
              <a:t>түзілмейді.</a:t>
            </a:r>
            <a:r>
              <a:rPr lang="ru-RU" sz="2200" b="1" dirty="0">
                <a:latin typeface="Times New Roman" pitchFamily="18" charset="0"/>
                <a:cs typeface="Times New Roman" pitchFamily="18" charset="0"/>
              </a:rPr>
              <a:t/>
            </a:r>
            <a:br>
              <a:rPr lang="ru-RU" sz="2200" b="1" dirty="0">
                <a:latin typeface="Times New Roman" pitchFamily="18" charset="0"/>
                <a:cs typeface="Times New Roman" pitchFamily="18" charset="0"/>
              </a:rPr>
            </a:br>
            <a:r>
              <a:rPr lang="kk-KZ" sz="2200" b="1" dirty="0">
                <a:latin typeface="Times New Roman" pitchFamily="18" charset="0"/>
                <a:cs typeface="Times New Roman" pitchFamily="18" charset="0"/>
              </a:rPr>
              <a:t>Конъгация дегеніміз- бұл гомологты хромосомалардың жақындау және өрлеу үдерісі.Конъюгация уақыты кезінде көптеген гомологты хромосомалар арасында кроссинговер гомологты хромосомалар  бөліктерінің  алмасу үдерісі жүреді.</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pic>
        <p:nvPicPr>
          <p:cNvPr id="8" name="Объект 7"/>
          <p:cNvPicPr>
            <a:picLocks noGrp="1"/>
          </p:cNvPicPr>
          <p:nvPr>
            <p:ph idx="1"/>
          </p:nvPr>
        </p:nvPicPr>
        <p:blipFill>
          <a:blip r:embed="rId2"/>
          <a:stretch>
            <a:fillRect/>
          </a:stretch>
        </p:blipFill>
        <p:spPr>
          <a:xfrm>
            <a:off x="827584" y="2564904"/>
            <a:ext cx="7128791" cy="3561259"/>
          </a:xfrm>
          <a:prstGeom prst="rect">
            <a:avLst/>
          </a:prstGeom>
        </p:spPr>
      </p:pic>
    </p:spTree>
    <p:extLst>
      <p:ext uri="{BB962C8B-B14F-4D97-AF65-F5344CB8AC3E}">
        <p14:creationId xmlns:p14="http://schemas.microsoft.com/office/powerpoint/2010/main" val="3492665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a:latin typeface="Times New Roman" pitchFamily="18" charset="0"/>
                <a:cs typeface="Times New Roman" pitchFamily="18" charset="0"/>
              </a:rPr>
              <a:t>Митоз бен мейоздың жүру үдерісінің салыстырмалы сипаты</a:t>
            </a:r>
            <a:endParaRPr lang="ru-RU" dirty="0">
              <a:latin typeface="Times New Roman" pitchFamily="18" charset="0"/>
              <a:cs typeface="Times New Roman" pitchFamily="18" charset="0"/>
            </a:endParaRPr>
          </a:p>
        </p:txBody>
      </p:sp>
      <p:pic>
        <p:nvPicPr>
          <p:cNvPr id="4" name="Объект 3"/>
          <p:cNvPicPr>
            <a:picLocks noGrp="1"/>
          </p:cNvPicPr>
          <p:nvPr>
            <p:ph idx="1"/>
          </p:nvPr>
        </p:nvPicPr>
        <p:blipFill>
          <a:blip r:embed="rId2"/>
          <a:stretch>
            <a:fillRect/>
          </a:stretch>
        </p:blipFill>
        <p:spPr>
          <a:xfrm>
            <a:off x="539552" y="1484784"/>
            <a:ext cx="8280920" cy="4752528"/>
          </a:xfrm>
          <a:prstGeom prst="rect">
            <a:avLst/>
          </a:prstGeom>
        </p:spPr>
      </p:pic>
    </p:spTree>
    <p:extLst>
      <p:ext uri="{BB962C8B-B14F-4D97-AF65-F5344CB8AC3E}">
        <p14:creationId xmlns:p14="http://schemas.microsoft.com/office/powerpoint/2010/main" val="988585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124745"/>
            <a:ext cx="7772400" cy="1008111"/>
          </a:xfrm>
        </p:spPr>
        <p:txBody>
          <a:bodyPr>
            <a:normAutofit fontScale="90000"/>
          </a:bodyPr>
          <a:lstStyle/>
          <a:p>
            <a:r>
              <a:rPr lang="kk-KZ" dirty="0" smtClean="0"/>
              <a:t/>
            </a:r>
            <a:br>
              <a:rPr lang="kk-KZ" dirty="0" smtClean="0"/>
            </a:br>
            <a:r>
              <a:rPr lang="kk-KZ" sz="3100" b="1" dirty="0" smtClean="0">
                <a:latin typeface="Times New Roman" pitchFamily="18" charset="0"/>
                <a:cs typeface="Times New Roman" pitchFamily="18" charset="0"/>
              </a:rPr>
              <a:t>Тапсырма</a:t>
            </a:r>
            <a:r>
              <a:rPr lang="kk-KZ" sz="3100" b="1" dirty="0">
                <a:latin typeface="Times New Roman" pitchFamily="18" charset="0"/>
                <a:cs typeface="Times New Roman" pitchFamily="18" charset="0"/>
              </a:rPr>
              <a:t>.</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kk-KZ" sz="3100" b="1" dirty="0">
                <a:latin typeface="Times New Roman" pitchFamily="18" charset="0"/>
                <a:cs typeface="Times New Roman" pitchFamily="18" charset="0"/>
              </a:rPr>
              <a:t>Төменде берілген мейоздың фазаларын, ерекшеліктермен сәйкестендіріңіздер.</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kk-KZ" dirty="0"/>
              <a:t> </a:t>
            </a:r>
            <a:r>
              <a:rPr lang="ru-RU" dirty="0"/>
              <a:t/>
            </a:r>
            <a:br>
              <a:rPr lang="ru-RU" dirty="0"/>
            </a:br>
            <a:endParaRPr lang="ru-RU" dirty="0"/>
          </a:p>
        </p:txBody>
      </p:sp>
      <p:sp>
        <p:nvSpPr>
          <p:cNvPr id="5" name="Подзаголовок 4"/>
          <p:cNvSpPr>
            <a:spLocks noGrp="1"/>
          </p:cNvSpPr>
          <p:nvPr>
            <p:ph type="subTitle" idx="1"/>
          </p:nvPr>
        </p:nvSpPr>
        <p:spPr>
          <a:xfrm>
            <a:off x="611560" y="2924944"/>
            <a:ext cx="8064896" cy="3096344"/>
          </a:xfrm>
        </p:spPr>
        <p:txBody>
          <a:bodyPr/>
          <a:lstStyle/>
          <a:p>
            <a:r>
              <a:rPr lang="kk-KZ" dirty="0"/>
              <a:t>Ж: </a:t>
            </a:r>
            <a:r>
              <a:rPr lang="ru-RU" dirty="0"/>
              <a:t>1д.2б.3а.4с</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842493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08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5576" y="3068960"/>
            <a:ext cx="7776864" cy="1656184"/>
          </a:xfrm>
        </p:spPr>
        <p:txBody>
          <a:bodyPr>
            <a:normAutofit/>
          </a:bodyPr>
          <a:lstStyle/>
          <a:p>
            <a:r>
              <a:rPr lang="kk-KZ" sz="2700" b="1" dirty="0">
                <a:latin typeface="Times New Roman" pitchFamily="18" charset="0"/>
                <a:cs typeface="Times New Roman" pitchFamily="18" charset="0"/>
              </a:rPr>
              <a:t>2-тапсырма</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Суретте 2-санымен белгіленген кезеңде қандай үдеріс жүріп жатқандығын анықтаңыздар</a:t>
            </a:r>
            <a:r>
              <a:rPr lang="kk-KZ" b="1" dirty="0"/>
              <a:t>.</a:t>
            </a:r>
            <a:r>
              <a:rPr lang="ru-RU" b="1" dirty="0"/>
              <a:t/>
            </a:r>
            <a:br>
              <a:rPr lang="ru-RU" b="1" dirty="0"/>
            </a:br>
            <a:endParaRPr lang="ru-RU" b="1" dirty="0"/>
          </a:p>
        </p:txBody>
      </p:sp>
      <p:sp>
        <p:nvSpPr>
          <p:cNvPr id="7" name="Текст 6"/>
          <p:cNvSpPr>
            <a:spLocks noGrp="1"/>
          </p:cNvSpPr>
          <p:nvPr>
            <p:ph type="body" sz="half" idx="2"/>
          </p:nvPr>
        </p:nvSpPr>
        <p:spPr>
          <a:xfrm>
            <a:off x="827584" y="5157192"/>
            <a:ext cx="7416824" cy="1015008"/>
          </a:xfrm>
        </p:spPr>
        <p:txBody>
          <a:bodyPr>
            <a:normAutofit/>
          </a:bodyPr>
          <a:lstStyle/>
          <a:p>
            <a:r>
              <a:rPr lang="kk-KZ" sz="2000" dirty="0" smtClean="0">
                <a:latin typeface="Times New Roman" pitchFamily="18" charset="0"/>
                <a:cs typeface="Times New Roman" pitchFamily="18" charset="0"/>
              </a:rPr>
              <a:t>Ж:</a:t>
            </a:r>
            <a:r>
              <a:rPr lang="kk-KZ" sz="2000" dirty="0">
                <a:latin typeface="Times New Roman" pitchFamily="18" charset="0"/>
                <a:cs typeface="Times New Roman" pitchFamily="18" charset="0"/>
              </a:rPr>
              <a:t>: Конъюгация.Гомологтық хромосомалар жұптасқан.</a:t>
            </a:r>
            <a:endParaRPr lang="ru-RU" sz="2000" dirty="0">
              <a:latin typeface="Times New Roman" pitchFamily="18" charset="0"/>
              <a:cs typeface="Times New Roman" pitchFamily="18" charset="0"/>
            </a:endParaRPr>
          </a:p>
        </p:txBody>
      </p:sp>
      <p:pic>
        <p:nvPicPr>
          <p:cNvPr id="8" name="Рисунок 7"/>
          <p:cNvPicPr>
            <a:picLocks noGrp="1"/>
          </p:cNvPicPr>
          <p:nvPr>
            <p:ph type="pic" idx="1"/>
          </p:nvPr>
        </p:nvPicPr>
        <p:blipFill>
          <a:blip r:embed="rId2"/>
          <a:srcRect t="9287" b="9287"/>
          <a:stretch>
            <a:fillRect/>
          </a:stretch>
        </p:blipFill>
        <p:spPr>
          <a:xfrm>
            <a:off x="467544" y="612774"/>
            <a:ext cx="8136904" cy="2240161"/>
          </a:xfrm>
          <a:prstGeom prst="rect">
            <a:avLst/>
          </a:prstGeom>
        </p:spPr>
      </p:pic>
    </p:spTree>
    <p:extLst>
      <p:ext uri="{BB962C8B-B14F-4D97-AF65-F5344CB8AC3E}">
        <p14:creationId xmlns:p14="http://schemas.microsoft.com/office/powerpoint/2010/main" val="420866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20689"/>
            <a:ext cx="7772400" cy="1368151"/>
          </a:xfrm>
        </p:spPr>
        <p:txBody>
          <a:bodyPr/>
          <a:lstStyle/>
          <a:p>
            <a:r>
              <a:rPr lang="kk-KZ" dirty="0" smtClean="0"/>
              <a:t>Қорытынды</a:t>
            </a:r>
            <a:endParaRPr lang="ru-RU" dirty="0"/>
          </a:p>
        </p:txBody>
      </p:sp>
      <p:sp>
        <p:nvSpPr>
          <p:cNvPr id="5" name="Подзаголовок 4"/>
          <p:cNvSpPr>
            <a:spLocks noGrp="1"/>
          </p:cNvSpPr>
          <p:nvPr>
            <p:ph type="subTitle" idx="1"/>
          </p:nvPr>
        </p:nvSpPr>
        <p:spPr>
          <a:xfrm>
            <a:off x="323528" y="1988840"/>
            <a:ext cx="8424936" cy="3577952"/>
          </a:xfrm>
        </p:spPr>
        <p:txBody>
          <a:bodyPr>
            <a:normAutofit fontScale="92500" lnSpcReduction="20000"/>
          </a:bodyPr>
          <a:lstStyle/>
          <a:p>
            <a:r>
              <a:rPr lang="kk-KZ" dirty="0">
                <a:solidFill>
                  <a:schemeClr val="tx1"/>
                </a:solidFill>
                <a:latin typeface="Times New Roman" pitchFamily="18" charset="0"/>
                <a:cs typeface="Times New Roman" pitchFamily="18" charset="0"/>
              </a:rPr>
              <a:t>Мейоз – жасушалардың бөліну әдісі, нәтижесінде бір диплоидты аналық жасушадан төрт гаплоидты еншілес жасушалар пайда болады.</a:t>
            </a:r>
            <a:r>
              <a:rPr lang="ru-RU"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Мейоз кезінде жыныс жасушалары бөлінеді.Мейоздың бөлінуі екі кезеңнен тұрады: редукциялы бөліну және эквационды бөліну. Мейоздың бірінші бөлінуі (мейоз I) хромосома жиынтығының азаюына ықпал етеді және бұл үдеріс редукциялық бөліну деп аталады. </a:t>
            </a:r>
            <a:r>
              <a:rPr lang="ru-RU" dirty="0" err="1">
                <a:solidFill>
                  <a:schemeClr val="tx1"/>
                </a:solidFill>
                <a:latin typeface="Times New Roman" pitchFamily="18" charset="0"/>
                <a:cs typeface="Times New Roman" pitchFamily="18" charset="0"/>
              </a:rPr>
              <a:t>Ол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төрт</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кезеңнен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тұрады</a:t>
            </a:r>
            <a:r>
              <a:rPr lang="ru-RU" dirty="0">
                <a:solidFill>
                  <a:schemeClr val="tx1"/>
                </a:solidFill>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16456529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240</Words>
  <Application>Microsoft Office PowerPoint</Application>
  <PresentationFormat>Экран (4:3)</PresentationFormat>
  <Paragraphs>28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Сабақ тақырыбы: Мейоз. Мейоз фазалары.</vt:lpstr>
      <vt:lpstr>Презентация PowerPoint</vt:lpstr>
      <vt:lpstr>Презентация PowerPoint</vt:lpstr>
      <vt:lpstr>Конъюгация мен кроссинговер  өте маңызды үдерістер, оларсыз жыныс жасушалары  түзілмейді. Конъгация дегеніміз- бұл гомологты хромосомалардың жақындау және өрлеу үдерісі.Конъюгация уақыты кезінде көптеген гомологты хромосомалар арасында кроссинговер гомологты хромосомалар  бөліктерінің  алмасу үдерісі жүреді. </vt:lpstr>
      <vt:lpstr>Митоз бен мейоздың жүру үдерісінің салыстырмалы сипаты</vt:lpstr>
      <vt:lpstr> Тапсырма. Төменде берілген мейоздың фазаларын, ерекшеліктермен сәйкестендіріңіздер.   </vt:lpstr>
      <vt:lpstr>2-тапсырма Суретте 2-санымен белгіленген кезеңде қандай үдеріс жүріп жатқандығын анықтаңыздар. </vt:lpstr>
      <vt:lpstr>Қорытынды</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15</cp:revision>
  <dcterms:created xsi:type="dcterms:W3CDTF">2021-01-04T11:22:25Z</dcterms:created>
  <dcterms:modified xsi:type="dcterms:W3CDTF">2021-01-24T15:53:30Z</dcterms:modified>
</cp:coreProperties>
</file>