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24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722A5-0B0C-4475-8CED-1EBFD2FF8B93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F2436-D12A-4D8D-8D17-0E1A9D786F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1776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722A5-0B0C-4475-8CED-1EBFD2FF8B93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F2436-D12A-4D8D-8D17-0E1A9D786F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787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722A5-0B0C-4475-8CED-1EBFD2FF8B93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F2436-D12A-4D8D-8D17-0E1A9D786F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8530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722A5-0B0C-4475-8CED-1EBFD2FF8B93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F2436-D12A-4D8D-8D17-0E1A9D786F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117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722A5-0B0C-4475-8CED-1EBFD2FF8B93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F2436-D12A-4D8D-8D17-0E1A9D786F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754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722A5-0B0C-4475-8CED-1EBFD2FF8B93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F2436-D12A-4D8D-8D17-0E1A9D786F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7593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722A5-0B0C-4475-8CED-1EBFD2FF8B93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F2436-D12A-4D8D-8D17-0E1A9D786F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8415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722A5-0B0C-4475-8CED-1EBFD2FF8B93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F2436-D12A-4D8D-8D17-0E1A9D786F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906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722A5-0B0C-4475-8CED-1EBFD2FF8B93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F2436-D12A-4D8D-8D17-0E1A9D786F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86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722A5-0B0C-4475-8CED-1EBFD2FF8B93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F2436-D12A-4D8D-8D17-0E1A9D786F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7564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722A5-0B0C-4475-8CED-1EBFD2FF8B93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F2436-D12A-4D8D-8D17-0E1A9D786F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83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722A5-0B0C-4475-8CED-1EBFD2FF8B93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F2436-D12A-4D8D-8D17-0E1A9D786F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0907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ikiwand.com/kk/%D0%94%D0%9D%D2%9A" TargetMode="External"/><Relationship Id="rId7" Type="http://schemas.openxmlformats.org/officeDocument/2006/relationships/hyperlink" Target="https://www.wikiwand.com/kk/%D0%A1%D2%AF%D1%82%D2%9B%D0%BE%D1%80%D0%B5%D0%BA%D1%82%D1%96%D0%BB%D0%B5%D1%80" TargetMode="External"/><Relationship Id="rId2" Type="http://schemas.openxmlformats.org/officeDocument/2006/relationships/hyperlink" Target="https://www.wikiwand.com/kk/%D0%9D%D3%99%D1%80%D1%83%D1%8B%D0%B7%D0%B4%D0%B0%D1%80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wikiwand.com/kk/%D0%91%D0%B0%D0%BA%D1%82%D0%B5%D1%80%D0%B8%D1%8F%D0%BB%D0%B0%D1%80" TargetMode="External"/><Relationship Id="rId5" Type="http://schemas.openxmlformats.org/officeDocument/2006/relationships/hyperlink" Target="https://www.wikiwand.com/kk/%D0%A4%D0%B5%D1%80%D0%BC%D0%B5%D0%BD%D1%82%D1%82%D0%B5%D1%80" TargetMode="External"/><Relationship Id="rId4" Type="http://schemas.openxmlformats.org/officeDocument/2006/relationships/hyperlink" Target="https://www.wikiwand.com/kk/%D0%91%D0%B8%D0%BE%D1%81%D0%B8%D0%BD%D1%82%D0%B5%D0%B7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224135"/>
          </a:xfrm>
        </p:spPr>
        <p:txBody>
          <a:bodyPr>
            <a:normAutofit fontScale="90000"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Сабақтың тақырыбы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kk-KZ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Интерфаза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. Интерфаза кезеңдері.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39552" y="1916832"/>
            <a:ext cx="7776864" cy="3721968"/>
          </a:xfrm>
        </p:spPr>
        <p:txBody>
          <a:bodyPr>
            <a:normAutofit fontScale="70000" lnSpcReduction="20000"/>
          </a:bodyPr>
          <a:lstStyle/>
          <a:p>
            <a:r>
              <a:rPr lang="kk-KZ" b="1" dirty="0">
                <a:solidFill>
                  <a:schemeClr val="tx1"/>
                </a:solidFill>
              </a:rPr>
              <a:t>9.2.2.1- жасуша айналымының интерфаза кезіндегі жүретін үдерістерді </a:t>
            </a:r>
            <a:r>
              <a:rPr lang="kk-KZ" b="1" dirty="0" smtClean="0">
                <a:solidFill>
                  <a:schemeClr val="tx1"/>
                </a:solidFill>
              </a:rPr>
              <a:t>түсіндіру</a:t>
            </a:r>
          </a:p>
          <a:p>
            <a:endParaRPr lang="kk-KZ" b="1" dirty="0" smtClean="0">
              <a:solidFill>
                <a:schemeClr val="tx1"/>
              </a:solidFill>
            </a:endParaRPr>
          </a:p>
          <a:p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Сабақтың 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kk-K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Жасушалық циклдың кезеңдеріне сипаттма беру. Интерфаза сатылармен , олардың арасындағы  айырмашылықтарды сипаттау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kk-K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Бағалау критериі</a:t>
            </a:r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kk-K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Жасушалық циклдің кезеңдеріне  сипаттама беру;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Интерфаза  кезеңдеріне  сипаттама  беру.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Интерфаза  кезеңдері  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арасындағы айырмашылықты  </a:t>
            </a:r>
            <a:r>
              <a:rPr lang="kk-K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анықтау</a:t>
            </a:r>
            <a:r>
              <a:rPr lang="kk-KZ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2205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635670"/>
          </a:xfrm>
        </p:spPr>
        <p:txBody>
          <a:bodyPr>
            <a:normAutofit/>
          </a:bodyPr>
          <a:lstStyle/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асушалық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цикл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322712" cy="4691063"/>
          </a:xfrm>
        </p:spPr>
        <p:txBody>
          <a:bodyPr>
            <a:normAutofit fontScale="85000" lnSpcReduction="10000"/>
          </a:bodyPr>
          <a:lstStyle/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Бөліну арқылы түзілген жаңа жасушаның өзіндік бөлінуге дейінгі кезеңді  жасушалық цикл деп атайды.Интерфаза  жаңа жасушаның өсетін және келесі бөлінуге  дайындалатын кезең.  Интерфазаның ең маңызды ерекшелігі репликация ДНҚ  молекуласының екі еселенуі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Жасушалық цикл негізгі 3 кезеңнен тұрады.Олар интерфаза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митоз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цитокинез</a:t>
            </a:r>
          </a:p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асушалық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циклдің ұзақтығы жасуша типіне және ағзаның даму кезеңіне байланысты</a:t>
            </a:r>
            <a:r>
              <a:rPr lang="kk-KZ" dirty="0"/>
              <a:t>.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278544"/>
            <a:ext cx="4547988" cy="58639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268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Интерфаза сатылары: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59832" y="273050"/>
            <a:ext cx="5626968" cy="5853113"/>
          </a:xfrm>
        </p:spPr>
        <p:txBody>
          <a:bodyPr>
            <a:noAutofit/>
          </a:bodyPr>
          <a:lstStyle/>
          <a:p>
            <a:r>
              <a:rPr lang="kk-KZ" sz="1800" b="1" dirty="0">
                <a:latin typeface="Times New Roman" pitchFamily="18" charset="0"/>
                <a:cs typeface="Times New Roman" pitchFamily="18" charset="0"/>
              </a:rPr>
              <a:t>1.G</a:t>
            </a:r>
            <a:r>
              <a:rPr lang="kk-KZ" sz="1800" b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kk-KZ" sz="1800" b="1" dirty="0">
                <a:latin typeface="Times New Roman" pitchFamily="18" charset="0"/>
                <a:cs typeface="Times New Roman" pitchFamily="18" charset="0"/>
              </a:rPr>
              <a:t>-жас енді ғана бөлінген жасушалардың өсуі</a:t>
            </a:r>
            <a:r>
              <a:rPr lang="kk-KZ" sz="1800" dirty="0">
                <a:latin typeface="Times New Roman" pitchFamily="18" charset="0"/>
                <a:cs typeface="Times New Roman" pitchFamily="18" charset="0"/>
              </a:rPr>
              <a:t>, органоидтердің  қалыпты  санының қалпына келуі. G1- фазасы жылдам синтезбен сипатталады: митохондрия, Гольджи комплексі, ЭПТ, ядрошық, рибосомалардың түзілуі. Сонымен қатар клеткада құрылымдық және функциональды ақуыздар түзіліп клетканың өсуі жүреді. 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800" dirty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kk-KZ" sz="1800" b="1" dirty="0">
                <a:latin typeface="Times New Roman" pitchFamily="18" charset="0"/>
                <a:cs typeface="Times New Roman" pitchFamily="18" charset="0"/>
              </a:rPr>
              <a:t>S-кезең-синтетикалық</a:t>
            </a:r>
            <a:r>
              <a:rPr lang="kk-KZ" sz="1800" dirty="0">
                <a:latin typeface="Times New Roman" pitchFamily="18" charset="0"/>
                <a:cs typeface="Times New Roman" pitchFamily="18" charset="0"/>
              </a:rPr>
              <a:t>.  ДНҚ синтезі  оның репликациясы жүреді, яғни хромосома екі еселенеді. S-кезеңнің 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соңында  </a:t>
            </a:r>
            <a:r>
              <a:rPr lang="kk-KZ" sz="1800" dirty="0">
                <a:latin typeface="Times New Roman" pitchFamily="18" charset="0"/>
                <a:cs typeface="Times New Roman" pitchFamily="18" charset="0"/>
              </a:rPr>
              <a:t>жасушаның  барлық хромосомасы 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ДНК-ның </a:t>
            </a:r>
            <a:r>
              <a:rPr lang="kk-KZ" sz="1800" dirty="0">
                <a:latin typeface="Times New Roman" pitchFamily="18" charset="0"/>
                <a:cs typeface="Times New Roman" pitchFamily="18" charset="0"/>
              </a:rPr>
              <a:t>екі молекуласынан хроматидадан тұрады. S 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кезеңінде 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800" dirty="0">
                <a:latin typeface="Times New Roman" pitchFamily="18" charset="0"/>
                <a:cs typeface="Times New Roman" pitchFamily="18" charset="0"/>
              </a:rPr>
              <a:t>-ДНК репликациясы немесе 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екі еселену </a:t>
            </a:r>
            <a:r>
              <a:rPr lang="kk-KZ" sz="1800" dirty="0">
                <a:latin typeface="Times New Roman" pitchFamily="18" charset="0"/>
                <a:cs typeface="Times New Roman" pitchFamily="18" charset="0"/>
              </a:rPr>
              <a:t>процестері өтеді. Гистонды ақуыздардың синтезі жүреді. Әрбір хромосомалар екі хроматидке бөлініп өзара центромерамен  </a:t>
            </a:r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байланысады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800" b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kk-KZ" sz="18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1800" b="1" dirty="0" smtClean="0">
                <a:latin typeface="Times New Roman" pitchFamily="18" charset="0"/>
                <a:cs typeface="Times New Roman" pitchFamily="18" charset="0"/>
              </a:rPr>
              <a:t>-жасушаның </a:t>
            </a:r>
            <a:r>
              <a:rPr lang="kk-KZ" sz="1800" b="1" dirty="0">
                <a:latin typeface="Times New Roman" pitchFamily="18" charset="0"/>
                <a:cs typeface="Times New Roman" pitchFamily="18" charset="0"/>
              </a:rPr>
              <a:t>бөлінуге дайындығы. </a:t>
            </a:r>
            <a:r>
              <a:rPr lang="kk-KZ" sz="1800" dirty="0">
                <a:latin typeface="Times New Roman" pitchFamily="18" charset="0"/>
                <a:cs typeface="Times New Roman" pitchFamily="18" charset="0"/>
              </a:rPr>
              <a:t>Жасушалардың бөліну үдерісіне жауапты құрылымдар қалыптасатын заттардың белсенді синтезі жүреді. G</a:t>
            </a:r>
            <a:r>
              <a:rPr lang="kk-KZ" sz="1800" baseline="-25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kk-KZ" sz="1800" dirty="0">
                <a:latin typeface="Times New Roman" pitchFamily="18" charset="0"/>
                <a:cs typeface="Times New Roman" pitchFamily="18" charset="0"/>
              </a:rPr>
              <a:t>АТФ маңызды рөл атқарады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kk-KZ" dirty="0"/>
          </a:p>
          <a:p>
            <a:endParaRPr lang="kk-KZ" dirty="0" smtClean="0"/>
          </a:p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116632"/>
            <a:ext cx="2664295" cy="639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285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864095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Тапсырмалар 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467544" y="1196752"/>
            <a:ext cx="7632848" cy="4370040"/>
          </a:xfrm>
        </p:spPr>
        <p:txBody>
          <a:bodyPr>
            <a:normAutofit fontScale="77500" lnSpcReduction="20000"/>
          </a:bodyPr>
          <a:lstStyle/>
          <a:p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1.G</a:t>
            </a:r>
            <a:r>
              <a:rPr lang="kk-KZ" sz="28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кезеңінде жүретін үдерістерді талдаңдар.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kk-KZ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Бұл кезеңде жасушада РНҚ мен </a:t>
            </a:r>
            <a:r>
              <a:rPr lang="kk-KZ" sz="2800" dirty="0">
                <a:latin typeface="Times New Roman" pitchFamily="18" charset="0"/>
                <a:cs typeface="Times New Roman" pitchFamily="18" charset="0"/>
                <a:hlinkClick r:id="rId2"/>
              </a:rPr>
              <a:t>нәруыздардың</a:t>
            </a:r>
            <a:r>
              <a:rPr lang="kk-KZ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синтезі жедел түрде жүріп, </a:t>
            </a:r>
            <a:r>
              <a:rPr lang="kk-KZ" sz="28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ДНҚ</a:t>
            </a:r>
            <a:r>
              <a:rPr lang="kk-KZ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kk-KZ" sz="28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биосинтезіне</a:t>
            </a:r>
            <a:r>
              <a:rPr lang="kk-KZ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қатысушы </a:t>
            </a:r>
            <a:r>
              <a:rPr lang="kk-KZ" sz="28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ферменттердің</a:t>
            </a:r>
            <a:r>
              <a:rPr lang="kk-KZ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белсенділігі жоғарылайды.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2800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фазасы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аяқталған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соң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жасушада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ДНҚ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синтезі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жүреді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8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ДНҚ </a:t>
            </a:r>
            <a:r>
              <a:rPr lang="ru-RU" sz="2800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молекуласының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редупликациялануы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тәртіппен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жүреді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Жаңа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молекула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абсолютті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түрде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ескі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молекулаға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ұқсас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Әр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түрлі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жасушалардағы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ДНҚ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синтезінің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ұзақтығы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бірдей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 </a:t>
            </a:r>
            <a:r>
              <a:rPr lang="ru-RU" sz="2800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6" tooltip="Бактериялар"/>
              </a:rPr>
              <a:t>бактерияларда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бірнеше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минут, ал </a:t>
            </a:r>
            <a:r>
              <a:rPr lang="ru-RU" sz="2800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7" tooltip="Сүтқоректілер"/>
              </a:rPr>
              <a:t>сүтқоректілер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жасушаларында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6—12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сағат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3990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76063"/>
          </a:xfrm>
        </p:spPr>
        <p:txBody>
          <a:bodyPr>
            <a:normAutofit fontScale="90000"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Тапсырма 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83568" y="1556792"/>
            <a:ext cx="7776864" cy="4082008"/>
          </a:xfrm>
        </p:spPr>
        <p:txBody>
          <a:bodyPr>
            <a:normAutofit/>
          </a:bodyPr>
          <a:lstStyle/>
          <a:p>
            <a:r>
              <a:rPr lang="kk-K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Интерфазаның әрбір кезеңінде жүретін оқиғалардың эволюциялық мәнін бағалаңдар. Пікір алмасыңыздар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450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864095"/>
          </a:xfrm>
        </p:spPr>
        <p:txBody>
          <a:bodyPr/>
          <a:lstStyle/>
          <a:p>
            <a:r>
              <a:rPr lang="kk-KZ" dirty="0" smtClean="0"/>
              <a:t>Қорытынды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83568" y="1916832"/>
            <a:ext cx="7992888" cy="3721968"/>
          </a:xfrm>
        </p:spPr>
        <p:txBody>
          <a:bodyPr>
            <a:normAutofit fontScale="85000" lnSpcReduction="20000"/>
          </a:bodyPr>
          <a:lstStyle/>
          <a:p>
            <a:r>
              <a:rPr lang="kk-K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Жасушаның тіршілік циклі </a:t>
            </a:r>
            <a:r>
              <a:rPr lang="kk-K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деп жасушаның пайда болуы, құрылысының күрделенуі, атқаратын қызметіне икемделуі, бөлінуі немесе тіршілігін жою кезеңдері аралығындағы әрқилы құбылыстар жиынтығын 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айтамыз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Жасушалық цикл 2 кезеңнен тұрады.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Интерфаза,митоз.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Интерфазаның сатылары: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,S.G</a:t>
            </a:r>
            <a:r>
              <a:rPr lang="en-US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278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181</Words>
  <Application>Microsoft Office PowerPoint</Application>
  <PresentationFormat>Экран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Сабақтың тақырыбы: Интерфаза. Интерфаза кезеңдері. </vt:lpstr>
      <vt:lpstr>Жасушалық цикл </vt:lpstr>
      <vt:lpstr>Интерфаза сатылары: </vt:lpstr>
      <vt:lpstr> Тапсырмалар №1 </vt:lpstr>
      <vt:lpstr>Тапсырма №2</vt:lpstr>
      <vt:lpstr>Қорытынды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19</cp:revision>
  <dcterms:created xsi:type="dcterms:W3CDTF">2021-01-01T13:18:14Z</dcterms:created>
  <dcterms:modified xsi:type="dcterms:W3CDTF">2021-01-12T15:26:39Z</dcterms:modified>
</cp:coreProperties>
</file>