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2" r:id="rId5"/>
    <p:sldId id="261" r:id="rId6"/>
    <p:sldId id="260" r:id="rId7"/>
    <p:sldId id="259" r:id="rId8"/>
    <p:sldId id="265"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75E93A-C9E9-4801-AE91-09690237C3A5}"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369298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75E93A-C9E9-4801-AE91-09690237C3A5}"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53604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75E93A-C9E9-4801-AE91-09690237C3A5}"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208025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75E93A-C9E9-4801-AE91-09690237C3A5}"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251538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75E93A-C9E9-4801-AE91-09690237C3A5}"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242577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75E93A-C9E9-4801-AE91-09690237C3A5}"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200314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75E93A-C9E9-4801-AE91-09690237C3A5}" type="datetimeFigureOut">
              <a:rPr lang="ru-RU" smtClean="0"/>
              <a:t>07.02.2021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69075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75E93A-C9E9-4801-AE91-09690237C3A5}" type="datetimeFigureOut">
              <a:rPr lang="ru-RU" smtClean="0"/>
              <a:t>07.02.2021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246846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75E93A-C9E9-4801-AE91-09690237C3A5}" type="datetimeFigureOut">
              <a:rPr lang="ru-RU" smtClean="0"/>
              <a:t>07.02.2021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83387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75E93A-C9E9-4801-AE91-09690237C3A5}"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367582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75E93A-C9E9-4801-AE91-09690237C3A5}"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203F8B-7C15-4C61-ACF8-DBD3473BF433}" type="slidenum">
              <a:rPr lang="ru-RU" smtClean="0"/>
              <a:t>‹#›</a:t>
            </a:fld>
            <a:endParaRPr lang="ru-RU"/>
          </a:p>
        </p:txBody>
      </p:sp>
    </p:spTree>
    <p:extLst>
      <p:ext uri="{BB962C8B-B14F-4D97-AF65-F5344CB8AC3E}">
        <p14:creationId xmlns:p14="http://schemas.microsoft.com/office/powerpoint/2010/main" val="385511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5E93A-C9E9-4801-AE91-09690237C3A5}" type="datetimeFigureOut">
              <a:rPr lang="ru-RU" smtClean="0"/>
              <a:t>07.02.2021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03F8B-7C15-4C61-ACF8-DBD3473BF433}" type="slidenum">
              <a:rPr lang="ru-RU" smtClean="0"/>
              <a:t>‹#›</a:t>
            </a:fld>
            <a:endParaRPr lang="ru-RU"/>
          </a:p>
        </p:txBody>
      </p:sp>
    </p:spTree>
    <p:extLst>
      <p:ext uri="{BB962C8B-B14F-4D97-AF65-F5344CB8AC3E}">
        <p14:creationId xmlns:p14="http://schemas.microsoft.com/office/powerpoint/2010/main" val="364866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908721"/>
            <a:ext cx="7772400" cy="2232247"/>
          </a:xfrm>
        </p:spPr>
        <p:txBody>
          <a:bodyPr>
            <a:noAutofit/>
          </a:bodyPr>
          <a:lstStyle/>
          <a:p>
            <a:r>
              <a:rPr lang="kk-KZ" sz="2400" b="1" dirty="0">
                <a:latin typeface="Times New Roman" pitchFamily="18" charset="0"/>
                <a:cs typeface="Times New Roman" pitchFamily="18" charset="0"/>
              </a:rPr>
              <a:t>Сабақтың </a:t>
            </a:r>
            <a:r>
              <a:rPr lang="kk-KZ" sz="2400" b="1" dirty="0" smtClean="0">
                <a:latin typeface="Times New Roman" pitchFamily="18" charset="0"/>
                <a:cs typeface="Times New Roman" pitchFamily="18" charset="0"/>
              </a:rPr>
              <a:t>тақырыбы:</a:t>
            </a:r>
            <a:br>
              <a:rPr lang="kk-KZ" sz="2400" b="1" dirty="0" smtClean="0">
                <a:latin typeface="Times New Roman" pitchFamily="18" charset="0"/>
                <a:cs typeface="Times New Roman" pitchFamily="18" charset="0"/>
              </a:rPr>
            </a:br>
            <a:r>
              <a:rPr lang="kk-KZ" sz="2400" b="1" dirty="0">
                <a:latin typeface="Times New Roman" pitchFamily="18" charset="0"/>
                <a:cs typeface="Times New Roman" pitchFamily="18" charset="0"/>
              </a:rPr>
              <a:t/>
            </a:r>
            <a:br>
              <a:rPr lang="kk-KZ" sz="2400" b="1" dirty="0">
                <a:latin typeface="Times New Roman" pitchFamily="18" charset="0"/>
                <a:cs typeface="Times New Roman" pitchFamily="18" charset="0"/>
              </a:rPr>
            </a:br>
            <a:r>
              <a:rPr lang="kk-KZ" sz="2400" b="1" dirty="0" smtClean="0">
                <a:latin typeface="Times New Roman" pitchFamily="18" charset="0"/>
                <a:cs typeface="Times New Roman" pitchFamily="18" charset="0"/>
              </a:rPr>
              <a:t>Биотехнологиялық </a:t>
            </a:r>
            <a:r>
              <a:rPr lang="kk-KZ" sz="2400" b="1" dirty="0">
                <a:latin typeface="Times New Roman" pitchFamily="18" charset="0"/>
                <a:cs typeface="Times New Roman" pitchFamily="18" charset="0"/>
              </a:rPr>
              <a:t>үдерістің жалпы сызбасы және  биотехнологияда алынатын өнімдері. Инсулин өндірісі</a:t>
            </a:r>
            <a:endParaRPr lang="ru-RU" sz="24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371600" y="3356992"/>
            <a:ext cx="6400800" cy="2281808"/>
          </a:xfrm>
        </p:spPr>
        <p:txBody>
          <a:bodyPr>
            <a:normAutofit/>
          </a:bodyPr>
          <a:lstStyle/>
          <a:p>
            <a:r>
              <a:rPr lang="kk-KZ" sz="2400" b="1" dirty="0">
                <a:solidFill>
                  <a:schemeClr val="tx1"/>
                </a:solidFill>
                <a:latin typeface="Times New Roman" pitchFamily="18" charset="0"/>
                <a:cs typeface="Times New Roman" pitchFamily="18" charset="0"/>
              </a:rPr>
              <a:t>Оқу мақсаты</a:t>
            </a:r>
            <a:r>
              <a:rPr lang="kk-KZ" sz="2400" b="1" dirty="0" smtClean="0">
                <a:solidFill>
                  <a:schemeClr val="tx1"/>
                </a:solidFill>
                <a:latin typeface="Times New Roman" pitchFamily="18" charset="0"/>
                <a:cs typeface="Times New Roman" pitchFamily="18" charset="0"/>
              </a:rPr>
              <a:t>:</a:t>
            </a:r>
          </a:p>
          <a:p>
            <a:r>
              <a:rPr lang="kk-KZ" sz="2400" b="1" dirty="0">
                <a:solidFill>
                  <a:schemeClr val="tx1"/>
                </a:solidFill>
                <a:latin typeface="Times New Roman" pitchFamily="18" charset="0"/>
                <a:cs typeface="Times New Roman" pitchFamily="18" charset="0"/>
              </a:rPr>
              <a:t>-инсулин өндіру мысалында биотехнологиялық үдерістің жалпы сызбасын сипаттау</a:t>
            </a:r>
            <a:endParaRPr lang="ru-RU"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9749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908721"/>
            <a:ext cx="7772400" cy="2691730"/>
          </a:xfrm>
        </p:spPr>
        <p:txBody>
          <a:bodyPr>
            <a:normAutofit fontScale="90000"/>
          </a:bodyPr>
          <a:lstStyle/>
          <a:p>
            <a:r>
              <a:rPr lang="kk-KZ" sz="2700" b="1" dirty="0">
                <a:latin typeface="Times New Roman" pitchFamily="18" charset="0"/>
                <a:cs typeface="Times New Roman" pitchFamily="18" charset="0"/>
              </a:rPr>
              <a:t>Биотехнология</a:t>
            </a:r>
            <a:r>
              <a:rPr lang="kk-KZ" sz="2700" dirty="0">
                <a:latin typeface="Times New Roman" pitchFamily="18" charset="0"/>
                <a:cs typeface="Times New Roman" pitchFamily="18" charset="0"/>
              </a:rPr>
              <a:t> (</a:t>
            </a:r>
            <a:r>
              <a:rPr lang="kk-KZ" sz="2700" i="1" dirty="0">
                <a:latin typeface="Times New Roman" pitchFamily="18" charset="0"/>
                <a:cs typeface="Times New Roman" pitchFamily="18" charset="0"/>
              </a:rPr>
              <a:t>bios</a:t>
            </a:r>
            <a:r>
              <a:rPr lang="kk-KZ" sz="2700" dirty="0">
                <a:latin typeface="Times New Roman" pitchFamily="18" charset="0"/>
                <a:cs typeface="Times New Roman" pitchFamily="18" charset="0"/>
              </a:rPr>
              <a:t> - тіршілік; </a:t>
            </a:r>
            <a:r>
              <a:rPr lang="kk-KZ" sz="2700" i="1" dirty="0">
                <a:latin typeface="Times New Roman" pitchFamily="18" charset="0"/>
                <a:cs typeface="Times New Roman" pitchFamily="18" charset="0"/>
              </a:rPr>
              <a:t>thechne</a:t>
            </a:r>
            <a:r>
              <a:rPr lang="kk-KZ" sz="2700" dirty="0">
                <a:latin typeface="Times New Roman" pitchFamily="18" charset="0"/>
                <a:cs typeface="Times New Roman" pitchFamily="18" charset="0"/>
              </a:rPr>
              <a:t>-өнер, шеберлік;</a:t>
            </a:r>
            <a:r>
              <a:rPr lang="kk-KZ" sz="2700" i="1" dirty="0">
                <a:latin typeface="Times New Roman" pitchFamily="18" charset="0"/>
                <a:cs typeface="Times New Roman" pitchFamily="18" charset="0"/>
              </a:rPr>
              <a:t>logos</a:t>
            </a:r>
            <a:r>
              <a:rPr lang="kk-KZ" sz="2700" dirty="0">
                <a:latin typeface="Times New Roman" pitchFamily="18" charset="0"/>
                <a:cs typeface="Times New Roman" pitchFamily="18" charset="0"/>
              </a:rPr>
              <a:t>-ғылым) - адамның қатысуымен тірі ағзаларда биологиялық процестерді жүргізу барысында жаңа өнім алу; экономикалық құнды заттарды алу үшін ген  және жасуша  деңгейінде өзгертілген биологиялық объектілерді құрастыру  технологияларын мен пайдалану жөніндегі ғылым  және өндіріс саласы. Ерте эмбрионды трансплантациялау әдісін қолдану өнімділігі бойынша өте құнды даралардан ұрпақтар санын күрт арттыруға мүмкіндік береді. </a:t>
            </a:r>
            <a:r>
              <a:rPr lang="ru-RU" dirty="0"/>
              <a:t/>
            </a:r>
            <a:br>
              <a:rPr lang="ru-RU" dirty="0"/>
            </a:br>
            <a:endParaRPr lang="ru-RU" dirty="0"/>
          </a:p>
        </p:txBody>
      </p:sp>
      <p:sp>
        <p:nvSpPr>
          <p:cNvPr id="5" name="Подзаголовок 4"/>
          <p:cNvSpPr>
            <a:spLocks noGrp="1"/>
          </p:cNvSpPr>
          <p:nvPr>
            <p:ph type="subTitle" idx="1"/>
          </p:nvPr>
        </p:nvSpPr>
        <p:spPr>
          <a:xfrm>
            <a:off x="1371600" y="3789040"/>
            <a:ext cx="6400800" cy="2448272"/>
          </a:xfrm>
        </p:spPr>
        <p:txBody>
          <a:bodyPr/>
          <a:lstStyle/>
          <a:p>
            <a:endParaRPr lang="ru-RU" dirty="0"/>
          </a:p>
        </p:txBody>
      </p:sp>
      <p:pic>
        <p:nvPicPr>
          <p:cNvPr id="6" name="Рисунок 5"/>
          <p:cNvPicPr/>
          <p:nvPr/>
        </p:nvPicPr>
        <p:blipFill>
          <a:blip r:embed="rId2"/>
          <a:stretch>
            <a:fillRect/>
          </a:stretch>
        </p:blipFill>
        <p:spPr>
          <a:xfrm>
            <a:off x="1331640" y="3717032"/>
            <a:ext cx="6336704" cy="2872606"/>
          </a:xfrm>
          <a:prstGeom prst="rect">
            <a:avLst/>
          </a:prstGeom>
        </p:spPr>
      </p:pic>
    </p:spTree>
    <p:extLst>
      <p:ext uri="{BB962C8B-B14F-4D97-AF65-F5344CB8AC3E}">
        <p14:creationId xmlns:p14="http://schemas.microsoft.com/office/powerpoint/2010/main" val="167615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836713"/>
            <a:ext cx="7772400" cy="1800199"/>
          </a:xfrm>
        </p:spPr>
        <p:txBody>
          <a:bodyPr>
            <a:noAutofit/>
          </a:bodyPr>
          <a:lstStyle/>
          <a:p>
            <a:r>
              <a:rPr lang="kk-KZ" sz="2400" b="1" dirty="0">
                <a:latin typeface="Times New Roman" pitchFamily="18" charset="0"/>
                <a:cs typeface="Times New Roman" pitchFamily="18" charset="0"/>
              </a:rPr>
              <a:t>Жануарлар биотенхнологиясының маңызды проблемасы жануарларды генетикалық  көшіру, клондау әдісін жасау болып табылады. 1997- жылы Шотландиялық доктор И.Ушмут басшылығымен ең алғаш генетикалық анасының дәл көшірмесін – Долли атты  қойдың клонын алды.</a:t>
            </a:r>
            <a:endParaRPr lang="ru-RU" sz="2400"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371600" y="3212976"/>
            <a:ext cx="6400800" cy="2425824"/>
          </a:xfrm>
        </p:spPr>
        <p:txBody>
          <a:bodyPr/>
          <a:lstStyle/>
          <a:p>
            <a:endParaRPr lang="ru-RU" dirty="0"/>
          </a:p>
        </p:txBody>
      </p:sp>
      <p:pic>
        <p:nvPicPr>
          <p:cNvPr id="6" name="Рисунок 5"/>
          <p:cNvPicPr/>
          <p:nvPr/>
        </p:nvPicPr>
        <p:blipFill>
          <a:blip r:embed="rId2"/>
          <a:stretch>
            <a:fillRect/>
          </a:stretch>
        </p:blipFill>
        <p:spPr>
          <a:xfrm>
            <a:off x="3059595" y="3501008"/>
            <a:ext cx="3086100" cy="1809750"/>
          </a:xfrm>
          <a:prstGeom prst="rect">
            <a:avLst/>
          </a:prstGeom>
        </p:spPr>
      </p:pic>
    </p:spTree>
    <p:extLst>
      <p:ext uri="{BB962C8B-B14F-4D97-AF65-F5344CB8AC3E}">
        <p14:creationId xmlns:p14="http://schemas.microsoft.com/office/powerpoint/2010/main" val="305466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700" dirty="0" smtClean="0">
                <a:latin typeface="Times New Roman" pitchFamily="18" charset="0"/>
                <a:cs typeface="Times New Roman" pitchFamily="18" charset="0"/>
              </a:rPr>
              <a:t> </a:t>
            </a:r>
            <a:br>
              <a:rPr lang="kk-KZ" sz="2700"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Биотехнология </a:t>
            </a:r>
            <a:r>
              <a:rPr lang="kk-KZ" sz="2700" b="1" dirty="0">
                <a:latin typeface="Times New Roman" pitchFamily="18" charset="0"/>
                <a:cs typeface="Times New Roman" pitchFamily="18" charset="0"/>
              </a:rPr>
              <a:t>нысандары және олардың биотехнологиялық қызметі.</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Микроағзалар биотехнологиялық нысан ретінде  тіршіліктің  құрылымдық деңгейінің әртүрлі сатысында болады:</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Субжасушалық құрылымдар вирустар,плазмидалар, митохондрия және хлоропласт ДНҚ сы, ядролық ДНҚ.</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Бактериялар мен цианобактериялар;</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Саңырауқұлақтар;</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Балдырлар;</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Қарапайымдар;</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Өсімдіктер мен жануарлар  жасушаларының себінділері</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Өсімдіктер төмен және жоғарғы сатыдағы өсімдіктер.</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25208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a:xfrm>
            <a:off x="457200" y="332656"/>
            <a:ext cx="4402832" cy="6120680"/>
          </a:xfrm>
        </p:spPr>
        <p:txBody>
          <a:bodyPr>
            <a:normAutofit lnSpcReduction="10000"/>
          </a:bodyPr>
          <a:lstStyle/>
          <a:p>
            <a:endParaRPr lang="kk-KZ" dirty="0" smtClean="0">
              <a:latin typeface="Times New Roman" pitchFamily="18" charset="0"/>
              <a:cs typeface="Times New Roman" pitchFamily="18" charset="0"/>
            </a:endParaRPr>
          </a:p>
          <a:p>
            <a:pPr algn="ctr"/>
            <a:r>
              <a:rPr lang="kk-KZ" sz="1800" b="1" dirty="0" smtClean="0">
                <a:latin typeface="Times New Roman" pitchFamily="18" charset="0"/>
                <a:cs typeface="Times New Roman" pitchFamily="18" charset="0"/>
              </a:rPr>
              <a:t>Инсулин өндіру</a:t>
            </a:r>
          </a:p>
          <a:p>
            <a:r>
              <a:rPr lang="kk-KZ" sz="1800" b="1" dirty="0" smtClean="0">
                <a:latin typeface="Times New Roman" pitchFamily="18" charset="0"/>
                <a:cs typeface="Times New Roman" pitchFamily="18" charset="0"/>
              </a:rPr>
              <a:t>Инсулин </a:t>
            </a:r>
            <a:r>
              <a:rPr lang="kk-KZ" sz="1800" b="1" dirty="0">
                <a:latin typeface="Times New Roman" pitchFamily="18" charset="0"/>
                <a:cs typeface="Times New Roman" pitchFamily="18" charset="0"/>
              </a:rPr>
              <a:t>өндіру көптеген елде кеңінен қолданылатын  биотехнологиялық манипуляцияның  бірі. Нысан ретінде адам ішек таяқшасы бактериясы штаммының біреуі алынады.Алдын ала бөлініп алынған адам инсулиннің генін клондайды. Инсулин генінің осы көшірмесіне вирустық тип бойынша нуклеотид ретін орнатады. Осылай түрлендірілген генді бактерия ДНҚ сына тігеді.</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kk-KZ" sz="1800" b="1" dirty="0">
                <a:latin typeface="Times New Roman" pitchFamily="18" charset="0"/>
                <a:cs typeface="Times New Roman" pitchFamily="18" charset="0"/>
              </a:rPr>
              <a:t>Нәтижесінде «вектор»  адам </a:t>
            </a:r>
            <a:r>
              <a:rPr lang="kk-KZ" sz="1800" b="1" dirty="0" smtClean="0">
                <a:latin typeface="Times New Roman" pitchFamily="18" charset="0"/>
                <a:cs typeface="Times New Roman" pitchFamily="18" charset="0"/>
              </a:rPr>
              <a:t>инсулиннің </a:t>
            </a:r>
            <a:r>
              <a:rPr lang="ru-RU" sz="1800" b="1" dirty="0" smtClean="0">
                <a:latin typeface="Times New Roman" pitchFamily="18" charset="0"/>
                <a:cs typeface="Times New Roman" pitchFamily="18" charset="0"/>
              </a:rPr>
              <a:t> </a:t>
            </a:r>
            <a:r>
              <a:rPr lang="kk-KZ" sz="1800" b="1" dirty="0">
                <a:latin typeface="Times New Roman" pitchFamily="18" charset="0"/>
                <a:cs typeface="Times New Roman" pitchFamily="18" charset="0"/>
              </a:rPr>
              <a:t>генін бактерия ДНҚ-сына вирустың белгілі бір бөлігін орнатқан жүйе ретінде қолданылады. Бактерия ДНҚ сына түскен құрылым бактерия жасушасын адам  инсулинін белсенді синтездеуге мәжбүр етеді. Гені өзгертілген бактериялардың барлық ұрпағы адам инсулинін ең бірінші зертханалық данадан ешбір өзгеріссіз өндіреді.</a:t>
            </a:r>
            <a:endParaRPr lang="ru-RU" sz="1800" b="1" dirty="0"/>
          </a:p>
        </p:txBody>
      </p:sp>
      <p:pic>
        <p:nvPicPr>
          <p:cNvPr id="9" name="Объект 8"/>
          <p:cNvPicPr>
            <a:picLocks noGrp="1"/>
          </p:cNvPicPr>
          <p:nvPr>
            <p:ph idx="1"/>
          </p:nvPr>
        </p:nvPicPr>
        <p:blipFill>
          <a:blip r:embed="rId2"/>
          <a:stretch>
            <a:fillRect/>
          </a:stretch>
        </p:blipFill>
        <p:spPr>
          <a:xfrm>
            <a:off x="4932040" y="836712"/>
            <a:ext cx="3960439" cy="5400600"/>
          </a:xfrm>
          <a:prstGeom prst="rect">
            <a:avLst/>
          </a:prstGeom>
        </p:spPr>
      </p:pic>
    </p:spTree>
    <p:extLst>
      <p:ext uri="{BB962C8B-B14F-4D97-AF65-F5344CB8AC3E}">
        <p14:creationId xmlns:p14="http://schemas.microsoft.com/office/powerpoint/2010/main" val="52963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700" dirty="0">
                <a:latin typeface="Times New Roman" pitchFamily="18" charset="0"/>
                <a:cs typeface="Times New Roman" pitchFamily="18" charset="0"/>
              </a:rPr>
              <a:t/>
            </a:r>
            <a:br>
              <a:rPr lang="kk-KZ" sz="2700" dirty="0">
                <a:latin typeface="Times New Roman" pitchFamily="18" charset="0"/>
                <a:cs typeface="Times New Roman" pitchFamily="18" charset="0"/>
              </a:rPr>
            </a:br>
            <a:r>
              <a:rPr lang="kk-KZ" sz="3100" b="1" dirty="0" smtClean="0">
                <a:latin typeface="Times New Roman" pitchFamily="18" charset="0"/>
                <a:cs typeface="Times New Roman" pitchFamily="18" charset="0"/>
              </a:rPr>
              <a:t>Инсулинді </a:t>
            </a:r>
            <a:r>
              <a:rPr lang="kk-KZ" sz="3100" b="1" dirty="0">
                <a:latin typeface="Times New Roman" pitchFamily="18" charset="0"/>
                <a:cs typeface="Times New Roman" pitchFamily="18" charset="0"/>
              </a:rPr>
              <a:t>биотехнологиялық өндіру стерильділікті, бактерия үшін қоректік орта сапасы мен бағасы бойынша тиімді орта жасауды қажет етеді.</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kk-KZ" sz="3100" b="1" dirty="0">
                <a:latin typeface="Times New Roman" pitchFamily="18" charset="0"/>
                <a:cs typeface="Times New Roman" pitchFamily="18" charset="0"/>
              </a:rPr>
              <a:t>Микроағзалардың өндірістік штаммдары белгілі бір талаптарға сай келуі керек.</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kk-KZ" sz="3100" b="1" dirty="0">
                <a:latin typeface="Times New Roman" pitchFamily="18" charset="0"/>
                <a:cs typeface="Times New Roman" pitchFamily="18" charset="0"/>
              </a:rPr>
              <a:t>Арзан қоректік ортада өсу қабілеті;</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kk-KZ" sz="3100" b="1" dirty="0">
                <a:latin typeface="Times New Roman" pitchFamily="18" charset="0"/>
                <a:cs typeface="Times New Roman" pitchFamily="18" charset="0"/>
              </a:rPr>
              <a:t>Өсу жылдамдығы және мақсатты өнімнің  түзілуі  жоғары;</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kk-KZ" sz="3100" b="1" dirty="0">
                <a:latin typeface="Times New Roman" pitchFamily="18" charset="0"/>
                <a:cs typeface="Times New Roman" pitchFamily="18" charset="0"/>
              </a:rPr>
              <a:t>Жанама  өнімдердің барынша аз түзілуі</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kk-KZ" sz="3100" b="1" dirty="0">
                <a:latin typeface="Times New Roman" pitchFamily="18" charset="0"/>
                <a:cs typeface="Times New Roman" pitchFamily="18" charset="0"/>
              </a:rPr>
              <a:t>Өндірістік қасиеттерге қатысты продуценттің тұрақтылығы;</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kk-KZ" sz="3100" b="1" dirty="0">
                <a:latin typeface="Times New Roman" pitchFamily="18" charset="0"/>
                <a:cs typeface="Times New Roman" pitchFamily="18" charset="0"/>
              </a:rPr>
              <a:t>Адам және қоршаған орта үшін продуцент пен мақсатты өнімнің зиянсыздығы.</a:t>
            </a:r>
            <a:r>
              <a:rPr lang="ru-RU" sz="3100" b="1" dirty="0"/>
              <a:t/>
            </a:r>
            <a:br>
              <a:rPr lang="ru-RU" sz="3100" b="1" dirty="0"/>
            </a:br>
            <a:endParaRPr lang="ru-RU" sz="3100" b="1" dirty="0"/>
          </a:p>
        </p:txBody>
      </p:sp>
    </p:spTree>
    <p:extLst>
      <p:ext uri="{BB962C8B-B14F-4D97-AF65-F5344CB8AC3E}">
        <p14:creationId xmlns:p14="http://schemas.microsoft.com/office/powerpoint/2010/main" val="212461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04665"/>
            <a:ext cx="7772400" cy="720079"/>
          </a:xfrm>
        </p:spPr>
        <p:txBody>
          <a:bodyPr>
            <a:noAutofit/>
          </a:bodyPr>
          <a:lstStyle/>
          <a:p>
            <a:r>
              <a:rPr lang="kk-KZ" sz="2800" dirty="0" smtClean="0">
                <a:latin typeface="Times New Roman" pitchFamily="18" charset="0"/>
                <a:cs typeface="Times New Roman" pitchFamily="18" charset="0"/>
              </a:rPr>
              <a:t/>
            </a:r>
            <a:br>
              <a:rPr lang="kk-KZ" sz="2800" dirty="0" smtClean="0">
                <a:latin typeface="Times New Roman" pitchFamily="18" charset="0"/>
                <a:cs typeface="Times New Roman" pitchFamily="18" charset="0"/>
              </a:rPr>
            </a:br>
            <a:r>
              <a:rPr lang="kk-KZ" sz="2800" dirty="0">
                <a:latin typeface="Times New Roman" pitchFamily="18" charset="0"/>
                <a:cs typeface="Times New Roman" pitchFamily="18" charset="0"/>
              </a:rPr>
              <a:t/>
            </a:r>
            <a:br>
              <a:rPr lang="kk-KZ" sz="2800" dirty="0">
                <a:latin typeface="Times New Roman" pitchFamily="18" charset="0"/>
                <a:cs typeface="Times New Roman" pitchFamily="18" charset="0"/>
              </a:rPr>
            </a:br>
            <a:r>
              <a:rPr lang="kk-KZ" sz="2800" dirty="0" smtClean="0">
                <a:latin typeface="Times New Roman" pitchFamily="18" charset="0"/>
                <a:cs typeface="Times New Roman" pitchFamily="18" charset="0"/>
              </a:rPr>
              <a:t>Тапсырмалар</a:t>
            </a:r>
            <a:r>
              <a:rPr lang="kk-KZ" sz="2800" dirty="0">
                <a:latin typeface="Times New Roman" pitchFamily="18" charset="0"/>
                <a:cs typeface="Times New Roman" pitchFamily="18" charset="0"/>
              </a:rPr>
              <a:t>:</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395536" y="836712"/>
            <a:ext cx="8208912" cy="5328592"/>
          </a:xfrm>
        </p:spPr>
        <p:txBody>
          <a:bodyPr>
            <a:normAutofit/>
          </a:bodyPr>
          <a:lstStyle/>
          <a:p>
            <a:endParaRPr lang="kk-KZ" dirty="0" smtClean="0">
              <a:solidFill>
                <a:schemeClr val="tx1"/>
              </a:solidFill>
              <a:latin typeface="Times New Roman" pitchFamily="18" charset="0"/>
              <a:cs typeface="Times New Roman" pitchFamily="18" charset="0"/>
            </a:endParaRPr>
          </a:p>
          <a:p>
            <a:endParaRPr lang="kk-KZ" dirty="0">
              <a:solidFill>
                <a:schemeClr val="tx1"/>
              </a:solidFill>
              <a:latin typeface="Times New Roman" pitchFamily="18" charset="0"/>
              <a:cs typeface="Times New Roman" pitchFamily="18" charset="0"/>
            </a:endParaRPr>
          </a:p>
          <a:p>
            <a:endParaRPr lang="kk-KZ" dirty="0" smtClean="0">
              <a:solidFill>
                <a:schemeClr val="tx1"/>
              </a:solidFill>
              <a:latin typeface="Times New Roman" pitchFamily="18" charset="0"/>
              <a:cs typeface="Times New Roman" pitchFamily="18" charset="0"/>
            </a:endParaRPr>
          </a:p>
          <a:p>
            <a:r>
              <a:rPr lang="kk-KZ" dirty="0" smtClean="0">
                <a:solidFill>
                  <a:schemeClr val="tx1"/>
                </a:solidFill>
                <a:latin typeface="Times New Roman" pitchFamily="18" charset="0"/>
                <a:cs typeface="Times New Roman" pitchFamily="18" charset="0"/>
              </a:rPr>
              <a:t>1.Мал </a:t>
            </a:r>
            <a:r>
              <a:rPr lang="kk-KZ" dirty="0">
                <a:solidFill>
                  <a:schemeClr val="tx1"/>
                </a:solidFill>
                <a:latin typeface="Times New Roman" pitchFamily="18" charset="0"/>
                <a:cs typeface="Times New Roman" pitchFamily="18" charset="0"/>
              </a:rPr>
              <a:t>шаруашылығында   биотехнологияның жетістіктерін  қалай қолдануға </a:t>
            </a:r>
            <a:r>
              <a:rPr lang="kk-KZ" dirty="0" smtClean="0">
                <a:solidFill>
                  <a:schemeClr val="tx1"/>
                </a:solidFill>
                <a:latin typeface="Times New Roman" pitchFamily="18" charset="0"/>
                <a:cs typeface="Times New Roman" pitchFamily="18" charset="0"/>
              </a:rPr>
              <a:t>болады?</a:t>
            </a:r>
            <a:endParaRPr lang="ru-RU" dirty="0">
              <a:solidFill>
                <a:schemeClr val="tx1"/>
              </a:solidFill>
              <a:latin typeface="Times New Roman" pitchFamily="18" charset="0"/>
              <a:cs typeface="Times New Roman" pitchFamily="18" charset="0"/>
            </a:endParaRPr>
          </a:p>
          <a:p>
            <a:r>
              <a:rPr lang="kk-KZ" dirty="0">
                <a:solidFill>
                  <a:schemeClr val="tx1"/>
                </a:solidFill>
                <a:latin typeface="Times New Roman" pitchFamily="18" charset="0"/>
                <a:cs typeface="Times New Roman" pitchFamily="18" charset="0"/>
              </a:rPr>
              <a:t>2.Инсулин қалай өндіріледі?</a:t>
            </a:r>
            <a:endParaRPr lang="ru-RU" dirty="0">
              <a:solidFill>
                <a:schemeClr val="tx1"/>
              </a:solidFill>
              <a:latin typeface="Times New Roman" pitchFamily="18" charset="0"/>
              <a:cs typeface="Times New Roman" pitchFamily="18" charset="0"/>
            </a:endParaRPr>
          </a:p>
          <a:p>
            <a:endParaRPr lang="kk-KZ" dirty="0" smtClean="0">
              <a:solidFill>
                <a:schemeClr val="tx1"/>
              </a:solidFill>
              <a:latin typeface="Times New Roman" pitchFamily="18" charset="0"/>
              <a:cs typeface="Times New Roman" pitchFamily="18" charset="0"/>
            </a:endParaRPr>
          </a:p>
          <a:p>
            <a:r>
              <a:rPr lang="kk-KZ" dirty="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9476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32657"/>
            <a:ext cx="7772400" cy="864095"/>
          </a:xfrm>
        </p:spPr>
        <p:txBody>
          <a:bodyPr>
            <a:normAutofit/>
          </a:bodyPr>
          <a:lstStyle/>
          <a:p>
            <a:r>
              <a:rPr lang="kk-KZ" sz="2400" b="1" dirty="0" smtClean="0">
                <a:latin typeface="Times New Roman" pitchFamily="18" charset="0"/>
                <a:cs typeface="Times New Roman" pitchFamily="18" charset="0"/>
              </a:rPr>
              <a:t>Қорытынды</a:t>
            </a:r>
            <a:endParaRPr lang="ru-RU" sz="24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899592" y="1628800"/>
            <a:ext cx="7416824" cy="4392488"/>
          </a:xfrm>
        </p:spPr>
        <p:txBody>
          <a:bodyPr>
            <a:normAutofit fontScale="77500" lnSpcReduction="20000"/>
          </a:bodyPr>
          <a:lstStyle/>
          <a:p>
            <a:r>
              <a:rPr lang="kk-KZ" dirty="0">
                <a:solidFill>
                  <a:schemeClr val="tx1"/>
                </a:solidFill>
                <a:latin typeface="Times New Roman" pitchFamily="18" charset="0"/>
                <a:cs typeface="Times New Roman" pitchFamily="18" charset="0"/>
              </a:rPr>
              <a:t>Қазіргі биотехнологияның басты мақсаты — өсімдіктердің жаңа сорттарын, жануарлардың асыл тұкымын, микроорганизмдердің штаммаларын  шығару. Оны адам өміріне қажетті заттар өндіру үшін биологиялық нысандар мен процестерге негізделген жаңа ғылымның және өндірістің сапасы деп қарауға болады. Гендік инженерияның мақсаты — алдын ала белгіленген үлгіге сәйкес генотип   жағынан жақсарған организмдер алу. Алғаш рет гендік инженерияның тәсілдерін пайдаланып инсулин   алды. Инсулин гормоны адамның ұйқы безінде жасалынады. </a:t>
            </a:r>
            <a:r>
              <a:rPr lang="ru-RU" dirty="0" err="1">
                <a:solidFill>
                  <a:schemeClr val="tx1"/>
                </a:solidFill>
                <a:latin typeface="Times New Roman" pitchFamily="18" charset="0"/>
                <a:cs typeface="Times New Roman" pitchFamily="18" charset="0"/>
              </a:rPr>
              <a:t>Егер</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инсулиннің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түзілуі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бұзылатын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болса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адам</a:t>
            </a:r>
            <a:r>
              <a:rPr lang="ru-RU" dirty="0">
                <a:solidFill>
                  <a:schemeClr val="tx1"/>
                </a:solidFill>
                <a:latin typeface="Times New Roman" pitchFamily="18" charset="0"/>
                <a:cs typeface="Times New Roman" pitchFamily="18" charset="0"/>
              </a:rPr>
              <a:t> диабет </a:t>
            </a:r>
            <a:r>
              <a:rPr lang="ru-RU" dirty="0" err="1">
                <a:solidFill>
                  <a:schemeClr val="tx1"/>
                </a:solidFill>
                <a:latin typeface="Times New Roman" pitchFamily="18" charset="0"/>
                <a:cs typeface="Times New Roman" pitchFamily="18" charset="0"/>
              </a:rPr>
              <a:t>ауруына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шалдығады</a:t>
            </a:r>
            <a:r>
              <a:rPr lang="ru-RU" dirty="0">
                <a:solidFill>
                  <a:schemeClr val="tx1"/>
                </a:solidFill>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2979456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125</Words>
  <Application>Microsoft Office PowerPoint</Application>
  <PresentationFormat>Экран (4:3)</PresentationFormat>
  <Paragraphs>20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Сабақтың тақырыбы:  Биотехнологиялық үдерістің жалпы сызбасы және  биотехнологияда алынатын өнімдері. Инсулин өндірісі</vt:lpstr>
      <vt:lpstr>Биотехнология (bios - тіршілік; thechne-өнер, шеберлік;logos-ғылым) - адамның қатысуымен тірі ағзаларда биологиялық процестерді жүргізу барысында жаңа өнім алу; экономикалық құнды заттарды алу үшін ген  және жасуша  деңгейінде өзгертілген биологиялық объектілерді құрастыру  технологияларын мен пайдалану жөніндегі ғылым  және өндіріс саласы. Ерте эмбрионды трансплантациялау әдісін қолдану өнімділігі бойынша өте құнды даралардан ұрпақтар санын күрт арттыруға мүмкіндік береді.  </vt:lpstr>
      <vt:lpstr>Жануарлар биотенхнологиясының маңызды проблемасы жануарларды генетикалық  көшіру, клондау әдісін жасау болып табылады. 1997- жылы Шотландиялық доктор И.Ушмут басшылығымен ең алғаш генетикалық анасының дәл көшірмесін – Долли атты  қойдың клонын алды.</vt:lpstr>
      <vt:lpstr>   Биотехнология нысандары және олардың биотехнологиялық қызметі. Микроағзалар биотехнологиялық нысан ретінде  тіршіліктің  құрылымдық деңгейінің әртүрлі сатысында болады: Субжасушалық құрылымдар вирустар,плазмидалар, митохондрия және хлоропласт ДНҚ сы, ядролық ДНҚ. Бактериялар мен цианобактериялар; Саңырауқұлақтар; Балдырлар; Қарапайымдар; Өсімдіктер мен жануарлар  жасушаларының себінділері Өсімдіктер төмен және жоғарғы сатыдағы өсімдіктер. </vt:lpstr>
      <vt:lpstr>Презентация PowerPoint</vt:lpstr>
      <vt:lpstr>   Инсулинді биотехнологиялық өндіру стерильділікті, бактерия үшін қоректік орта сапасы мен бағасы бойынша тиімді орта жасауды қажет етеді. Микроағзалардың өндірістік штаммдары белгілі бір талаптарға сай келуі керек. Арзан қоректік ортада өсу қабілеті; Өсу жылдамдығы және мақсатты өнімнің  түзілуі  жоғары; Жанама  өнімдердің барынша аз түзілуі Өндірістік қасиеттерге қатысты продуценттің тұрақтылығы; Адам және қоршаған орта үшін продуцент пен мақсатты өнімнің зиянсыздығы. </vt:lpstr>
      <vt:lpstr>  Тапсырмалар: </vt:lpstr>
      <vt:lpstr>Қорытынды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10</cp:revision>
  <dcterms:created xsi:type="dcterms:W3CDTF">2021-02-07T06:12:03Z</dcterms:created>
  <dcterms:modified xsi:type="dcterms:W3CDTF">2021-02-07T07:12:14Z</dcterms:modified>
</cp:coreProperties>
</file>