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8" r:id="rId5"/>
    <p:sldId id="257"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79418D-B686-4E6A-99E9-62EE110F7617}"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331787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79418D-B686-4E6A-99E9-62EE110F7617}"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350919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79418D-B686-4E6A-99E9-62EE110F7617}"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324547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79418D-B686-4E6A-99E9-62EE110F7617}"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67562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79418D-B686-4E6A-99E9-62EE110F7617}" type="datetimeFigureOut">
              <a:rPr lang="ru-RU" smtClean="0"/>
              <a:t>07.02.2021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391329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79418D-B686-4E6A-99E9-62EE110F7617}"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201015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79418D-B686-4E6A-99E9-62EE110F7617}" type="datetimeFigureOut">
              <a:rPr lang="ru-RU" smtClean="0"/>
              <a:t>07.02.2021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169244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79418D-B686-4E6A-99E9-62EE110F7617}" type="datetimeFigureOut">
              <a:rPr lang="ru-RU" smtClean="0"/>
              <a:t>07.02.2021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423986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79418D-B686-4E6A-99E9-62EE110F7617}" type="datetimeFigureOut">
              <a:rPr lang="ru-RU" smtClean="0"/>
              <a:t>07.02.2021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406278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79418D-B686-4E6A-99E9-62EE110F7617}"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32847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79418D-B686-4E6A-99E9-62EE110F7617}" type="datetimeFigureOut">
              <a:rPr lang="ru-RU" smtClean="0"/>
              <a:t>07.02.2021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145086-FAF9-4EEC-9547-408DB16BCF95}" type="slidenum">
              <a:rPr lang="ru-RU" smtClean="0"/>
              <a:t>‹#›</a:t>
            </a:fld>
            <a:endParaRPr lang="ru-RU"/>
          </a:p>
        </p:txBody>
      </p:sp>
    </p:spTree>
    <p:extLst>
      <p:ext uri="{BB962C8B-B14F-4D97-AF65-F5344CB8AC3E}">
        <p14:creationId xmlns:p14="http://schemas.microsoft.com/office/powerpoint/2010/main" val="69035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9418D-B686-4E6A-99E9-62EE110F7617}" type="datetimeFigureOut">
              <a:rPr lang="ru-RU" smtClean="0"/>
              <a:t>07.02.2021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45086-FAF9-4EEC-9547-408DB16BCF95}" type="slidenum">
              <a:rPr lang="ru-RU" smtClean="0"/>
              <a:t>‹#›</a:t>
            </a:fld>
            <a:endParaRPr lang="ru-RU"/>
          </a:p>
        </p:txBody>
      </p:sp>
    </p:spTree>
    <p:extLst>
      <p:ext uri="{BB962C8B-B14F-4D97-AF65-F5344CB8AC3E}">
        <p14:creationId xmlns:p14="http://schemas.microsoft.com/office/powerpoint/2010/main" val="54714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5800" y="908721"/>
            <a:ext cx="7772400" cy="1872207"/>
          </a:xfrm>
        </p:spPr>
        <p:txBody>
          <a:bodyPr>
            <a:noAutofit/>
          </a:bodyPr>
          <a:lstStyle/>
          <a:p>
            <a:r>
              <a:rPr lang="kk-KZ" sz="2400" b="1" dirty="0">
                <a:latin typeface="Times New Roman" pitchFamily="18" charset="0"/>
                <a:cs typeface="Times New Roman" pitchFamily="18" charset="0"/>
              </a:rPr>
              <a:t>Сабақтың </a:t>
            </a:r>
            <a:r>
              <a:rPr lang="kk-KZ" sz="2400" b="1" dirty="0" smtClean="0">
                <a:latin typeface="Times New Roman" pitchFamily="18" charset="0"/>
                <a:cs typeface="Times New Roman" pitchFamily="18" charset="0"/>
              </a:rPr>
              <a:t>тақырыбы:</a:t>
            </a:r>
            <a:br>
              <a:rPr lang="kk-KZ" sz="2400" b="1" dirty="0" smtClean="0">
                <a:latin typeface="Times New Roman" pitchFamily="18" charset="0"/>
                <a:cs typeface="Times New Roman" pitchFamily="18" charset="0"/>
              </a:rPr>
            </a:br>
            <a:r>
              <a:rPr lang="kk-KZ" sz="2400" b="1" dirty="0" smtClean="0">
                <a:latin typeface="Times New Roman" pitchFamily="18" charset="0"/>
                <a:cs typeface="Times New Roman" pitchFamily="18" charset="0"/>
              </a:rPr>
              <a:t/>
            </a:r>
            <a:br>
              <a:rPr lang="kk-KZ" sz="2400" b="1" dirty="0" smtClean="0">
                <a:latin typeface="Times New Roman" pitchFamily="18" charset="0"/>
                <a:cs typeface="Times New Roman" pitchFamily="18" charset="0"/>
              </a:rPr>
            </a:br>
            <a:r>
              <a:rPr lang="kk-KZ" sz="2400" b="1" dirty="0">
                <a:latin typeface="Times New Roman" pitchFamily="18" charset="0"/>
                <a:cs typeface="Times New Roman" pitchFamily="18" charset="0"/>
              </a:rPr>
              <a:t>Өнімділікті арттыратын заманауи  шаруашылық технологиялары. Өнімділігі  жоғары  ауылшаруашылықты жүргізудің жаңа баламалы жолдары.</a:t>
            </a:r>
            <a:endParaRPr lang="ru-RU" sz="2400" b="1" dirty="0">
              <a:latin typeface="Times New Roman" pitchFamily="18" charset="0"/>
              <a:cs typeface="Times New Roman" pitchFamily="18" charset="0"/>
            </a:endParaRPr>
          </a:p>
        </p:txBody>
      </p:sp>
      <p:sp>
        <p:nvSpPr>
          <p:cNvPr id="7" name="Подзаголовок 6"/>
          <p:cNvSpPr>
            <a:spLocks noGrp="1"/>
          </p:cNvSpPr>
          <p:nvPr>
            <p:ph type="subTitle" idx="1"/>
          </p:nvPr>
        </p:nvSpPr>
        <p:spPr>
          <a:xfrm>
            <a:off x="1371600" y="3140968"/>
            <a:ext cx="6400800" cy="2497832"/>
          </a:xfrm>
        </p:spPr>
        <p:txBody>
          <a:bodyPr>
            <a:normAutofit/>
          </a:bodyPr>
          <a:lstStyle/>
          <a:p>
            <a:r>
              <a:rPr lang="kk-KZ" sz="2600" b="1" dirty="0">
                <a:solidFill>
                  <a:schemeClr val="tx1"/>
                </a:solidFill>
                <a:latin typeface="Times New Roman" pitchFamily="18" charset="0"/>
                <a:cs typeface="Times New Roman" pitchFamily="18" charset="0"/>
              </a:rPr>
              <a:t>Оқу мақсаты</a:t>
            </a:r>
            <a:r>
              <a:rPr lang="kk-KZ" sz="2600" b="1" dirty="0" smtClean="0">
                <a:solidFill>
                  <a:schemeClr val="tx1"/>
                </a:solidFill>
                <a:latin typeface="Times New Roman" pitchFamily="18" charset="0"/>
                <a:cs typeface="Times New Roman" pitchFamily="18" charset="0"/>
              </a:rPr>
              <a:t>:</a:t>
            </a:r>
          </a:p>
          <a:p>
            <a:r>
              <a:rPr lang="kk-KZ" sz="2600" b="1" dirty="0" smtClean="0">
                <a:solidFill>
                  <a:schemeClr val="tx1"/>
                </a:solidFill>
                <a:latin typeface="Times New Roman" pitchFamily="18" charset="0"/>
                <a:cs typeface="Times New Roman" pitchFamily="18" charset="0"/>
              </a:rPr>
              <a:t>-мәдени  </a:t>
            </a:r>
            <a:r>
              <a:rPr lang="kk-KZ" sz="2600" b="1" dirty="0">
                <a:solidFill>
                  <a:schemeClr val="tx1"/>
                </a:solidFill>
                <a:latin typeface="Times New Roman" pitchFamily="18" charset="0"/>
                <a:cs typeface="Times New Roman" pitchFamily="18" charset="0"/>
              </a:rPr>
              <a:t>өсімдіктердің өнімділігін арттыру үшін заманауи ауылшаруашылық технологияларды қолданылуын зерттеу.</a:t>
            </a:r>
            <a:endParaRPr lang="ru-RU" sz="2600" b="1" dirty="0">
              <a:solidFill>
                <a:schemeClr val="tx1"/>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44447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pPr algn="just"/>
            <a:r>
              <a:rPr lang="kk-KZ" sz="2700" b="1" dirty="0">
                <a:latin typeface="Times New Roman" pitchFamily="18" charset="0"/>
                <a:cs typeface="Times New Roman" pitchFamily="18" charset="0"/>
              </a:rPr>
              <a:t>Гетерозис — туысы жағынан алшақ келетін екі организмнің шағылысуынан пайда болатын ұрпақтың жақсы өсіп, дұрыс дамып тіршілік қабілетінің артуы.Буданның  өнімділігін, тіршілік қабілетін,өсімталдығын және жақсы бейімделуін арттыру. Келесі ұрпақтарда гетерозис тиімділігі төмендейді, даралар  алдындағы даралармен салыстырғанда жақсы сапа болмайды. Сондықтан гетерозис  будандар асыл тұқым алуда қолданылмайды. Малшаруашылығына қарағанда өсімдік шаруашылығында кеңінен қолданады. Әсіресе жүгері, құмай,пияз,қызылша, қиярдың сорттармақтарын  будандастырғанда қолданылады.</a:t>
            </a:r>
            <a:r>
              <a:rPr lang="ru-RU" b="1" dirty="0"/>
              <a:t/>
            </a:r>
            <a:br>
              <a:rPr lang="ru-RU" b="1" dirty="0"/>
            </a:br>
            <a:endParaRPr lang="ru-RU" b="1" dirty="0"/>
          </a:p>
        </p:txBody>
      </p:sp>
      <p:pic>
        <p:nvPicPr>
          <p:cNvPr id="9" name="Рисунок 8"/>
          <p:cNvPicPr/>
          <p:nvPr/>
        </p:nvPicPr>
        <p:blipFill>
          <a:blip r:embed="rId2"/>
          <a:stretch>
            <a:fillRect/>
          </a:stretch>
        </p:blipFill>
        <p:spPr>
          <a:xfrm>
            <a:off x="2411760" y="4941168"/>
            <a:ext cx="4752528" cy="1728192"/>
          </a:xfrm>
          <a:prstGeom prst="rect">
            <a:avLst/>
          </a:prstGeom>
        </p:spPr>
      </p:pic>
    </p:spTree>
    <p:extLst>
      <p:ext uri="{BB962C8B-B14F-4D97-AF65-F5344CB8AC3E}">
        <p14:creationId xmlns:p14="http://schemas.microsoft.com/office/powerpoint/2010/main" val="16552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685800" y="908721"/>
            <a:ext cx="7772400" cy="2691730"/>
          </a:xfrm>
        </p:spPr>
        <p:txBody>
          <a:bodyPr>
            <a:normAutofit fontScale="90000"/>
          </a:bodyPr>
          <a:lstStyle/>
          <a:p>
            <a:r>
              <a:rPr lang="kk-KZ" sz="2700" b="1" dirty="0">
                <a:latin typeface="Times New Roman" pitchFamily="18" charset="0"/>
                <a:cs typeface="Times New Roman" pitchFamily="18" charset="0"/>
              </a:rPr>
              <a:t>Бағытталған мутагенез – мутация мөлшерін саналы түрде арттыру әдісі. Бұл әдіс құнды белгілері бар мутантты дараларды іріктеу үшін қолданылады. Генотипінде пайдалы мутациялар бар даралар шағылыстырылады. Олардың  көп ұрпағы пайдалы мутантты  белгілерге ие бола алады</a:t>
            </a:r>
            <a:r>
              <a:rPr lang="kk-KZ" b="1" dirty="0"/>
              <a:t>.</a:t>
            </a:r>
            <a:r>
              <a:rPr lang="ru-RU" b="1" dirty="0"/>
              <a:t/>
            </a:r>
            <a:br>
              <a:rPr lang="ru-RU" b="1" dirty="0"/>
            </a:br>
            <a:endParaRPr lang="ru-RU" b="1" dirty="0"/>
          </a:p>
        </p:txBody>
      </p:sp>
      <p:sp>
        <p:nvSpPr>
          <p:cNvPr id="7" name="Подзаголовок 6"/>
          <p:cNvSpPr>
            <a:spLocks noGrp="1"/>
          </p:cNvSpPr>
          <p:nvPr>
            <p:ph type="subTitle" idx="1"/>
          </p:nvPr>
        </p:nvSpPr>
        <p:spPr/>
        <p:txBody>
          <a:bodyPr/>
          <a:lstStyle/>
          <a:p>
            <a:endParaRPr lang="ru-RU" dirty="0"/>
          </a:p>
        </p:txBody>
      </p:sp>
      <p:pic>
        <p:nvPicPr>
          <p:cNvPr id="8" name="Рисунок 7"/>
          <p:cNvPicPr/>
          <p:nvPr/>
        </p:nvPicPr>
        <p:blipFill>
          <a:blip r:embed="rId2"/>
          <a:stretch>
            <a:fillRect/>
          </a:stretch>
        </p:blipFill>
        <p:spPr>
          <a:xfrm>
            <a:off x="1187624" y="3501008"/>
            <a:ext cx="6912768" cy="2664296"/>
          </a:xfrm>
          <a:prstGeom prst="rect">
            <a:avLst/>
          </a:prstGeom>
        </p:spPr>
      </p:pic>
    </p:spTree>
    <p:extLst>
      <p:ext uri="{BB962C8B-B14F-4D97-AF65-F5344CB8AC3E}">
        <p14:creationId xmlns:p14="http://schemas.microsoft.com/office/powerpoint/2010/main" val="254208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fontScale="90000"/>
          </a:bodyPr>
          <a:lstStyle/>
          <a:p>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dirty="0">
                <a:latin typeface="Times New Roman" pitchFamily="18" charset="0"/>
                <a:cs typeface="Times New Roman" pitchFamily="18" charset="0"/>
              </a:rPr>
              <a:t/>
            </a:r>
            <a:br>
              <a:rPr lang="kk-KZ" sz="2700" dirty="0">
                <a:latin typeface="Times New Roman" pitchFamily="18" charset="0"/>
                <a:cs typeface="Times New Roman" pitchFamily="18" charset="0"/>
              </a:rPr>
            </a:br>
            <a:r>
              <a:rPr lang="kk-KZ" sz="2700" dirty="0" smtClean="0">
                <a:latin typeface="Times New Roman" pitchFamily="18" charset="0"/>
                <a:cs typeface="Times New Roman" pitchFamily="18" charset="0"/>
              </a:rPr>
              <a:t/>
            </a:r>
            <a:br>
              <a:rPr lang="kk-KZ" sz="2700"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Жасанды </a:t>
            </a:r>
            <a:r>
              <a:rPr lang="kk-KZ" sz="2700" b="1" dirty="0">
                <a:latin typeface="Times New Roman" pitchFamily="18" charset="0"/>
                <a:cs typeface="Times New Roman" pitchFamily="18" charset="0"/>
              </a:rPr>
              <a:t>мутагенез  тірі ағза типіне тәуелді селекциялық тиімділігін қарастырататын әдіс</a:t>
            </a:r>
            <a:r>
              <a:rPr lang="kk-KZ" sz="2700" b="1" dirty="0" smtClean="0">
                <a:latin typeface="Times New Roman" pitchFamily="18" charset="0"/>
                <a:cs typeface="Times New Roman" pitchFamily="18" charset="0"/>
              </a:rPr>
              <a:t>.</a:t>
            </a:r>
            <a:br>
              <a:rPr lang="kk-KZ" sz="2700" b="1" dirty="0" smtClean="0">
                <a:latin typeface="Times New Roman" pitchFamily="18" charset="0"/>
                <a:cs typeface="Times New Roman" pitchFamily="18" charset="0"/>
              </a:rPr>
            </a:b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Бұл әдіс ең тиімді  нысанға микроағзалар мен саңырауқұлақтар жатады. Бағытталған мутагенезге байланысты пеницилл, кейбір шарап ашытқылары мен көптеген бактериялардың штаммдары алынды.</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Бұл әдіс өсімдіктер селекциясында  жоғары тиімділікке ие</a:t>
            </a:r>
            <a:r>
              <a:rPr lang="kk-KZ" sz="2700" b="1" dirty="0" smtClean="0">
                <a:latin typeface="Times New Roman" pitchFamily="18" charset="0"/>
                <a:cs typeface="Times New Roman" pitchFamily="18" charset="0"/>
              </a:rPr>
              <a:t>.</a:t>
            </a:r>
            <a:br>
              <a:rPr lang="kk-KZ" sz="2700" b="1" dirty="0" smtClean="0">
                <a:latin typeface="Times New Roman" pitchFamily="18" charset="0"/>
                <a:cs typeface="Times New Roman" pitchFamily="18" charset="0"/>
              </a:rPr>
            </a:b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Жануарлар селекциясында бұл әдіс ұрпақты ұзақ күту мерзіміне және теріс мутациялары бар даралардың  көп мөлшерде жарамсыз болуына байланысты сирек қолданылады.</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kk-KZ" dirty="0">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106181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95536" y="980729"/>
            <a:ext cx="8496944" cy="2619722"/>
          </a:xfrm>
        </p:spPr>
        <p:txBody>
          <a:bodyPr>
            <a:normAutofit fontScale="90000"/>
          </a:bodyPr>
          <a:lstStyle/>
          <a:p>
            <a:r>
              <a:rPr lang="kk-KZ" sz="2700" b="1" dirty="0">
                <a:latin typeface="Times New Roman" pitchFamily="18" charset="0"/>
                <a:cs typeface="Times New Roman" pitchFamily="18" charset="0"/>
              </a:rPr>
              <a:t>Полиплоидия бағытталған мутагенез  нәтижесінде  даралардың хромосома санын екі есе арттыру. Полиплоидия мутагенез нәтижесі болып табылады, бірақ  оның өзіне тән айырмашылығына  байланысты жеке әдіс ретінде бөліп қарастырады. Хромосома саны арттырылған өсімдіктердің полиплоидты даралары  үлкен вегатативті массаға ие. Осылай бидай, қарақұмық, жүгерінің көптеген сорттары шығарылды.</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Полиплоидияны тудыратын әдістер негізінен өсімдіктер мен микроағзалар селекциясында қолданылады.</a:t>
            </a:r>
            <a:r>
              <a:rPr lang="ru-RU" dirty="0"/>
              <a:t/>
            </a:r>
            <a:br>
              <a:rPr lang="ru-RU" dirty="0"/>
            </a:br>
            <a:endParaRPr lang="ru-RU" dirty="0"/>
          </a:p>
        </p:txBody>
      </p:sp>
      <p:pic>
        <p:nvPicPr>
          <p:cNvPr id="6" name="Рисунок 5"/>
          <p:cNvPicPr/>
          <p:nvPr/>
        </p:nvPicPr>
        <p:blipFill>
          <a:blip r:embed="rId2"/>
          <a:stretch>
            <a:fillRect/>
          </a:stretch>
        </p:blipFill>
        <p:spPr>
          <a:xfrm>
            <a:off x="1403648" y="3933056"/>
            <a:ext cx="6840760" cy="2618730"/>
          </a:xfrm>
          <a:prstGeom prst="rect">
            <a:avLst/>
          </a:prstGeom>
        </p:spPr>
      </p:pic>
    </p:spTree>
    <p:extLst>
      <p:ext uri="{BB962C8B-B14F-4D97-AF65-F5344CB8AC3E}">
        <p14:creationId xmlns:p14="http://schemas.microsoft.com/office/powerpoint/2010/main" val="240811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20689"/>
            <a:ext cx="7772400" cy="2979762"/>
          </a:xfrm>
        </p:spPr>
        <p:txBody>
          <a:bodyPr>
            <a:normAutofit fontScale="90000"/>
          </a:bodyPr>
          <a:lstStyle/>
          <a:p>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a:latin typeface="Times New Roman" pitchFamily="18" charset="0"/>
                <a:cs typeface="Times New Roman" pitchFamily="18" charset="0"/>
              </a:rPr>
              <a:t/>
            </a:r>
            <a:br>
              <a:rPr lang="kk-KZ" sz="2700" b="1" dirty="0">
                <a:latin typeface="Times New Roman" pitchFamily="18" charset="0"/>
                <a:cs typeface="Times New Roman" pitchFamily="18" charset="0"/>
              </a:rPr>
            </a:br>
            <a:r>
              <a:rPr lang="kk-KZ" sz="2700" b="1" dirty="0" smtClean="0">
                <a:latin typeface="Times New Roman" pitchFamily="18" charset="0"/>
                <a:cs typeface="Times New Roman" pitchFamily="18" charset="0"/>
              </a:rPr>
              <a:t/>
            </a:r>
            <a:br>
              <a:rPr lang="kk-KZ" sz="2700" b="1" dirty="0" smtClean="0">
                <a:latin typeface="Times New Roman" pitchFamily="18" charset="0"/>
                <a:cs typeface="Times New Roman" pitchFamily="18" charset="0"/>
              </a:rPr>
            </a:br>
            <a:r>
              <a:rPr lang="kk-KZ" sz="2700" b="1" dirty="0" smtClean="0">
                <a:latin typeface="Times New Roman" pitchFamily="18" charset="0"/>
                <a:cs typeface="Times New Roman" pitchFamily="18" charset="0"/>
              </a:rPr>
              <a:t>Гендік  </a:t>
            </a:r>
            <a:r>
              <a:rPr lang="kk-KZ" sz="2700" b="1" dirty="0">
                <a:latin typeface="Times New Roman" pitchFamily="18" charset="0"/>
                <a:cs typeface="Times New Roman" pitchFamily="18" charset="0"/>
              </a:rPr>
              <a:t>инжнерия – генетикалық материалдың  сынауықта  жаңа үйлесімін мақсатқа сәйкес шығарумен байланысты адам білімінің жаңа саласы</a:t>
            </a:r>
            <a:r>
              <a:rPr lang="kk-KZ" sz="2700" b="1" dirty="0" smtClean="0">
                <a:latin typeface="Times New Roman" pitchFamily="18" charset="0"/>
                <a:cs typeface="Times New Roman" pitchFamily="18" charset="0"/>
              </a:rPr>
              <a:t>.</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Гендік инжнерия негізіне үш зерттеу кіреді</a:t>
            </a:r>
            <a:r>
              <a:rPr lang="kk-KZ" sz="2700" b="1" dirty="0" smtClean="0">
                <a:latin typeface="Times New Roman" pitchFamily="18" charset="0"/>
                <a:cs typeface="Times New Roman" pitchFamily="18" charset="0"/>
              </a:rPr>
              <a:t>.</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1. ДНҚ –кесетін ферменттердің (эндонуклеазалар мен экзонуклеазалар)</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2.ДНҚ – ны тігетін ферменттердің ашылуы. (лигазалар)</a:t>
            </a:r>
            <a:r>
              <a:rPr lang="ru-RU" sz="2700" b="1" dirty="0">
                <a:latin typeface="Times New Roman" pitchFamily="18" charset="0"/>
                <a:cs typeface="Times New Roman" pitchFamily="18" charset="0"/>
              </a:rPr>
              <a:t/>
            </a:r>
            <a:br>
              <a:rPr lang="ru-RU" sz="2700" b="1" dirty="0">
                <a:latin typeface="Times New Roman" pitchFamily="18" charset="0"/>
                <a:cs typeface="Times New Roman" pitchFamily="18" charset="0"/>
              </a:rPr>
            </a:br>
            <a:r>
              <a:rPr lang="kk-KZ" sz="2700" b="1" dirty="0">
                <a:latin typeface="Times New Roman" pitchFamily="18" charset="0"/>
                <a:cs typeface="Times New Roman" pitchFamily="18" charset="0"/>
              </a:rPr>
              <a:t>3.ДНҚ мен РНҚ синтезін жүзеге асыратын вирус ферменттерінің ашылуы</a:t>
            </a:r>
            <a:r>
              <a:rPr lang="kk-KZ" sz="2700" dirty="0">
                <a:latin typeface="Times New Roman" pitchFamily="18" charset="0"/>
                <a:cs typeface="Times New Roman" pitchFamily="18" charset="0"/>
              </a:rPr>
              <a:t>.</a:t>
            </a:r>
            <a:r>
              <a:rPr lang="ru-RU" dirty="0"/>
              <a:t/>
            </a:r>
            <a:br>
              <a:rPr lang="ru-RU" dirty="0"/>
            </a:br>
            <a:endParaRPr lang="ru-RU" dirty="0"/>
          </a:p>
        </p:txBody>
      </p:sp>
      <p:pic>
        <p:nvPicPr>
          <p:cNvPr id="6" name="Рисунок 5"/>
          <p:cNvPicPr/>
          <p:nvPr/>
        </p:nvPicPr>
        <p:blipFill>
          <a:blip r:embed="rId2"/>
          <a:stretch>
            <a:fillRect/>
          </a:stretch>
        </p:blipFill>
        <p:spPr>
          <a:xfrm>
            <a:off x="1187624" y="4365104"/>
            <a:ext cx="6480720" cy="2160240"/>
          </a:xfrm>
          <a:prstGeom prst="rect">
            <a:avLst/>
          </a:prstGeom>
        </p:spPr>
      </p:pic>
    </p:spTree>
    <p:extLst>
      <p:ext uri="{BB962C8B-B14F-4D97-AF65-F5344CB8AC3E}">
        <p14:creationId xmlns:p14="http://schemas.microsoft.com/office/powerpoint/2010/main" val="72984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92697"/>
            <a:ext cx="7772400" cy="864095"/>
          </a:xfrm>
        </p:spPr>
        <p:txBody>
          <a:bodyPr>
            <a:normAutofit fontScale="90000"/>
          </a:bodyPr>
          <a:lstStyle/>
          <a:p>
            <a:r>
              <a:rPr lang="kk-KZ" sz="2700" b="1" dirty="0">
                <a:latin typeface="Times New Roman" pitchFamily="18" charset="0"/>
                <a:cs typeface="Times New Roman" pitchFamily="18" charset="0"/>
              </a:rPr>
              <a:t>Тапсырмалар: Сәйкестендіру</a:t>
            </a:r>
            <a:r>
              <a:rPr lang="ru-RU" dirty="0"/>
              <a:t/>
            </a:r>
            <a:br>
              <a:rPr lang="ru-RU" dirty="0"/>
            </a:br>
            <a:endParaRPr lang="ru-RU" dirty="0"/>
          </a:p>
        </p:txBody>
      </p:sp>
      <p:sp>
        <p:nvSpPr>
          <p:cNvPr id="5" name="Подзаголовок 4"/>
          <p:cNvSpPr>
            <a:spLocks noGrp="1"/>
          </p:cNvSpPr>
          <p:nvPr>
            <p:ph type="subTitle" idx="1"/>
          </p:nvPr>
        </p:nvSpPr>
        <p:spPr>
          <a:xfrm>
            <a:off x="827584" y="2060848"/>
            <a:ext cx="6944816" cy="3577952"/>
          </a:xfrm>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496944" cy="502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56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404665"/>
            <a:ext cx="7772400" cy="936103"/>
          </a:xfrm>
        </p:spPr>
        <p:txBody>
          <a:bodyPr>
            <a:normAutofit/>
          </a:bodyPr>
          <a:lstStyle/>
          <a:p>
            <a:r>
              <a:rPr lang="kk-KZ" sz="2400" b="1" dirty="0" smtClean="0">
                <a:latin typeface="Times New Roman" pitchFamily="18" charset="0"/>
                <a:cs typeface="Times New Roman" pitchFamily="18" charset="0"/>
              </a:rPr>
              <a:t>Қорытынды</a:t>
            </a:r>
            <a:endParaRPr lang="ru-RU" sz="2400" b="1" dirty="0">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899592" y="1628800"/>
            <a:ext cx="7416824" cy="4010000"/>
          </a:xfrm>
        </p:spPr>
        <p:txBody>
          <a:bodyPr>
            <a:normAutofit/>
          </a:bodyPr>
          <a:lstStyle/>
          <a:p>
            <a:r>
              <a:rPr lang="kk-KZ" sz="2800" b="1" dirty="0">
                <a:solidFill>
                  <a:schemeClr val="tx1"/>
                </a:solidFill>
                <a:latin typeface="Times New Roman" pitchFamily="18" charset="0"/>
                <a:cs typeface="Times New Roman" pitchFamily="18" charset="0"/>
              </a:rPr>
              <a:t>Мутагенз көбінесе микроағзалар селекциясында кеңінен қолданылады. Ал өсімдіктер мен жануарларда сирек қолданылады. Өсімдіктердің жоғары өнімді сорттарын алу полиплоидияның маңызы зор. Мәдени өсімдіктердің өнімділігін арттыруда заманауи ауылшаруашылық технологиясын қолданудың қажеттілігі артып келеді.</a:t>
            </a:r>
            <a:endParaRPr lang="ru-RU"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276737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146</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Сабақтың тақырыбы:  Өнімділікті арттыратын заманауи  шаруашылық технологиялары. Өнімділігі  жоғары  ауылшаруашылықты жүргізудің жаңа баламалы жолдары.</vt:lpstr>
      <vt:lpstr>Гетерозис — туысы жағынан алшақ келетін екі организмнің шағылысуынан пайда болатын ұрпақтың жақсы өсіп, дұрыс дамып тіршілік қабілетінің артуы.Буданның  өнімділігін, тіршілік қабілетін,өсімталдығын және жақсы бейімделуін арттыру. Келесі ұрпақтарда гетерозис тиімділігі төмендейді, даралар  алдындағы даралармен салыстырғанда жақсы сапа болмайды. Сондықтан гетерозис  будандар асыл тұқым алуда қолданылмайды. Малшаруашылығына қарағанда өсімдік шаруашылығында кеңінен қолданады. Әсіресе жүгері, құмай,пияз,қызылша, қиярдың сорттармақтарын  будандастырғанда қолданылады. </vt:lpstr>
      <vt:lpstr>Бағытталған мутагенез – мутация мөлшерін саналы түрде арттыру әдісі. Бұл әдіс құнды белгілері бар мутантты дараларды іріктеу үшін қолданылады. Генотипінде пайдалы мутациялар бар даралар шағылыстырылады. Олардың  көп ұрпағы пайдалы мутантты  белгілерге ие бола алады. </vt:lpstr>
      <vt:lpstr>    Жасанды мутагенез  тірі ағза типіне тәуелді селекциялық тиімділігін қарастырататын әдіс.  Бұл әдіс ең тиімді  нысанға микроағзалар мен саңырауқұлақтар жатады. Бағытталған мутагенезге байланысты пеницилл, кейбір шарап ашытқылары мен көптеген бактериялардың штаммдары алынды. Бұл әдіс өсімдіктер селекциясында  жоғары тиімділікке ие.  Жануарлар селекциясында бұл әдіс ұрпақты ұзақ күту мерзіміне және теріс мутациялары бар даралардың  көп мөлшерде жарамсыз болуына байланысты сирек қолданылады.   </vt:lpstr>
      <vt:lpstr>Полиплоидия бағытталған мутагенез  нәтижесінде  даралардың хромосома санын екі есе арттыру. Полиплоидия мутагенез нәтижесі болып табылады, бірақ  оның өзіне тән айырмашылығына  байланысты жеке әдіс ретінде бөліп қарастырады. Хромосома саны арттырылған өсімдіктердің полиплоидты даралары  үлкен вегатативті массаға ие. Осылай бидай, қарақұмық, жүгерінің көптеген сорттары шығарылды. Полиплоидияны тудыратын әдістер негізінен өсімдіктер мен микроағзалар селекциясында қолданылады. </vt:lpstr>
      <vt:lpstr>    Гендік  инжнерия – генетикалық материалдың  сынауықта  жаңа үйлесімін мақсатқа сәйкес шығарумен байланысты адам білімінің жаңа саласы. Гендік инжнерия негізіне үш зерттеу кіреді. 1. ДНҚ –кесетін ферменттердің (эндонуклеазалар мен экзонуклеазалар) 2.ДНҚ – ны тігетін ферменттердің ашылуы. (лигазалар) 3.ДНҚ мен РНҚ синтезін жүзеге асыратын вирус ферменттерінің ашылуы. </vt:lpstr>
      <vt:lpstr>Тапсырмалар: Сәйкестендіру </vt:lpstr>
      <vt:lpstr>Қорытынды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8</cp:revision>
  <dcterms:created xsi:type="dcterms:W3CDTF">2021-02-07T05:25:47Z</dcterms:created>
  <dcterms:modified xsi:type="dcterms:W3CDTF">2021-02-07T06:11:21Z</dcterms:modified>
</cp:coreProperties>
</file>