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3" r:id="rId4"/>
    <p:sldId id="262" r:id="rId5"/>
    <p:sldId id="261" r:id="rId6"/>
    <p:sldId id="260" r:id="rId7"/>
    <p:sldId id="259" r:id="rId8"/>
    <p:sldId id="257" r:id="rId9"/>
    <p:sldId id="258" r:id="rId10"/>
    <p:sldId id="265" r:id="rId11"/>
    <p:sldId id="268"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324"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347AAE2-FD3B-45E9-AE2E-C38ECF5C5B81}" type="datetimeFigureOut">
              <a:rPr lang="ru-RU" smtClean="0"/>
              <a:t>07.02.2021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FE02D0-4777-431F-B0A2-E3133890B701}" type="slidenum">
              <a:rPr lang="ru-RU" smtClean="0"/>
              <a:t>‹#›</a:t>
            </a:fld>
            <a:endParaRPr lang="ru-RU"/>
          </a:p>
        </p:txBody>
      </p:sp>
    </p:spTree>
    <p:extLst>
      <p:ext uri="{BB962C8B-B14F-4D97-AF65-F5344CB8AC3E}">
        <p14:creationId xmlns:p14="http://schemas.microsoft.com/office/powerpoint/2010/main" val="2926491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347AAE2-FD3B-45E9-AE2E-C38ECF5C5B81}" type="datetimeFigureOut">
              <a:rPr lang="ru-RU" smtClean="0"/>
              <a:t>07.02.2021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FE02D0-4777-431F-B0A2-E3133890B701}" type="slidenum">
              <a:rPr lang="ru-RU" smtClean="0"/>
              <a:t>‹#›</a:t>
            </a:fld>
            <a:endParaRPr lang="ru-RU"/>
          </a:p>
        </p:txBody>
      </p:sp>
    </p:spTree>
    <p:extLst>
      <p:ext uri="{BB962C8B-B14F-4D97-AF65-F5344CB8AC3E}">
        <p14:creationId xmlns:p14="http://schemas.microsoft.com/office/powerpoint/2010/main" val="1810731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347AAE2-FD3B-45E9-AE2E-C38ECF5C5B81}" type="datetimeFigureOut">
              <a:rPr lang="ru-RU" smtClean="0"/>
              <a:t>07.02.2021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FE02D0-4777-431F-B0A2-E3133890B701}" type="slidenum">
              <a:rPr lang="ru-RU" smtClean="0"/>
              <a:t>‹#›</a:t>
            </a:fld>
            <a:endParaRPr lang="ru-RU"/>
          </a:p>
        </p:txBody>
      </p:sp>
    </p:spTree>
    <p:extLst>
      <p:ext uri="{BB962C8B-B14F-4D97-AF65-F5344CB8AC3E}">
        <p14:creationId xmlns:p14="http://schemas.microsoft.com/office/powerpoint/2010/main" val="3492110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347AAE2-FD3B-45E9-AE2E-C38ECF5C5B81}" type="datetimeFigureOut">
              <a:rPr lang="ru-RU" smtClean="0"/>
              <a:t>07.02.2021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FE02D0-4777-431F-B0A2-E3133890B701}" type="slidenum">
              <a:rPr lang="ru-RU" smtClean="0"/>
              <a:t>‹#›</a:t>
            </a:fld>
            <a:endParaRPr lang="ru-RU"/>
          </a:p>
        </p:txBody>
      </p:sp>
    </p:spTree>
    <p:extLst>
      <p:ext uri="{BB962C8B-B14F-4D97-AF65-F5344CB8AC3E}">
        <p14:creationId xmlns:p14="http://schemas.microsoft.com/office/powerpoint/2010/main" val="257496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347AAE2-FD3B-45E9-AE2E-C38ECF5C5B81}" type="datetimeFigureOut">
              <a:rPr lang="ru-RU" smtClean="0"/>
              <a:t>07.02.2021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FE02D0-4777-431F-B0A2-E3133890B701}" type="slidenum">
              <a:rPr lang="ru-RU" smtClean="0"/>
              <a:t>‹#›</a:t>
            </a:fld>
            <a:endParaRPr lang="ru-RU"/>
          </a:p>
        </p:txBody>
      </p:sp>
    </p:spTree>
    <p:extLst>
      <p:ext uri="{BB962C8B-B14F-4D97-AF65-F5344CB8AC3E}">
        <p14:creationId xmlns:p14="http://schemas.microsoft.com/office/powerpoint/2010/main" val="1569348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347AAE2-FD3B-45E9-AE2E-C38ECF5C5B81}" type="datetimeFigureOut">
              <a:rPr lang="ru-RU" smtClean="0"/>
              <a:t>07.02.2021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7FE02D0-4777-431F-B0A2-E3133890B701}" type="slidenum">
              <a:rPr lang="ru-RU" smtClean="0"/>
              <a:t>‹#›</a:t>
            </a:fld>
            <a:endParaRPr lang="ru-RU"/>
          </a:p>
        </p:txBody>
      </p:sp>
    </p:spTree>
    <p:extLst>
      <p:ext uri="{BB962C8B-B14F-4D97-AF65-F5344CB8AC3E}">
        <p14:creationId xmlns:p14="http://schemas.microsoft.com/office/powerpoint/2010/main" val="2202453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347AAE2-FD3B-45E9-AE2E-C38ECF5C5B81}" type="datetimeFigureOut">
              <a:rPr lang="ru-RU" smtClean="0"/>
              <a:t>07.02.2021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7FE02D0-4777-431F-B0A2-E3133890B701}" type="slidenum">
              <a:rPr lang="ru-RU" smtClean="0"/>
              <a:t>‹#›</a:t>
            </a:fld>
            <a:endParaRPr lang="ru-RU"/>
          </a:p>
        </p:txBody>
      </p:sp>
    </p:spTree>
    <p:extLst>
      <p:ext uri="{BB962C8B-B14F-4D97-AF65-F5344CB8AC3E}">
        <p14:creationId xmlns:p14="http://schemas.microsoft.com/office/powerpoint/2010/main" val="3081831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347AAE2-FD3B-45E9-AE2E-C38ECF5C5B81}" type="datetimeFigureOut">
              <a:rPr lang="ru-RU" smtClean="0"/>
              <a:t>07.02.2021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7FE02D0-4777-431F-B0A2-E3133890B701}" type="slidenum">
              <a:rPr lang="ru-RU" smtClean="0"/>
              <a:t>‹#›</a:t>
            </a:fld>
            <a:endParaRPr lang="ru-RU"/>
          </a:p>
        </p:txBody>
      </p:sp>
    </p:spTree>
    <p:extLst>
      <p:ext uri="{BB962C8B-B14F-4D97-AF65-F5344CB8AC3E}">
        <p14:creationId xmlns:p14="http://schemas.microsoft.com/office/powerpoint/2010/main" val="4054933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347AAE2-FD3B-45E9-AE2E-C38ECF5C5B81}" type="datetimeFigureOut">
              <a:rPr lang="ru-RU" smtClean="0"/>
              <a:t>07.02.2021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7FE02D0-4777-431F-B0A2-E3133890B701}" type="slidenum">
              <a:rPr lang="ru-RU" smtClean="0"/>
              <a:t>‹#›</a:t>
            </a:fld>
            <a:endParaRPr lang="ru-RU"/>
          </a:p>
        </p:txBody>
      </p:sp>
    </p:spTree>
    <p:extLst>
      <p:ext uri="{BB962C8B-B14F-4D97-AF65-F5344CB8AC3E}">
        <p14:creationId xmlns:p14="http://schemas.microsoft.com/office/powerpoint/2010/main" val="3764542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347AAE2-FD3B-45E9-AE2E-C38ECF5C5B81}" type="datetimeFigureOut">
              <a:rPr lang="ru-RU" smtClean="0"/>
              <a:t>07.02.2021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7FE02D0-4777-431F-B0A2-E3133890B701}" type="slidenum">
              <a:rPr lang="ru-RU" smtClean="0"/>
              <a:t>‹#›</a:t>
            </a:fld>
            <a:endParaRPr lang="ru-RU"/>
          </a:p>
        </p:txBody>
      </p:sp>
    </p:spTree>
    <p:extLst>
      <p:ext uri="{BB962C8B-B14F-4D97-AF65-F5344CB8AC3E}">
        <p14:creationId xmlns:p14="http://schemas.microsoft.com/office/powerpoint/2010/main" val="2592053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347AAE2-FD3B-45E9-AE2E-C38ECF5C5B81}" type="datetimeFigureOut">
              <a:rPr lang="ru-RU" smtClean="0"/>
              <a:t>07.02.2021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7FE02D0-4777-431F-B0A2-E3133890B701}" type="slidenum">
              <a:rPr lang="ru-RU" smtClean="0"/>
              <a:t>‹#›</a:t>
            </a:fld>
            <a:endParaRPr lang="ru-RU"/>
          </a:p>
        </p:txBody>
      </p:sp>
    </p:spTree>
    <p:extLst>
      <p:ext uri="{BB962C8B-B14F-4D97-AF65-F5344CB8AC3E}">
        <p14:creationId xmlns:p14="http://schemas.microsoft.com/office/powerpoint/2010/main" val="713605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47AAE2-FD3B-45E9-AE2E-C38ECF5C5B81}" type="datetimeFigureOut">
              <a:rPr lang="ru-RU" smtClean="0"/>
              <a:t>07.02.2021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FE02D0-4777-431F-B0A2-E3133890B701}" type="slidenum">
              <a:rPr lang="ru-RU" smtClean="0"/>
              <a:t>‹#›</a:t>
            </a:fld>
            <a:endParaRPr lang="ru-RU"/>
          </a:p>
        </p:txBody>
      </p:sp>
    </p:spTree>
    <p:extLst>
      <p:ext uri="{BB962C8B-B14F-4D97-AF65-F5344CB8AC3E}">
        <p14:creationId xmlns:p14="http://schemas.microsoft.com/office/powerpoint/2010/main" val="3554787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76673"/>
            <a:ext cx="7772400" cy="1944215"/>
          </a:xfrm>
        </p:spPr>
        <p:txBody>
          <a:bodyPr>
            <a:normAutofit/>
          </a:bodyPr>
          <a:lstStyle/>
          <a:p>
            <a:r>
              <a:rPr lang="kk-KZ" sz="2400" b="1" dirty="0">
                <a:latin typeface="Times New Roman" pitchFamily="18" charset="0"/>
                <a:cs typeface="Times New Roman" pitchFamily="18" charset="0"/>
              </a:rPr>
              <a:t>Сабақтың </a:t>
            </a:r>
            <a:r>
              <a:rPr lang="kk-KZ" sz="2400" b="1" dirty="0" smtClean="0">
                <a:latin typeface="Times New Roman" pitchFamily="18" charset="0"/>
                <a:cs typeface="Times New Roman" pitchFamily="18" charset="0"/>
              </a:rPr>
              <a:t>тақырыбы:</a:t>
            </a:r>
            <a:br>
              <a:rPr lang="kk-KZ" sz="2400" b="1" dirty="0" smtClean="0">
                <a:latin typeface="Times New Roman" pitchFamily="18" charset="0"/>
                <a:cs typeface="Times New Roman" pitchFamily="18" charset="0"/>
              </a:rPr>
            </a:br>
            <a:r>
              <a:rPr lang="kk-KZ" sz="2400" b="1" dirty="0" smtClean="0">
                <a:latin typeface="Times New Roman" pitchFamily="18" charset="0"/>
                <a:cs typeface="Times New Roman" pitchFamily="18" charset="0"/>
              </a:rPr>
              <a:t/>
            </a:r>
            <a:br>
              <a:rPr lang="kk-KZ" sz="2400" b="1" dirty="0" smtClean="0">
                <a:latin typeface="Times New Roman" pitchFamily="18" charset="0"/>
                <a:cs typeface="Times New Roman" pitchFamily="18" charset="0"/>
              </a:rPr>
            </a:br>
            <a:r>
              <a:rPr lang="kk-KZ" sz="2400" b="1" dirty="0" smtClean="0">
                <a:latin typeface="Times New Roman" pitchFamily="18" charset="0"/>
                <a:cs typeface="Times New Roman" pitchFamily="18" charset="0"/>
              </a:rPr>
              <a:t>Адам </a:t>
            </a:r>
            <a:r>
              <a:rPr lang="kk-KZ" sz="2400" b="1" dirty="0">
                <a:latin typeface="Times New Roman" pitchFamily="18" charset="0"/>
                <a:cs typeface="Times New Roman" pitchFamily="18" charset="0"/>
              </a:rPr>
              <a:t>гентикасы.Адамның тұқым қуалау  белгілерін зерттеу әдістері. Адамның генетикалық ауруларының алдын алу.</a:t>
            </a:r>
            <a:endParaRPr lang="ru-RU" sz="2400" b="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371600" y="2492896"/>
            <a:ext cx="6400800" cy="3145904"/>
          </a:xfrm>
        </p:spPr>
        <p:txBody>
          <a:bodyPr/>
          <a:lstStyle/>
          <a:p>
            <a:endParaRPr lang="kk-KZ" b="1" dirty="0" smtClean="0"/>
          </a:p>
          <a:p>
            <a:r>
              <a:rPr lang="kk-KZ" b="1" dirty="0" smtClean="0">
                <a:solidFill>
                  <a:schemeClr val="tx1"/>
                </a:solidFill>
                <a:latin typeface="Times New Roman" pitchFamily="18" charset="0"/>
                <a:cs typeface="Times New Roman" pitchFamily="18" charset="0"/>
              </a:rPr>
              <a:t>Оқу </a:t>
            </a:r>
            <a:r>
              <a:rPr lang="kk-KZ" b="1" dirty="0">
                <a:solidFill>
                  <a:schemeClr val="tx1"/>
                </a:solidFill>
                <a:latin typeface="Times New Roman" pitchFamily="18" charset="0"/>
                <a:cs typeface="Times New Roman" pitchFamily="18" charset="0"/>
              </a:rPr>
              <a:t>мақсаты</a:t>
            </a:r>
            <a:r>
              <a:rPr lang="kk-KZ" b="1" dirty="0" smtClean="0">
                <a:solidFill>
                  <a:schemeClr val="tx1"/>
                </a:solidFill>
                <a:latin typeface="Times New Roman" pitchFamily="18" charset="0"/>
                <a:cs typeface="Times New Roman" pitchFamily="18" charset="0"/>
              </a:rPr>
              <a:t>:</a:t>
            </a:r>
          </a:p>
          <a:p>
            <a:r>
              <a:rPr lang="kk-KZ" b="1" dirty="0" smtClean="0">
                <a:solidFill>
                  <a:schemeClr val="tx1"/>
                </a:solidFill>
                <a:latin typeface="Times New Roman" pitchFamily="18" charset="0"/>
                <a:cs typeface="Times New Roman" pitchFamily="18" charset="0"/>
              </a:rPr>
              <a:t>-</a:t>
            </a:r>
            <a:r>
              <a:rPr lang="kk-KZ" b="1" dirty="0">
                <a:solidFill>
                  <a:schemeClr val="tx1"/>
                </a:solidFill>
                <a:latin typeface="Times New Roman" pitchFamily="18" charset="0"/>
                <a:cs typeface="Times New Roman" pitchFamily="18" charset="0"/>
              </a:rPr>
              <a:t>адам генетикасын зерттеудің негізгі әдістерін  сипаттау;</a:t>
            </a:r>
            <a:endParaRPr lang="ru-RU" b="1" dirty="0">
              <a:solidFill>
                <a:schemeClr val="tx1"/>
              </a:solidFill>
              <a:latin typeface="Times New Roman" pitchFamily="18" charset="0"/>
              <a:cs typeface="Times New Roman" pitchFamily="18" charset="0"/>
            </a:endParaRPr>
          </a:p>
          <a:p>
            <a:r>
              <a:rPr lang="kk-KZ" b="1" dirty="0" smtClean="0">
                <a:solidFill>
                  <a:schemeClr val="tx1"/>
                </a:solidFill>
                <a:latin typeface="Times New Roman" pitchFamily="18" charset="0"/>
                <a:cs typeface="Times New Roman" pitchFamily="18" charset="0"/>
              </a:rPr>
              <a:t>-шежіре </a:t>
            </a:r>
            <a:r>
              <a:rPr lang="kk-KZ" b="1" dirty="0">
                <a:solidFill>
                  <a:schemeClr val="tx1"/>
                </a:solidFill>
                <a:latin typeface="Times New Roman" pitchFamily="18" charset="0"/>
                <a:cs typeface="Times New Roman" pitchFamily="18" charset="0"/>
              </a:rPr>
              <a:t>сызбасын құру.</a:t>
            </a:r>
            <a:endParaRPr lang="ru-RU" b="1" dirty="0">
              <a:solidFill>
                <a:schemeClr val="tx1"/>
              </a:solidFill>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3743351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260649"/>
            <a:ext cx="7772400" cy="648071"/>
          </a:xfrm>
        </p:spPr>
        <p:txBody>
          <a:bodyPr>
            <a:normAutofit fontScale="90000"/>
          </a:bodyPr>
          <a:lstStyle/>
          <a:p>
            <a:r>
              <a:rPr lang="kk-KZ" dirty="0" smtClean="0"/>
              <a:t/>
            </a:r>
            <a:br>
              <a:rPr lang="kk-KZ" dirty="0" smtClean="0"/>
            </a:br>
            <a:r>
              <a:rPr lang="kk-KZ" sz="3600" b="1" dirty="0" smtClean="0">
                <a:latin typeface="Times New Roman" pitchFamily="18" charset="0"/>
                <a:cs typeface="Times New Roman" pitchFamily="18" charset="0"/>
              </a:rPr>
              <a:t>Тапсырмалар</a:t>
            </a:r>
            <a:r>
              <a:rPr lang="kk-KZ" sz="3600" b="1" dirty="0">
                <a:latin typeface="Times New Roman" pitchFamily="18" charset="0"/>
                <a:cs typeface="Times New Roman" pitchFamily="18" charset="0"/>
              </a:rPr>
              <a:t>:</a:t>
            </a:r>
            <a:r>
              <a:rPr lang="ru-RU" sz="3600" b="1" dirty="0">
                <a:latin typeface="Times New Roman" pitchFamily="18" charset="0"/>
                <a:cs typeface="Times New Roman" pitchFamily="18" charset="0"/>
              </a:rPr>
              <a:t/>
            </a:r>
            <a:br>
              <a:rPr lang="ru-RU" sz="3600" b="1" dirty="0">
                <a:latin typeface="Times New Roman" pitchFamily="18" charset="0"/>
                <a:cs typeface="Times New Roman" pitchFamily="18" charset="0"/>
              </a:rPr>
            </a:br>
            <a:endParaRPr lang="ru-RU" sz="3600" b="1" dirty="0">
              <a:latin typeface="Times New Roman" pitchFamily="18" charset="0"/>
              <a:cs typeface="Times New Roman" pitchFamily="18" charset="0"/>
            </a:endParaRPr>
          </a:p>
        </p:txBody>
      </p:sp>
      <p:sp>
        <p:nvSpPr>
          <p:cNvPr id="5" name="Подзаголовок 4"/>
          <p:cNvSpPr>
            <a:spLocks noGrp="1"/>
          </p:cNvSpPr>
          <p:nvPr>
            <p:ph type="subTitle" idx="1"/>
          </p:nvPr>
        </p:nvSpPr>
        <p:spPr>
          <a:xfrm>
            <a:off x="611560" y="1196752"/>
            <a:ext cx="8136904" cy="4442048"/>
          </a:xfrm>
        </p:spPr>
        <p:txBody>
          <a:bodyPr/>
          <a:lstStyle/>
          <a:p>
            <a:r>
              <a:rPr lang="kk-KZ" sz="2400" b="1" dirty="0">
                <a:solidFill>
                  <a:schemeClr val="tx1"/>
                </a:solidFill>
                <a:latin typeface="Times New Roman" pitchFamily="18" charset="0"/>
                <a:cs typeface="Times New Roman" pitchFamily="18" charset="0"/>
              </a:rPr>
              <a:t>Төмендегі суретке қараңыздар. Егер бұл цитогентикалық зерттеу әдісінің нәтижесі болса, ол бойынша қандай қорытынды жасауға болады</a:t>
            </a:r>
            <a:r>
              <a:rPr lang="kk-KZ" sz="2400" b="1" dirty="0" smtClean="0">
                <a:solidFill>
                  <a:schemeClr val="tx1"/>
                </a:solidFill>
                <a:latin typeface="Times New Roman" pitchFamily="18" charset="0"/>
                <a:cs typeface="Times New Roman" pitchFamily="18" charset="0"/>
              </a:rPr>
              <a:t>?</a:t>
            </a:r>
          </a:p>
          <a:p>
            <a:endParaRPr lang="ru-RU" sz="2400" b="1" dirty="0">
              <a:solidFill>
                <a:schemeClr val="tx1"/>
              </a:solidFill>
              <a:latin typeface="Times New Roman" pitchFamily="18" charset="0"/>
              <a:cs typeface="Times New Roman" pitchFamily="18" charset="0"/>
            </a:endParaRPr>
          </a:p>
          <a:p>
            <a:endParaRPr lang="ru-RU" dirty="0"/>
          </a:p>
        </p:txBody>
      </p:sp>
      <p:pic>
        <p:nvPicPr>
          <p:cNvPr id="6" name="Рисунок 5"/>
          <p:cNvPicPr/>
          <p:nvPr/>
        </p:nvPicPr>
        <p:blipFill>
          <a:blip r:embed="rId2"/>
          <a:stretch>
            <a:fillRect/>
          </a:stretch>
        </p:blipFill>
        <p:spPr>
          <a:xfrm>
            <a:off x="1475656" y="2806700"/>
            <a:ext cx="6264696" cy="3214588"/>
          </a:xfrm>
          <a:prstGeom prst="rect">
            <a:avLst/>
          </a:prstGeom>
        </p:spPr>
      </p:pic>
    </p:spTree>
    <p:extLst>
      <p:ext uri="{BB962C8B-B14F-4D97-AF65-F5344CB8AC3E}">
        <p14:creationId xmlns:p14="http://schemas.microsoft.com/office/powerpoint/2010/main" val="623115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476673"/>
            <a:ext cx="7772400" cy="864095"/>
          </a:xfrm>
        </p:spPr>
        <p:txBody>
          <a:bodyPr>
            <a:normAutofit/>
          </a:bodyPr>
          <a:lstStyle/>
          <a:p>
            <a:r>
              <a:rPr lang="kk-KZ" sz="2800" b="1" dirty="0">
                <a:latin typeface="Times New Roman" pitchFamily="18" charset="0"/>
                <a:cs typeface="Times New Roman" pitchFamily="18" charset="0"/>
              </a:rPr>
              <a:t>Қорытынды: </a:t>
            </a:r>
            <a:endParaRPr lang="ru-RU" sz="2800" b="1" dirty="0">
              <a:latin typeface="Times New Roman" pitchFamily="18" charset="0"/>
              <a:cs typeface="Times New Roman" pitchFamily="18" charset="0"/>
            </a:endParaRPr>
          </a:p>
        </p:txBody>
      </p:sp>
      <p:sp>
        <p:nvSpPr>
          <p:cNvPr id="5" name="Подзаголовок 4"/>
          <p:cNvSpPr>
            <a:spLocks noGrp="1"/>
          </p:cNvSpPr>
          <p:nvPr>
            <p:ph type="subTitle" idx="1"/>
          </p:nvPr>
        </p:nvSpPr>
        <p:spPr>
          <a:xfrm>
            <a:off x="395536" y="1484784"/>
            <a:ext cx="8136904" cy="4680520"/>
          </a:xfrm>
        </p:spPr>
        <p:txBody>
          <a:bodyPr>
            <a:normAutofit fontScale="85000" lnSpcReduction="10000"/>
          </a:bodyPr>
          <a:lstStyle/>
          <a:p>
            <a:r>
              <a:rPr lang="kk-KZ" b="1" dirty="0">
                <a:solidFill>
                  <a:schemeClr val="tx1"/>
                </a:solidFill>
                <a:latin typeface="Times New Roman" pitchFamily="18" charset="0"/>
                <a:cs typeface="Times New Roman" pitchFamily="18" charset="0"/>
              </a:rPr>
              <a:t>Адамда белгілердің тұқым қуалауын зерттеу — өте күрделі процесс. Өйткені адамның генетикасын зерттеуде еркін шағылыстырудың мүмкін еместігі, жыныстық жағынан кеш пісіп-жетілуі, ұрпақ санының аз болуы және хромосомалар санының көп болуы елеулі қиындықтар тудырады.</a:t>
            </a:r>
            <a:endParaRPr lang="ru-RU" b="1" dirty="0">
              <a:solidFill>
                <a:schemeClr val="tx1"/>
              </a:solidFill>
              <a:latin typeface="Times New Roman" pitchFamily="18" charset="0"/>
              <a:cs typeface="Times New Roman" pitchFamily="18" charset="0"/>
            </a:endParaRPr>
          </a:p>
          <a:p>
            <a:r>
              <a:rPr lang="kk-KZ" b="1" dirty="0">
                <a:solidFill>
                  <a:schemeClr val="tx1"/>
                </a:solidFill>
                <a:latin typeface="Times New Roman" pitchFamily="18" charset="0"/>
                <a:cs typeface="Times New Roman" pitchFamily="18" charset="0"/>
              </a:rPr>
              <a:t>Көрсетілген қиындықтарға қарамастан, адам генетикасын зерттеу жұмыстары генеалогиялық, цитогенетикалық, егіздік және биохимиялық әдістерді қолдану барысында үлкен табыстарға жетті.</a:t>
            </a:r>
            <a:endParaRPr lang="ru-RU" b="1" dirty="0">
              <a:solidFill>
                <a:schemeClr val="tx1"/>
              </a:solidFill>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3376472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404665"/>
            <a:ext cx="7772400" cy="720079"/>
          </a:xfrm>
        </p:spPr>
        <p:txBody>
          <a:bodyPr>
            <a:noAutofit/>
          </a:bodyPr>
          <a:lstStyle/>
          <a:p>
            <a:r>
              <a:rPr lang="kk-KZ" sz="2800" b="1" dirty="0">
                <a:latin typeface="Times New Roman" pitchFamily="18" charset="0"/>
                <a:cs typeface="Times New Roman" pitchFamily="18" charset="0"/>
              </a:rPr>
              <a:t>Адам генетикасы</a:t>
            </a:r>
            <a:r>
              <a:rPr lang="ru-RU" sz="2800" b="1" dirty="0">
                <a:latin typeface="Times New Roman" pitchFamily="18" charset="0"/>
                <a:cs typeface="Times New Roman" pitchFamily="18" charset="0"/>
              </a:rPr>
              <a:t/>
            </a:r>
            <a:br>
              <a:rPr lang="ru-RU" sz="2800" b="1" dirty="0">
                <a:latin typeface="Times New Roman" pitchFamily="18" charset="0"/>
                <a:cs typeface="Times New Roman" pitchFamily="18" charset="0"/>
              </a:rPr>
            </a:br>
            <a:endParaRPr lang="ru-RU" sz="2800" b="1" dirty="0">
              <a:latin typeface="Times New Roman" pitchFamily="18" charset="0"/>
              <a:cs typeface="Times New Roman" pitchFamily="18" charset="0"/>
            </a:endParaRPr>
          </a:p>
        </p:txBody>
      </p:sp>
      <p:sp>
        <p:nvSpPr>
          <p:cNvPr id="5" name="Подзаголовок 4"/>
          <p:cNvSpPr>
            <a:spLocks noGrp="1"/>
          </p:cNvSpPr>
          <p:nvPr>
            <p:ph type="subTitle" idx="1"/>
          </p:nvPr>
        </p:nvSpPr>
        <p:spPr>
          <a:xfrm>
            <a:off x="395536" y="908720"/>
            <a:ext cx="8424936" cy="5760640"/>
          </a:xfrm>
        </p:spPr>
        <p:txBody>
          <a:bodyPr>
            <a:normAutofit fontScale="70000" lnSpcReduction="20000"/>
          </a:bodyPr>
          <a:lstStyle/>
          <a:p>
            <a:r>
              <a:rPr lang="kk-KZ" sz="3800" b="1" dirty="0">
                <a:solidFill>
                  <a:schemeClr val="tx1"/>
                </a:solidFill>
                <a:latin typeface="Times New Roman" pitchFamily="18" charset="0"/>
                <a:cs typeface="Times New Roman" pitchFamily="18" charset="0"/>
              </a:rPr>
              <a:t> Адам генетикасы- адамның тұқым қуалаушылық және өзгергіштік қасиетін зерттейтін генетика ғылымының бір саласы  антропогентика  деп атайды. Адамның биологиялық пісіп-жетілуі, мінез-құлық қасиеттері  тұқым  қуалайтын гендердің бақылауында болады.</a:t>
            </a:r>
            <a:endParaRPr lang="ru-RU" sz="3800" b="1" dirty="0">
              <a:solidFill>
                <a:schemeClr val="tx1"/>
              </a:solidFill>
              <a:latin typeface="Times New Roman" pitchFamily="18" charset="0"/>
              <a:cs typeface="Times New Roman" pitchFamily="18" charset="0"/>
            </a:endParaRPr>
          </a:p>
          <a:p>
            <a:r>
              <a:rPr lang="kk-KZ" sz="3800" b="1" dirty="0">
                <a:solidFill>
                  <a:schemeClr val="tx1"/>
                </a:solidFill>
                <a:latin typeface="Times New Roman" pitchFamily="18" charset="0"/>
                <a:cs typeface="Times New Roman" pitchFamily="18" charset="0"/>
              </a:rPr>
              <a:t>Адам генетикасын зерттеу әдістері</a:t>
            </a:r>
            <a:endParaRPr lang="ru-RU" sz="3800" b="1" dirty="0">
              <a:solidFill>
                <a:schemeClr val="tx1"/>
              </a:solidFill>
              <a:latin typeface="Times New Roman" pitchFamily="18" charset="0"/>
              <a:cs typeface="Times New Roman" pitchFamily="18" charset="0"/>
            </a:endParaRPr>
          </a:p>
          <a:p>
            <a:r>
              <a:rPr lang="kk-KZ" sz="3800" b="1" dirty="0">
                <a:solidFill>
                  <a:schemeClr val="tx1"/>
                </a:solidFill>
                <a:latin typeface="Times New Roman" pitchFamily="18" charset="0"/>
                <a:cs typeface="Times New Roman" pitchFamily="18" charset="0"/>
              </a:rPr>
              <a:t>1.Генологиялық әдіс. Бұл адам генетикасындағы негізгі әдістердің бірі. Ататегіндегі  басқа қандас туыстар туралы  деректерді жинауға негізделген.Бұл әдіс тек генетикалық ауруларды диогностикалау үшін қолданылады. Ол екі кезеңнен тұрады.</a:t>
            </a:r>
            <a:endParaRPr lang="ru-RU" sz="3800" b="1" dirty="0">
              <a:solidFill>
                <a:schemeClr val="tx1"/>
              </a:solidFill>
              <a:latin typeface="Times New Roman" pitchFamily="18" charset="0"/>
              <a:cs typeface="Times New Roman" pitchFamily="18" charset="0"/>
            </a:endParaRPr>
          </a:p>
          <a:p>
            <a:pPr lvl="0"/>
            <a:r>
              <a:rPr lang="kk-KZ" sz="3800" b="1" dirty="0">
                <a:solidFill>
                  <a:schemeClr val="tx1"/>
                </a:solidFill>
                <a:latin typeface="Times New Roman" pitchFamily="18" charset="0"/>
                <a:cs typeface="Times New Roman" pitchFamily="18" charset="0"/>
              </a:rPr>
              <a:t>шежіре құру;</a:t>
            </a:r>
            <a:endParaRPr lang="ru-RU" sz="3800" b="1" dirty="0">
              <a:solidFill>
                <a:schemeClr val="tx1"/>
              </a:solidFill>
              <a:latin typeface="Times New Roman" pitchFamily="18" charset="0"/>
              <a:cs typeface="Times New Roman" pitchFamily="18" charset="0"/>
            </a:endParaRPr>
          </a:p>
          <a:p>
            <a:pPr lvl="0"/>
            <a:r>
              <a:rPr lang="kk-KZ" sz="3800" b="1" dirty="0">
                <a:solidFill>
                  <a:schemeClr val="tx1"/>
                </a:solidFill>
                <a:latin typeface="Times New Roman" pitchFamily="18" charset="0"/>
                <a:cs typeface="Times New Roman" pitchFamily="18" charset="0"/>
              </a:rPr>
              <a:t>шежірені талдау;</a:t>
            </a:r>
            <a:endParaRPr lang="ru-RU" sz="3800" b="1" dirty="0">
              <a:solidFill>
                <a:schemeClr val="tx1"/>
              </a:solidFill>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716859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p:cNvSpPr>
            <a:spLocks noGrp="1"/>
          </p:cNvSpPr>
          <p:nvPr>
            <p:ph type="subTitle" idx="1"/>
          </p:nvPr>
        </p:nvSpPr>
        <p:spPr>
          <a:xfrm>
            <a:off x="971550" y="765175"/>
            <a:ext cx="7345363" cy="4873625"/>
          </a:xfrm>
        </p:spPr>
        <p:txBody>
          <a:bodyPr/>
          <a:lstStyle/>
          <a:p>
            <a:r>
              <a:rPr lang="kk-KZ" sz="2400" b="1" dirty="0">
                <a:solidFill>
                  <a:schemeClr val="tx1"/>
                </a:solidFill>
                <a:latin typeface="Times New Roman" pitchFamily="18" charset="0"/>
                <a:cs typeface="Times New Roman" pitchFamily="18" charset="0"/>
              </a:rPr>
              <a:t>Шежіре құру кезінде анықталған белгілер жүйесі қолданылады. Ұрпақтары бір жолға жазылады,рим цифрлармен белгіленеді.Бір жұптың барлық ұрпағы  туу ретімен көрсетіледі де,араб цифрлармен нөмірленеді. Шежіре құрылғаннан кейін генетик дәрігер талдау жасайды</a:t>
            </a:r>
            <a:r>
              <a:rPr lang="kk-KZ" sz="2400" b="1" dirty="0" smtClean="0">
                <a:solidFill>
                  <a:schemeClr val="tx1"/>
                </a:solidFill>
                <a:latin typeface="Times New Roman" pitchFamily="18" charset="0"/>
                <a:cs typeface="Times New Roman" pitchFamily="18" charset="0"/>
              </a:rPr>
              <a:t>.</a:t>
            </a:r>
          </a:p>
          <a:p>
            <a:endParaRPr lang="ru-RU" sz="2400" b="1" dirty="0">
              <a:solidFill>
                <a:schemeClr val="tx1"/>
              </a:solidFill>
              <a:latin typeface="Times New Roman" pitchFamily="18" charset="0"/>
              <a:cs typeface="Times New Roman" pitchFamily="18" charset="0"/>
            </a:endParaRPr>
          </a:p>
          <a:p>
            <a:endParaRPr lang="ru-RU" dirty="0"/>
          </a:p>
        </p:txBody>
      </p:sp>
      <p:pic>
        <p:nvPicPr>
          <p:cNvPr id="7" name="Рисунок 6"/>
          <p:cNvPicPr/>
          <p:nvPr/>
        </p:nvPicPr>
        <p:blipFill>
          <a:blip r:embed="rId2"/>
          <a:stretch>
            <a:fillRect/>
          </a:stretch>
        </p:blipFill>
        <p:spPr>
          <a:xfrm>
            <a:off x="1619672" y="3068960"/>
            <a:ext cx="5472608" cy="3598044"/>
          </a:xfrm>
          <a:prstGeom prst="rect">
            <a:avLst/>
          </a:prstGeom>
        </p:spPr>
      </p:pic>
    </p:spTree>
    <p:extLst>
      <p:ext uri="{BB962C8B-B14F-4D97-AF65-F5344CB8AC3E}">
        <p14:creationId xmlns:p14="http://schemas.microsoft.com/office/powerpoint/2010/main" val="136435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188640"/>
            <a:ext cx="7772400" cy="3411811"/>
          </a:xfrm>
        </p:spPr>
        <p:txBody>
          <a:bodyPr>
            <a:normAutofit fontScale="90000"/>
          </a:bodyPr>
          <a:lstStyle/>
          <a:p>
            <a:r>
              <a:rPr lang="kk-KZ" sz="2700" dirty="0" smtClean="0">
                <a:latin typeface="Times New Roman" pitchFamily="18" charset="0"/>
                <a:cs typeface="Times New Roman" pitchFamily="18" charset="0"/>
              </a:rPr>
              <a:t/>
            </a:r>
            <a:br>
              <a:rPr lang="kk-KZ" sz="2700" dirty="0" smtClean="0">
                <a:latin typeface="Times New Roman" pitchFamily="18" charset="0"/>
                <a:cs typeface="Times New Roman" pitchFamily="18" charset="0"/>
              </a:rPr>
            </a:br>
            <a:r>
              <a:rPr lang="kk-KZ" sz="2700" dirty="0">
                <a:latin typeface="Times New Roman" pitchFamily="18" charset="0"/>
                <a:cs typeface="Times New Roman" pitchFamily="18" charset="0"/>
              </a:rPr>
              <a:t/>
            </a:r>
            <a:br>
              <a:rPr lang="kk-KZ" sz="2700" dirty="0">
                <a:latin typeface="Times New Roman" pitchFamily="18" charset="0"/>
                <a:cs typeface="Times New Roman" pitchFamily="18" charset="0"/>
              </a:rPr>
            </a:br>
            <a:r>
              <a:rPr lang="kk-KZ" sz="2700" dirty="0" smtClean="0">
                <a:latin typeface="Times New Roman" pitchFamily="18" charset="0"/>
                <a:cs typeface="Times New Roman" pitchFamily="18" charset="0"/>
              </a:rPr>
              <a:t/>
            </a:r>
            <a:br>
              <a:rPr lang="kk-KZ" sz="2700" dirty="0" smtClean="0">
                <a:latin typeface="Times New Roman" pitchFamily="18" charset="0"/>
                <a:cs typeface="Times New Roman" pitchFamily="18" charset="0"/>
              </a:rPr>
            </a:br>
            <a:r>
              <a:rPr lang="kk-KZ" sz="2200" b="1" dirty="0" smtClean="0">
                <a:latin typeface="Times New Roman" pitchFamily="18" charset="0"/>
                <a:cs typeface="Times New Roman" pitchFamily="18" charset="0"/>
              </a:rPr>
              <a:t>2</a:t>
            </a:r>
            <a:r>
              <a:rPr lang="kk-KZ" sz="2200" b="1" dirty="0">
                <a:latin typeface="Times New Roman" pitchFamily="18" charset="0"/>
                <a:cs typeface="Times New Roman" pitchFamily="18" charset="0"/>
              </a:rPr>
              <a:t>. Цитогентикалық әдіс микроскоп арқылы хромосоманы  бояу және зерттеу әдісі.   </a:t>
            </a:r>
            <a:r>
              <a:rPr lang="ru-RU" sz="2200" b="1" dirty="0">
                <a:latin typeface="Times New Roman" pitchFamily="18" charset="0"/>
                <a:cs typeface="Times New Roman" pitchFamily="18" charset="0"/>
              </a:rPr>
              <a:t/>
            </a:r>
            <a:br>
              <a:rPr lang="ru-RU" sz="2200" b="1" dirty="0">
                <a:latin typeface="Times New Roman" pitchFamily="18" charset="0"/>
                <a:cs typeface="Times New Roman" pitchFamily="18" charset="0"/>
              </a:rPr>
            </a:br>
            <a:r>
              <a:rPr lang="kk-KZ" sz="2200" b="1" dirty="0">
                <a:latin typeface="Times New Roman" pitchFamily="18" charset="0"/>
                <a:cs typeface="Times New Roman" pitchFamily="18" charset="0"/>
              </a:rPr>
              <a:t>Цитогентиканың дамуы бірнеше кезеңнен тұрады.</a:t>
            </a:r>
            <a:r>
              <a:rPr lang="ru-RU" sz="2200" b="1" dirty="0">
                <a:latin typeface="Times New Roman" pitchFamily="18" charset="0"/>
                <a:cs typeface="Times New Roman" pitchFamily="18" charset="0"/>
              </a:rPr>
              <a:t/>
            </a:r>
            <a:br>
              <a:rPr lang="ru-RU" sz="2200" b="1" dirty="0">
                <a:latin typeface="Times New Roman" pitchFamily="18" charset="0"/>
                <a:cs typeface="Times New Roman" pitchFamily="18" charset="0"/>
              </a:rPr>
            </a:br>
            <a:r>
              <a:rPr lang="kk-KZ" sz="2200" b="1" dirty="0">
                <a:latin typeface="Times New Roman" pitchFamily="18" charset="0"/>
                <a:cs typeface="Times New Roman" pitchFamily="18" charset="0"/>
              </a:rPr>
              <a:t>1956- жылы Д.Дио мен А.Леван адамда </a:t>
            </a:r>
            <a:r>
              <a:rPr lang="ru-RU" sz="2200" b="1" dirty="0">
                <a:latin typeface="Times New Roman" pitchFamily="18" charset="0"/>
                <a:cs typeface="Times New Roman" pitchFamily="18" charset="0"/>
              </a:rPr>
              <a:t> 46 хромосома </a:t>
            </a:r>
            <a:r>
              <a:rPr lang="ru-RU" sz="2200" b="1" dirty="0" err="1">
                <a:latin typeface="Times New Roman" pitchFamily="18" charset="0"/>
                <a:cs typeface="Times New Roman" pitchFamily="18" charset="0"/>
              </a:rPr>
              <a:t>болатынын</a:t>
            </a:r>
            <a:r>
              <a:rPr lang="ru-RU" sz="2200" b="1" dirty="0">
                <a:latin typeface="Times New Roman" pitchFamily="18" charset="0"/>
                <a:cs typeface="Times New Roman" pitchFamily="18" charset="0"/>
              </a:rPr>
              <a:t> </a:t>
            </a:r>
            <a:r>
              <a:rPr lang="ru-RU" sz="2200" b="1" dirty="0" err="1">
                <a:latin typeface="Times New Roman" pitchFamily="18" charset="0"/>
                <a:cs typeface="Times New Roman" pitchFamily="18" charset="0"/>
              </a:rPr>
              <a:t>анықтады</a:t>
            </a:r>
            <a:r>
              <a:rPr lang="ru-RU" sz="2200" b="1" dirty="0">
                <a:latin typeface="Times New Roman" pitchFamily="18" charset="0"/>
                <a:cs typeface="Times New Roman" pitchFamily="18" charset="0"/>
              </a:rPr>
              <a:t>.</a:t>
            </a:r>
            <a:br>
              <a:rPr lang="ru-RU" sz="2200" b="1" dirty="0">
                <a:latin typeface="Times New Roman" pitchFamily="18" charset="0"/>
                <a:cs typeface="Times New Roman" pitchFamily="18" charset="0"/>
              </a:rPr>
            </a:br>
            <a:r>
              <a:rPr lang="kk-KZ" sz="2200" b="1" dirty="0">
                <a:latin typeface="Times New Roman" pitchFamily="18" charset="0"/>
                <a:cs typeface="Times New Roman" pitchFamily="18" charset="0"/>
              </a:rPr>
              <a:t>1959 жылы- француз ғалымдары Ж.Лежен, Р.Тюрпен және М.Готье  Даун ауруының хромосомалық табиғатын анықтады.</a:t>
            </a:r>
            <a:r>
              <a:rPr lang="ru-RU" sz="2200" b="1" dirty="0">
                <a:latin typeface="Times New Roman" pitchFamily="18" charset="0"/>
                <a:cs typeface="Times New Roman" pitchFamily="18" charset="0"/>
              </a:rPr>
              <a:t/>
            </a:r>
            <a:br>
              <a:rPr lang="ru-RU" sz="2200" b="1" dirty="0">
                <a:latin typeface="Times New Roman" pitchFamily="18" charset="0"/>
                <a:cs typeface="Times New Roman" pitchFamily="18" charset="0"/>
              </a:rPr>
            </a:br>
            <a:r>
              <a:rPr lang="kk-KZ" sz="2200" b="1" dirty="0">
                <a:latin typeface="Times New Roman" pitchFamily="18" charset="0"/>
                <a:cs typeface="Times New Roman" pitchFamily="18" charset="0"/>
              </a:rPr>
              <a:t>1960 жылы- Денверде  адам хромосомасын  бірінші халықаралық жіктеу жасалды.</a:t>
            </a:r>
            <a:r>
              <a:rPr lang="ru-RU" sz="2200" b="1" dirty="0">
                <a:latin typeface="Times New Roman" pitchFamily="18" charset="0"/>
                <a:cs typeface="Times New Roman" pitchFamily="18" charset="0"/>
              </a:rPr>
              <a:t/>
            </a:r>
            <a:br>
              <a:rPr lang="ru-RU" sz="2200" b="1" dirty="0">
                <a:latin typeface="Times New Roman" pitchFamily="18" charset="0"/>
                <a:cs typeface="Times New Roman" pitchFamily="18" charset="0"/>
              </a:rPr>
            </a:br>
            <a:r>
              <a:rPr lang="kk-KZ" sz="2200" b="1" dirty="0">
                <a:latin typeface="Times New Roman" pitchFamily="18" charset="0"/>
                <a:cs typeface="Times New Roman" pitchFamily="18" charset="0"/>
              </a:rPr>
              <a:t>Цитогенетикалық  әдіс хромосоманың өлшемі, құрылысы, мөлшері немесе пішіннің  өзгеруіне байланысты ауруларды анықтауға болады.</a:t>
            </a:r>
            <a:r>
              <a:rPr lang="ru-RU" sz="2200" b="1" dirty="0"/>
              <a:t/>
            </a:r>
            <a:br>
              <a:rPr lang="ru-RU" sz="2200" b="1" dirty="0"/>
            </a:br>
            <a:endParaRPr lang="ru-RU" sz="2200" b="1" dirty="0"/>
          </a:p>
        </p:txBody>
      </p:sp>
      <p:pic>
        <p:nvPicPr>
          <p:cNvPr id="6" name="Рисунок 5"/>
          <p:cNvPicPr/>
          <p:nvPr/>
        </p:nvPicPr>
        <p:blipFill>
          <a:blip r:embed="rId2"/>
          <a:stretch>
            <a:fillRect/>
          </a:stretch>
        </p:blipFill>
        <p:spPr>
          <a:xfrm>
            <a:off x="2699792" y="4221088"/>
            <a:ext cx="4032448" cy="2376264"/>
          </a:xfrm>
          <a:prstGeom prst="rect">
            <a:avLst/>
          </a:prstGeom>
        </p:spPr>
      </p:pic>
    </p:spTree>
    <p:extLst>
      <p:ext uri="{BB962C8B-B14F-4D97-AF65-F5344CB8AC3E}">
        <p14:creationId xmlns:p14="http://schemas.microsoft.com/office/powerpoint/2010/main" val="216251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476673"/>
            <a:ext cx="7772400" cy="3123778"/>
          </a:xfrm>
        </p:spPr>
        <p:txBody>
          <a:bodyPr>
            <a:normAutofit/>
          </a:bodyPr>
          <a:lstStyle/>
          <a:p>
            <a:r>
              <a:rPr lang="kk-KZ" sz="2400" b="1" dirty="0">
                <a:latin typeface="Times New Roman" pitchFamily="18" charset="0"/>
                <a:cs typeface="Times New Roman" pitchFamily="18" charset="0"/>
              </a:rPr>
              <a:t>3.Егіздік әдіс-фенотиптің  қалыптасуына, нақты белгінің немесе аурудыың дамуына генетикалық және орта факторларының үлесін анықтауға мүмкіндік береді. Бұл әдісте біржұмыртқалы мен әртүрлі жұмыртқалы егіздерді салыстырады. Әр түрлі егіздер тобында  олардың ұқсастық  дережесін конкорданттылық, айырмашылық дәрежесін дискорданттылық  зерттейді. </a:t>
            </a:r>
            <a:endParaRPr lang="ru-RU" sz="2400" b="1" dirty="0">
              <a:latin typeface="Times New Roman" pitchFamily="18" charset="0"/>
              <a:cs typeface="Times New Roman" pitchFamily="18" charset="0"/>
            </a:endParaRPr>
          </a:p>
        </p:txBody>
      </p:sp>
      <p:sp>
        <p:nvSpPr>
          <p:cNvPr id="5" name="Подзаголовок 4"/>
          <p:cNvSpPr>
            <a:spLocks noGrp="1"/>
          </p:cNvSpPr>
          <p:nvPr>
            <p:ph type="subTitle" idx="1"/>
          </p:nvPr>
        </p:nvSpPr>
        <p:spPr/>
        <p:txBody>
          <a:bodyPr/>
          <a:lstStyle/>
          <a:p>
            <a:endParaRPr lang="ru-RU" dirty="0"/>
          </a:p>
        </p:txBody>
      </p:sp>
      <p:pic>
        <p:nvPicPr>
          <p:cNvPr id="6" name="Рисунок 5"/>
          <p:cNvPicPr/>
          <p:nvPr/>
        </p:nvPicPr>
        <p:blipFill>
          <a:blip r:embed="rId2"/>
          <a:stretch>
            <a:fillRect/>
          </a:stretch>
        </p:blipFill>
        <p:spPr>
          <a:xfrm>
            <a:off x="2843808" y="4108450"/>
            <a:ext cx="2946400" cy="1358900"/>
          </a:xfrm>
          <a:prstGeom prst="rect">
            <a:avLst/>
          </a:prstGeom>
        </p:spPr>
      </p:pic>
    </p:spTree>
    <p:extLst>
      <p:ext uri="{BB962C8B-B14F-4D97-AF65-F5344CB8AC3E}">
        <p14:creationId xmlns:p14="http://schemas.microsoft.com/office/powerpoint/2010/main" val="3737635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908721"/>
            <a:ext cx="7772400" cy="2304255"/>
          </a:xfrm>
        </p:spPr>
        <p:txBody>
          <a:bodyPr>
            <a:normAutofit fontScale="90000"/>
          </a:bodyPr>
          <a:lstStyle/>
          <a:p>
            <a:r>
              <a:rPr lang="kk-KZ" sz="2700" b="1" dirty="0">
                <a:latin typeface="Times New Roman" pitchFamily="18" charset="0"/>
                <a:cs typeface="Times New Roman" pitchFamily="18" charset="0"/>
              </a:rPr>
              <a:t>4. Иммуногенетикалық әдіс- заманауи әдістердің бірі.Ол қан тобы мен резус фактордың тұқымқуалаушылығын зерттейді. Резус конфликт  туындаған жағдайда  ұрықтың өлімінің алдын алады</a:t>
            </a:r>
            <a:r>
              <a:rPr lang="kk-KZ" b="1" dirty="0"/>
              <a:t>.</a:t>
            </a:r>
            <a:r>
              <a:rPr lang="ru-RU" b="1" dirty="0"/>
              <a:t/>
            </a:r>
            <a:br>
              <a:rPr lang="ru-RU" b="1" dirty="0"/>
            </a:br>
            <a:endParaRPr lang="ru-RU" b="1" dirty="0"/>
          </a:p>
        </p:txBody>
      </p:sp>
      <p:sp>
        <p:nvSpPr>
          <p:cNvPr id="5" name="Подзаголовок 4"/>
          <p:cNvSpPr>
            <a:spLocks noGrp="1"/>
          </p:cNvSpPr>
          <p:nvPr>
            <p:ph type="subTitle" idx="1"/>
          </p:nvPr>
        </p:nvSpPr>
        <p:spPr>
          <a:xfrm>
            <a:off x="1043608" y="3212976"/>
            <a:ext cx="7344816" cy="2736304"/>
          </a:xfrm>
        </p:spPr>
        <p:txBody>
          <a:bodyPr/>
          <a:lstStyle/>
          <a:p>
            <a:endParaRPr lang="ru-RU" dirty="0"/>
          </a:p>
        </p:txBody>
      </p:sp>
      <p:pic>
        <p:nvPicPr>
          <p:cNvPr id="6" name="Рисунок 5"/>
          <p:cNvPicPr/>
          <p:nvPr/>
        </p:nvPicPr>
        <p:blipFill>
          <a:blip r:embed="rId2"/>
          <a:stretch>
            <a:fillRect/>
          </a:stretch>
        </p:blipFill>
        <p:spPr>
          <a:xfrm>
            <a:off x="971600" y="2708920"/>
            <a:ext cx="7632848" cy="3240360"/>
          </a:xfrm>
          <a:prstGeom prst="rect">
            <a:avLst/>
          </a:prstGeom>
        </p:spPr>
      </p:pic>
    </p:spTree>
    <p:extLst>
      <p:ext uri="{BB962C8B-B14F-4D97-AF65-F5344CB8AC3E}">
        <p14:creationId xmlns:p14="http://schemas.microsoft.com/office/powerpoint/2010/main" val="1014798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476673"/>
            <a:ext cx="7772400" cy="2664295"/>
          </a:xfrm>
        </p:spPr>
        <p:txBody>
          <a:bodyPr>
            <a:normAutofit fontScale="90000"/>
          </a:bodyPr>
          <a:lstStyle/>
          <a:p>
            <a:r>
              <a:rPr lang="kk-KZ" sz="2700" b="1" dirty="0">
                <a:latin typeface="Times New Roman" pitchFamily="18" charset="0"/>
                <a:cs typeface="Times New Roman" pitchFamily="18" charset="0"/>
              </a:rPr>
              <a:t>5.Биологиялық әдіс. Биологиялық талдау негізінде  зат алмасуда ауытқуларды, генетикалық өзгерістерді анықтайды. Бұл  әдіс биохимиялық  үдерістерде  патологиялық  өзгерістерде ферменттер қызметі  бұзылған ауруларға қолданылады.  Бұл әдістің артықшылығы қандай нәруыз фермент зақымдалғанын анықтауға мүмкіндік береді.</a:t>
            </a:r>
            <a:r>
              <a:rPr lang="ru-RU" b="1" dirty="0">
                <a:latin typeface="Times New Roman" pitchFamily="18" charset="0"/>
                <a:cs typeface="Times New Roman" pitchFamily="18" charset="0"/>
              </a:rPr>
              <a:t/>
            </a:r>
            <a:br>
              <a:rPr lang="ru-RU" b="1" dirty="0">
                <a:latin typeface="Times New Roman" pitchFamily="18" charset="0"/>
                <a:cs typeface="Times New Roman" pitchFamily="18" charset="0"/>
              </a:rPr>
            </a:br>
            <a:endParaRPr lang="ru-RU" b="1" dirty="0">
              <a:latin typeface="Times New Roman" pitchFamily="18" charset="0"/>
              <a:cs typeface="Times New Roman" pitchFamily="18" charset="0"/>
            </a:endParaRPr>
          </a:p>
        </p:txBody>
      </p:sp>
      <p:sp>
        <p:nvSpPr>
          <p:cNvPr id="5" name="Подзаголовок 4"/>
          <p:cNvSpPr>
            <a:spLocks noGrp="1"/>
          </p:cNvSpPr>
          <p:nvPr>
            <p:ph type="subTitle" idx="1"/>
          </p:nvPr>
        </p:nvSpPr>
        <p:spPr>
          <a:xfrm>
            <a:off x="1043608" y="3212976"/>
            <a:ext cx="7200800" cy="2425824"/>
          </a:xfrm>
        </p:spPr>
        <p:txBody>
          <a:bodyPr/>
          <a:lstStyle/>
          <a:p>
            <a:endParaRPr lang="ru-RU" dirty="0"/>
          </a:p>
        </p:txBody>
      </p:sp>
      <p:pic>
        <p:nvPicPr>
          <p:cNvPr id="6" name="Рисунок 5"/>
          <p:cNvPicPr/>
          <p:nvPr/>
        </p:nvPicPr>
        <p:blipFill>
          <a:blip r:embed="rId2"/>
          <a:stretch>
            <a:fillRect/>
          </a:stretch>
        </p:blipFill>
        <p:spPr>
          <a:xfrm>
            <a:off x="539552" y="2852936"/>
            <a:ext cx="8064896" cy="3384376"/>
          </a:xfrm>
          <a:prstGeom prst="rect">
            <a:avLst/>
          </a:prstGeom>
        </p:spPr>
      </p:pic>
    </p:spTree>
    <p:extLst>
      <p:ext uri="{BB962C8B-B14F-4D97-AF65-F5344CB8AC3E}">
        <p14:creationId xmlns:p14="http://schemas.microsoft.com/office/powerpoint/2010/main" val="2270341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23528" y="116633"/>
            <a:ext cx="8568952" cy="1008111"/>
          </a:xfrm>
        </p:spPr>
        <p:txBody>
          <a:bodyPr>
            <a:noAutofit/>
          </a:bodyPr>
          <a:lstStyle/>
          <a:p>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6.</a:t>
            </a:r>
            <a:r>
              <a:rPr lang="kk-KZ" sz="2000" b="1" dirty="0" smtClean="0">
                <a:latin typeface="Times New Roman" pitchFamily="18" charset="0"/>
                <a:cs typeface="Times New Roman" pitchFamily="18" charset="0"/>
              </a:rPr>
              <a:t>Популяциялық </a:t>
            </a:r>
            <a:r>
              <a:rPr lang="kk-KZ" sz="2000" b="1" dirty="0">
                <a:latin typeface="Times New Roman" pitchFamily="18" charset="0"/>
                <a:cs typeface="Times New Roman" pitchFamily="18" charset="0"/>
              </a:rPr>
              <a:t>статистикалық әдіс. Заманауи генетикадағы маңызды әдістердің бірі. Популяциядағы қандай да бір аллельді тасымалдап жеткізушінің мөлшерін және әр алуан генотиптердің пайыздық арақатынасын айқындауды зерттейді.</a:t>
            </a:r>
            <a:r>
              <a:rPr lang="ru-RU" sz="2400" b="1" dirty="0">
                <a:latin typeface="Times New Roman" pitchFamily="18" charset="0"/>
                <a:cs typeface="Times New Roman" pitchFamily="18" charset="0"/>
              </a:rPr>
              <a:t/>
            </a:r>
            <a:br>
              <a:rPr lang="ru-RU" sz="2400" b="1" dirty="0">
                <a:latin typeface="Times New Roman" pitchFamily="18" charset="0"/>
                <a:cs typeface="Times New Roman" pitchFamily="18" charset="0"/>
              </a:rPr>
            </a:br>
            <a:endParaRPr lang="ru-RU" sz="2400" b="1" dirty="0">
              <a:latin typeface="Times New Roman" pitchFamily="18" charset="0"/>
              <a:cs typeface="Times New Roman" pitchFamily="18" charset="0"/>
            </a:endParaRPr>
          </a:p>
        </p:txBody>
      </p:sp>
      <p:sp>
        <p:nvSpPr>
          <p:cNvPr id="5" name="Подзаголовок 4"/>
          <p:cNvSpPr>
            <a:spLocks noGrp="1"/>
          </p:cNvSpPr>
          <p:nvPr>
            <p:ph type="subTitle" idx="1"/>
          </p:nvPr>
        </p:nvSpPr>
        <p:spPr>
          <a:xfrm>
            <a:off x="539552" y="2924944"/>
            <a:ext cx="7992888" cy="2713856"/>
          </a:xfrm>
        </p:spPr>
        <p:txBody>
          <a:bodyPr/>
          <a:lstStyle/>
          <a:p>
            <a:endParaRPr lang="ru-RU" dirty="0"/>
          </a:p>
        </p:txBody>
      </p:sp>
      <p:pic>
        <p:nvPicPr>
          <p:cNvPr id="6" name="Рисунок 5"/>
          <p:cNvPicPr/>
          <p:nvPr/>
        </p:nvPicPr>
        <p:blipFill>
          <a:blip r:embed="rId2"/>
          <a:stretch>
            <a:fillRect/>
          </a:stretch>
        </p:blipFill>
        <p:spPr>
          <a:xfrm>
            <a:off x="323528" y="1484784"/>
            <a:ext cx="8568952" cy="4979516"/>
          </a:xfrm>
          <a:prstGeom prst="rect">
            <a:avLst/>
          </a:prstGeom>
        </p:spPr>
      </p:pic>
    </p:spTree>
    <p:extLst>
      <p:ext uri="{BB962C8B-B14F-4D97-AF65-F5344CB8AC3E}">
        <p14:creationId xmlns:p14="http://schemas.microsoft.com/office/powerpoint/2010/main" val="1075341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ctrTitle"/>
          </p:nvPr>
        </p:nvSpPr>
        <p:spPr/>
        <p:txBody>
          <a:bodyPr>
            <a:normAutofit fontScale="90000"/>
          </a:bodyPr>
          <a:lstStyle/>
          <a:p>
            <a:r>
              <a:rPr lang="kk-KZ" sz="2700" b="1" dirty="0" smtClean="0">
                <a:latin typeface="Times New Roman" pitchFamily="18" charset="0"/>
                <a:cs typeface="Times New Roman" pitchFamily="18" charset="0"/>
              </a:rPr>
              <a:t/>
            </a:r>
            <a:br>
              <a:rPr lang="kk-KZ" sz="2700" b="1" dirty="0" smtClean="0">
                <a:latin typeface="Times New Roman" pitchFamily="18" charset="0"/>
                <a:cs typeface="Times New Roman" pitchFamily="18" charset="0"/>
              </a:rPr>
            </a:br>
            <a:r>
              <a:rPr lang="kk-KZ" sz="2700" b="1" dirty="0">
                <a:latin typeface="Times New Roman" pitchFamily="18" charset="0"/>
                <a:cs typeface="Times New Roman" pitchFamily="18" charset="0"/>
              </a:rPr>
              <a:t/>
            </a:r>
            <a:br>
              <a:rPr lang="kk-KZ" sz="2700" b="1" dirty="0">
                <a:latin typeface="Times New Roman" pitchFamily="18" charset="0"/>
                <a:cs typeface="Times New Roman" pitchFamily="18" charset="0"/>
              </a:rPr>
            </a:br>
            <a:r>
              <a:rPr lang="kk-KZ" sz="2700" b="1" dirty="0" smtClean="0">
                <a:latin typeface="Times New Roman" pitchFamily="18" charset="0"/>
                <a:cs typeface="Times New Roman" pitchFamily="18" charset="0"/>
              </a:rPr>
              <a:t/>
            </a:r>
            <a:br>
              <a:rPr lang="kk-KZ" sz="2700" b="1" dirty="0" smtClean="0">
                <a:latin typeface="Times New Roman" pitchFamily="18" charset="0"/>
                <a:cs typeface="Times New Roman" pitchFamily="18" charset="0"/>
              </a:rPr>
            </a:br>
            <a:r>
              <a:rPr lang="kk-KZ" sz="2700" b="1" dirty="0">
                <a:latin typeface="Times New Roman" pitchFamily="18" charset="0"/>
                <a:cs typeface="Times New Roman" pitchFamily="18" charset="0"/>
              </a:rPr>
              <a:t/>
            </a:r>
            <a:br>
              <a:rPr lang="kk-KZ" sz="2700" b="1" dirty="0">
                <a:latin typeface="Times New Roman" pitchFamily="18" charset="0"/>
                <a:cs typeface="Times New Roman" pitchFamily="18" charset="0"/>
              </a:rPr>
            </a:br>
            <a:r>
              <a:rPr lang="kk-KZ" sz="2700" b="1" dirty="0" smtClean="0">
                <a:latin typeface="Times New Roman" pitchFamily="18" charset="0"/>
                <a:cs typeface="Times New Roman" pitchFamily="18" charset="0"/>
              </a:rPr>
              <a:t/>
            </a:r>
            <a:br>
              <a:rPr lang="kk-KZ" sz="2700" b="1" dirty="0" smtClean="0">
                <a:latin typeface="Times New Roman" pitchFamily="18" charset="0"/>
                <a:cs typeface="Times New Roman" pitchFamily="18" charset="0"/>
              </a:rPr>
            </a:br>
            <a:r>
              <a:rPr lang="kk-KZ" sz="2700" b="1" dirty="0" smtClean="0">
                <a:latin typeface="Times New Roman" pitchFamily="18" charset="0"/>
                <a:cs typeface="Times New Roman" pitchFamily="18" charset="0"/>
              </a:rPr>
              <a:t>Адамның </a:t>
            </a:r>
            <a:r>
              <a:rPr lang="kk-KZ" sz="2700" b="1" dirty="0">
                <a:latin typeface="Times New Roman" pitchFamily="18" charset="0"/>
                <a:cs typeface="Times New Roman" pitchFamily="18" charset="0"/>
              </a:rPr>
              <a:t>генетикалық ауруларының алдын алу.</a:t>
            </a:r>
            <a:r>
              <a:rPr lang="ru-RU" sz="2700" b="1" dirty="0">
                <a:latin typeface="Times New Roman" pitchFamily="18" charset="0"/>
                <a:cs typeface="Times New Roman" pitchFamily="18" charset="0"/>
              </a:rPr>
              <a:t/>
            </a:r>
            <a:br>
              <a:rPr lang="ru-RU" sz="2700" b="1" dirty="0">
                <a:latin typeface="Times New Roman" pitchFamily="18" charset="0"/>
                <a:cs typeface="Times New Roman" pitchFamily="18" charset="0"/>
              </a:rPr>
            </a:br>
            <a:r>
              <a:rPr lang="kk-KZ" sz="2700" b="1" u="sng" dirty="0">
                <a:latin typeface="Times New Roman" pitchFamily="18" charset="0"/>
                <a:cs typeface="Times New Roman" pitchFamily="18" charset="0"/>
              </a:rPr>
              <a:t>Тұқым қуалайтын ауруларды емдеу.</a:t>
            </a:r>
            <a:r>
              <a:rPr lang="kk-KZ" sz="2700" b="1" dirty="0">
                <a:latin typeface="Times New Roman" pitchFamily="18" charset="0"/>
                <a:cs typeface="Times New Roman" pitchFamily="18" charset="0"/>
              </a:rPr>
              <a:t> </a:t>
            </a:r>
            <a:r>
              <a:rPr lang="kk-KZ" sz="2700" b="1" dirty="0" smtClean="0">
                <a:latin typeface="Times New Roman" pitchFamily="18" charset="0"/>
                <a:cs typeface="Times New Roman" pitchFamily="18" charset="0"/>
              </a:rPr>
              <a:t/>
            </a:r>
            <a:br>
              <a:rPr lang="kk-KZ" sz="2700" b="1" dirty="0" smtClean="0">
                <a:latin typeface="Times New Roman" pitchFamily="18" charset="0"/>
                <a:cs typeface="Times New Roman" pitchFamily="18" charset="0"/>
              </a:rPr>
            </a:br>
            <a:r>
              <a:rPr lang="kk-KZ" sz="2700" b="1" dirty="0" smtClean="0">
                <a:latin typeface="Times New Roman" pitchFamily="18" charset="0"/>
                <a:cs typeface="Times New Roman" pitchFamily="18" charset="0"/>
              </a:rPr>
              <a:t>Медициналық </a:t>
            </a:r>
            <a:r>
              <a:rPr lang="kk-KZ" sz="2700" b="1" dirty="0">
                <a:latin typeface="Times New Roman" pitchFamily="18" charset="0"/>
                <a:cs typeface="Times New Roman" pitchFamily="18" charset="0"/>
              </a:rPr>
              <a:t>генетиканың алдында тұрған мәселелердің бірі – тұқым қуалайтын аурулардың биохимиялық механизмдерін анықтап, соның негізінде оларды емдеудің жолдарын іздестіру</a:t>
            </a:r>
            <a:r>
              <a:rPr lang="ru-RU" sz="2700" b="1" dirty="0">
                <a:latin typeface="Times New Roman" pitchFamily="18" charset="0"/>
                <a:cs typeface="Times New Roman" pitchFamily="18" charset="0"/>
              </a:rPr>
              <a:t/>
            </a:r>
            <a:br>
              <a:rPr lang="ru-RU" sz="2700" b="1" dirty="0">
                <a:latin typeface="Times New Roman" pitchFamily="18" charset="0"/>
                <a:cs typeface="Times New Roman" pitchFamily="18" charset="0"/>
              </a:rPr>
            </a:br>
            <a:r>
              <a:rPr lang="kk-KZ" sz="2700" b="1" u="sng" dirty="0">
                <a:latin typeface="Times New Roman" pitchFamily="18" charset="0"/>
                <a:cs typeface="Times New Roman" pitchFamily="18" charset="0"/>
              </a:rPr>
              <a:t>Туыстық некенің тиімсіздігі.</a:t>
            </a:r>
            <a:r>
              <a:rPr lang="kk-KZ" sz="2700" b="1" dirty="0">
                <a:latin typeface="Times New Roman" pitchFamily="18" charset="0"/>
                <a:cs typeface="Times New Roman" pitchFamily="18" charset="0"/>
              </a:rPr>
              <a:t> </a:t>
            </a:r>
            <a:r>
              <a:rPr lang="kk-KZ" sz="2700" b="1" dirty="0" smtClean="0">
                <a:latin typeface="Times New Roman" pitchFamily="18" charset="0"/>
                <a:cs typeface="Times New Roman" pitchFamily="18" charset="0"/>
              </a:rPr>
              <a:t/>
            </a:r>
            <a:br>
              <a:rPr lang="kk-KZ" sz="2700" b="1" dirty="0" smtClean="0">
                <a:latin typeface="Times New Roman" pitchFamily="18" charset="0"/>
                <a:cs typeface="Times New Roman" pitchFamily="18" charset="0"/>
              </a:rPr>
            </a:br>
            <a:r>
              <a:rPr lang="kk-KZ" sz="2700" b="1" dirty="0" smtClean="0">
                <a:latin typeface="Times New Roman" pitchFamily="18" charset="0"/>
                <a:cs typeface="Times New Roman" pitchFamily="18" charset="0"/>
              </a:rPr>
              <a:t>Тұқым </a:t>
            </a:r>
            <a:r>
              <a:rPr lang="kk-KZ" sz="2700" b="1" dirty="0">
                <a:latin typeface="Times New Roman" pitchFamily="18" charset="0"/>
                <a:cs typeface="Times New Roman" pitchFamily="18" charset="0"/>
              </a:rPr>
              <a:t>қуалаушылылықтың заңдылықтары тұрғысынан алғанда, туыс адамдардың ( немере, шөбере және т.б.) некелесуі дұрыс емес. Себебі ондай адамдардың генотиптерінде ұқсастық болады.</a:t>
            </a:r>
            <a:r>
              <a:rPr lang="ru-RU" sz="2700" b="1" dirty="0">
                <a:latin typeface="Times New Roman" pitchFamily="18" charset="0"/>
                <a:cs typeface="Times New Roman" pitchFamily="18" charset="0"/>
              </a:rPr>
              <a:t/>
            </a:r>
            <a:br>
              <a:rPr lang="ru-RU" sz="2700" b="1" dirty="0">
                <a:latin typeface="Times New Roman" pitchFamily="18" charset="0"/>
                <a:cs typeface="Times New Roman" pitchFamily="18" charset="0"/>
              </a:rPr>
            </a:br>
            <a:r>
              <a:rPr lang="kk-KZ" sz="2700" b="1" u="sng" dirty="0">
                <a:latin typeface="Times New Roman" pitchFamily="18" charset="0"/>
                <a:cs typeface="Times New Roman" pitchFamily="18" charset="0"/>
              </a:rPr>
              <a:t>Медициналық – генетикалық кеңес.</a:t>
            </a:r>
            <a:r>
              <a:rPr lang="kk-KZ" sz="2700" b="1" dirty="0">
                <a:latin typeface="Times New Roman" pitchFamily="18" charset="0"/>
                <a:cs typeface="Times New Roman" pitchFamily="18" charset="0"/>
              </a:rPr>
              <a:t> </a:t>
            </a:r>
            <a:r>
              <a:rPr lang="kk-KZ" sz="2700" b="1" dirty="0" smtClean="0">
                <a:latin typeface="Times New Roman" pitchFamily="18" charset="0"/>
                <a:cs typeface="Times New Roman" pitchFamily="18" charset="0"/>
              </a:rPr>
              <a:t/>
            </a:r>
            <a:br>
              <a:rPr lang="kk-KZ" sz="2700" b="1" dirty="0" smtClean="0">
                <a:latin typeface="Times New Roman" pitchFamily="18" charset="0"/>
                <a:cs typeface="Times New Roman" pitchFamily="18" charset="0"/>
              </a:rPr>
            </a:br>
            <a:r>
              <a:rPr lang="kk-KZ" sz="2700" b="1" dirty="0" smtClean="0">
                <a:latin typeface="Times New Roman" pitchFamily="18" charset="0"/>
                <a:cs typeface="Times New Roman" pitchFamily="18" charset="0"/>
              </a:rPr>
              <a:t>Болашақ </a:t>
            </a:r>
            <a:r>
              <a:rPr lang="kk-KZ" sz="2700" b="1" dirty="0">
                <a:latin typeface="Times New Roman" pitchFamily="18" charset="0"/>
                <a:cs typeface="Times New Roman" pitchFamily="18" charset="0"/>
              </a:rPr>
              <a:t>ұрпақты тұқым қуалайтын түрлі ауыр зардаптардан сақтандыруүшін адам генетикасы мен медециналық генетикада жүргізілген зерттеулер қолданылады. Дүниеге ауру ұрпақты келтірмеу үшін ата – ананың екеуінің де дендері сау болу керек.</a:t>
            </a:r>
            <a:r>
              <a:rPr lang="ru-RU" dirty="0"/>
              <a:t/>
            </a:r>
            <a:br>
              <a:rPr lang="ru-RU" dirty="0"/>
            </a:br>
            <a:endParaRPr lang="ru-RU" dirty="0"/>
          </a:p>
        </p:txBody>
      </p:sp>
    </p:spTree>
    <p:extLst>
      <p:ext uri="{BB962C8B-B14F-4D97-AF65-F5344CB8AC3E}">
        <p14:creationId xmlns:p14="http://schemas.microsoft.com/office/powerpoint/2010/main" val="236654810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182</Words>
  <Application>Microsoft Office PowerPoint</Application>
  <PresentationFormat>Экран (4:3)</PresentationFormat>
  <Paragraphs>23</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Сабақтың тақырыбы:  Адам гентикасы.Адамның тұқым қуалау  белгілерін зерттеу әдістері. Адамның генетикалық ауруларының алдын алу.</vt:lpstr>
      <vt:lpstr>Адам генетикасы </vt:lpstr>
      <vt:lpstr>Презентация PowerPoint</vt:lpstr>
      <vt:lpstr>   2. Цитогентикалық әдіс микроскоп арқылы хромосоманы  бояу және зерттеу әдісі.    Цитогентиканың дамуы бірнеше кезеңнен тұрады. 1956- жылы Д.Дио мен А.Леван адамда  46 хромосома болатынын анықтады. 1959 жылы- француз ғалымдары Ж.Лежен, Р.Тюрпен және М.Готье  Даун ауруының хромосомалық табиғатын анықтады. 1960 жылы- Денверде  адам хромосомасын  бірінші халықаралық жіктеу жасалды. Цитогенетикалық  әдіс хромосоманың өлшемі, құрылысы, мөлшері немесе пішіннің  өзгеруіне байланысты ауруларды анықтауға болады. </vt:lpstr>
      <vt:lpstr>3.Егіздік әдіс-фенотиптің  қалыптасуына, нақты белгінің немесе аурудыың дамуына генетикалық және орта факторларының үлесін анықтауға мүмкіндік береді. Бұл әдісте біржұмыртқалы мен әртүрлі жұмыртқалы егіздерді салыстырады. Әр түрлі егіздер тобында  олардың ұқсастық  дережесін конкорданттылық, айырмашылық дәрежесін дискорданттылық  зерттейді. </vt:lpstr>
      <vt:lpstr>4. Иммуногенетикалық әдіс- заманауи әдістердің бірі.Ол қан тобы мен резус фактордың тұқымқуалаушылығын зерттейді. Резус конфликт  туындаған жағдайда  ұрықтың өлімінің алдын алады. </vt:lpstr>
      <vt:lpstr>5.Биологиялық әдіс. Биологиялық талдау негізінде  зат алмасуда ауытқуларды, генетикалық өзгерістерді анықтайды. Бұл  әдіс биохимиялық  үдерістерде  патологиялық  өзгерістерде ферменттер қызметі  бұзылған ауруларға қолданылады.  Бұл әдістің артықшылығы қандай нәруыз фермент зақымдалғанын анықтауға мүмкіндік береді. </vt:lpstr>
      <vt:lpstr>  6.Популяциялық статистикалық әдіс. Заманауи генетикадағы маңызды әдістердің бірі. Популяциядағы қандай да бір аллельді тасымалдап жеткізушінің мөлшерін және әр алуан генотиптердің пайыздық арақатынасын айқындауды зерттейді. </vt:lpstr>
      <vt:lpstr>     Адамның генетикалық ауруларының алдын алу. Тұқым қуалайтын ауруларды емдеу.  Медициналық генетиканың алдында тұрған мәселелердің бірі – тұқым қуалайтын аурулардың биохимиялық механизмдерін анықтап, соның негізінде оларды емдеудің жолдарын іздестіру Туыстық некенің тиімсіздігі.  Тұқым қуалаушылылықтың заңдылықтары тұрғысынан алғанда, туыс адамдардың ( немере, шөбере және т.б.) некелесуі дұрыс емес. Себебі ондай адамдардың генотиптерінде ұқсастық болады. Медициналық – генетикалық кеңес.  Болашақ ұрпақты тұқым қуалайтын түрлі ауыр зардаптардан сақтандыруүшін адам генетикасы мен медециналық генетикада жүргізілген зерттеулер қолданылады. Дүниеге ауру ұрпақты келтірмеу үшін ата – ананың екеуінің де дендері сау болу керек. </vt:lpstr>
      <vt:lpstr> Тапсырмалар: </vt:lpstr>
      <vt:lpstr>Қорытынды: </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14</cp:revision>
  <dcterms:created xsi:type="dcterms:W3CDTF">2021-02-07T04:28:13Z</dcterms:created>
  <dcterms:modified xsi:type="dcterms:W3CDTF">2021-02-07T05:19:07Z</dcterms:modified>
</cp:coreProperties>
</file>