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2" r:id="rId5"/>
    <p:sldId id="263" r:id="rId6"/>
    <p:sldId id="264" r:id="rId7"/>
    <p:sldId id="265" r:id="rId8"/>
    <p:sldId id="266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24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FCD82-A9E8-4F94-B713-D08AEE366336}" type="datetimeFigureOut">
              <a:rPr lang="ru-RU" smtClean="0"/>
              <a:t>07.02.2021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1D83-1016-4368-A0E3-680068DE50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8356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FCD82-A9E8-4F94-B713-D08AEE366336}" type="datetimeFigureOut">
              <a:rPr lang="ru-RU" smtClean="0"/>
              <a:t>07.02.2021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1D83-1016-4368-A0E3-680068DE50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1713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FCD82-A9E8-4F94-B713-D08AEE366336}" type="datetimeFigureOut">
              <a:rPr lang="ru-RU" smtClean="0"/>
              <a:t>07.02.2021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1D83-1016-4368-A0E3-680068DE50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4345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FCD82-A9E8-4F94-B713-D08AEE366336}" type="datetimeFigureOut">
              <a:rPr lang="ru-RU" smtClean="0"/>
              <a:t>07.02.2021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1D83-1016-4368-A0E3-680068DE50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466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FCD82-A9E8-4F94-B713-D08AEE366336}" type="datetimeFigureOut">
              <a:rPr lang="ru-RU" smtClean="0"/>
              <a:t>07.02.2021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1D83-1016-4368-A0E3-680068DE50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6158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FCD82-A9E8-4F94-B713-D08AEE366336}" type="datetimeFigureOut">
              <a:rPr lang="ru-RU" smtClean="0"/>
              <a:t>07.02.2021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1D83-1016-4368-A0E3-680068DE50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8898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FCD82-A9E8-4F94-B713-D08AEE366336}" type="datetimeFigureOut">
              <a:rPr lang="ru-RU" smtClean="0"/>
              <a:t>07.02.2021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1D83-1016-4368-A0E3-680068DE50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4462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FCD82-A9E8-4F94-B713-D08AEE366336}" type="datetimeFigureOut">
              <a:rPr lang="ru-RU" smtClean="0"/>
              <a:t>07.02.2021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1D83-1016-4368-A0E3-680068DE50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6003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FCD82-A9E8-4F94-B713-D08AEE366336}" type="datetimeFigureOut">
              <a:rPr lang="ru-RU" smtClean="0"/>
              <a:t>07.02.2021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1D83-1016-4368-A0E3-680068DE50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9927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FCD82-A9E8-4F94-B713-D08AEE366336}" type="datetimeFigureOut">
              <a:rPr lang="ru-RU" smtClean="0"/>
              <a:t>07.02.2021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1D83-1016-4368-A0E3-680068DE50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1490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FCD82-A9E8-4F94-B713-D08AEE366336}" type="datetimeFigureOut">
              <a:rPr lang="ru-RU" smtClean="0"/>
              <a:t>07.02.2021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1D83-1016-4368-A0E3-680068DE50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4224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4FCD82-A9E8-4F94-B713-D08AEE366336}" type="datetimeFigureOut">
              <a:rPr lang="ru-RU" smtClean="0"/>
              <a:t>07.02.2021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C71D83-1016-4368-A0E3-680068DE50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396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kk.wikipedia.org/wiki/%D0%9C%D0%B0%D0%B9" TargetMode="External"/><Relationship Id="rId2" Type="http://schemas.openxmlformats.org/officeDocument/2006/relationships/hyperlink" Target="https://kk.wikipedia.org/wiki/%D0%90%D2%9B%D1%83%D1%8B%D0%B7" TargetMode="Externa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.png"/><Relationship Id="rId5" Type="http://schemas.openxmlformats.org/officeDocument/2006/relationships/hyperlink" Target="https://kk.wikipedia.org/wiki/%D0%9C%D0%B8%D0%BD%D0%B5%D1%80%D0%B0%D0%BB%D0%B4%D1%8B_%D1%82%D2%B1%D0%B7%D0%B4%D0%B0%D1%80" TargetMode="External"/><Relationship Id="rId4" Type="http://schemas.openxmlformats.org/officeDocument/2006/relationships/hyperlink" Target="https://kk.wikipedia.org/wiki/%D0%9A%D3%A9%D0%BC%D1%96%D1%80%D1%81%D1%83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539602"/>
          </a:xfrm>
        </p:spPr>
        <p:txBody>
          <a:bodyPr>
            <a:normAutofit/>
          </a:bodyPr>
          <a:lstStyle/>
          <a:p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Сабақтың тақырыбы:</a:t>
            </a:r>
            <a:br>
              <a:rPr lang="kk-KZ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Бұлшық </a:t>
            </a:r>
            <a:r>
              <a:rPr lang="kk-KZ" sz="4000" dirty="0">
                <a:latin typeface="Times New Roman" pitchFamily="18" charset="0"/>
                <a:cs typeface="Times New Roman" pitchFamily="18" charset="0"/>
              </a:rPr>
              <a:t>еттің  жұмысы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564904"/>
            <a:ext cx="7992888" cy="3073896"/>
          </a:xfrm>
        </p:spPr>
        <p:txBody>
          <a:bodyPr>
            <a:normAutofit lnSpcReduction="10000"/>
          </a:bodyPr>
          <a:lstStyle/>
          <a:p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Сабақтың мақсаты:</a:t>
            </a:r>
          </a:p>
          <a:p>
            <a:r>
              <a:rPr lang="kk-KZ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Қол бұлшық еттерінің максимальды бұлшық ет күшін және күшке төзімділігін зерттеу 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Бұлшық еттің жиырылу жиілігіне бұлшықет жұмысының тәуелділігін зерттеу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Оң қол мен сол қолдың күшін салыстыру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5553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2051720" y="836713"/>
            <a:ext cx="6406480" cy="1872207"/>
          </a:xfrm>
        </p:spPr>
        <p:txBody>
          <a:bodyPr>
            <a:normAutofit/>
          </a:bodyPr>
          <a:lstStyle/>
          <a:p>
            <a:r>
              <a:rPr lang="kk-KZ" sz="4000" b="1" dirty="0">
                <a:latin typeface="Times New Roman" pitchFamily="18" charset="0"/>
                <a:cs typeface="Times New Roman" pitchFamily="18" charset="0"/>
              </a:rPr>
              <a:t>Бағалау критериі: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23528" y="2564904"/>
            <a:ext cx="8568952" cy="2952328"/>
          </a:xfrm>
        </p:spPr>
        <p:txBody>
          <a:bodyPr>
            <a:normAutofit fontScale="32500" lnSpcReduction="20000"/>
          </a:bodyPr>
          <a:lstStyle/>
          <a:p>
            <a:pPr marL="1143000" lvl="0" indent="-1143000">
              <a:buFont typeface="Wingdings" pitchFamily="2" charset="2"/>
              <a:buChar char="Ø"/>
            </a:pPr>
            <a:r>
              <a:rPr lang="kk-KZ" sz="9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Иық белдеуінің  бұлшық еттеріне сипаттама бере алады;</a:t>
            </a:r>
            <a:endParaRPr lang="ru-RU" sz="9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143000" lvl="0" indent="-1143000">
              <a:buFont typeface="Wingdings" pitchFamily="2" charset="2"/>
              <a:buChar char="Ø"/>
            </a:pPr>
            <a:r>
              <a:rPr lang="kk-KZ" sz="9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Иық белдеуінің  бұлшық еттерінің күшке төзімділігін зерттей алады;</a:t>
            </a:r>
            <a:endParaRPr lang="ru-RU" sz="9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143000" lvl="0" indent="-1143000">
              <a:buFont typeface="Wingdings" pitchFamily="2" charset="2"/>
              <a:buChar char="Ø"/>
            </a:pPr>
            <a:r>
              <a:rPr lang="kk-KZ" sz="9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Қол бұлшық еттерінің  жұмыс күшін салыстыра отырып бағалай алады.</a:t>
            </a:r>
            <a:endParaRPr lang="ru-RU" sz="9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4267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51520" y="260648"/>
            <a:ext cx="5184576" cy="1162050"/>
          </a:xfrm>
        </p:spPr>
        <p:txBody>
          <a:bodyPr>
            <a:noAutofit/>
          </a:bodyPr>
          <a:lstStyle/>
          <a:p>
            <a:r>
              <a:rPr lang="kk-KZ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Бұлшықеттің құрамы мен  қасиеттері</a:t>
            </a:r>
            <a:endParaRPr lang="ru-RU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754760" cy="4691063"/>
          </a:xfrm>
        </p:spPr>
        <p:txBody>
          <a:bodyPr>
            <a:normAutofit fontScale="62500" lnSpcReduction="20000"/>
          </a:bodyPr>
          <a:lstStyle/>
          <a:p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Бұлшық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ет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 -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адамда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омыртқалы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жануарларда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көптеген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омыртқасыздарда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денені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қозғалысқа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келтіретін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мүше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Оның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негізін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бұлшық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ет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талшықтары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құрайды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Бұлшық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ет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құрамы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75%-і су, 25%- 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  <a:hlinkClick r:id="rId2" tooltip="Ақуыз"/>
              </a:rPr>
              <a:t>ақуыз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  <a:hlinkClick r:id="rId3" tooltip="Май"/>
              </a:rPr>
              <a:t>май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  <a:hlinkClick r:id="rId4" tooltip="Көмірсу"/>
              </a:rPr>
              <a:t>көмірсу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  <a:hlinkClick r:id="rId5" tooltip="Минералды тұздар"/>
              </a:rPr>
              <a:t>минералды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  <a:hlinkClick r:id="rId5" tooltip="Минералды тұздар"/>
              </a:rPr>
              <a:t>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  <a:hlinkClick r:id="rId5" tooltip="Минералды тұздар"/>
              </a:rPr>
              <a:t>тұздардан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тұрады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kk-KZ" sz="29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900" b="1" dirty="0" smtClean="0">
                <a:latin typeface="Times New Roman" pitchFamily="18" charset="0"/>
                <a:cs typeface="Times New Roman" pitchFamily="18" charset="0"/>
              </a:rPr>
              <a:t>Бұлшық еттің негізгі қасиеттері: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kk-KZ" sz="2900" b="1" dirty="0" smtClean="0">
                <a:latin typeface="Times New Roman" pitchFamily="18" charset="0"/>
                <a:cs typeface="Times New Roman" pitchFamily="18" charset="0"/>
              </a:rPr>
              <a:t>Қозғыштық  бұлшықеттің тітіркеншішке  жауап беруі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kk-KZ" sz="2900" b="1" dirty="0" smtClean="0">
                <a:latin typeface="Times New Roman" pitchFamily="18" charset="0"/>
                <a:cs typeface="Times New Roman" pitchFamily="18" charset="0"/>
              </a:rPr>
              <a:t>Өткізгіштік бұлшықет бойымен  қозудың өтуі.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kk-KZ" sz="2900" b="1" dirty="0" smtClean="0">
                <a:latin typeface="Times New Roman" pitchFamily="18" charset="0"/>
                <a:cs typeface="Times New Roman" pitchFamily="18" charset="0"/>
              </a:rPr>
              <a:t>Жиырылу  бұл қозу кезінде  ұзындығының өзгеруі</a:t>
            </a:r>
            <a:endParaRPr lang="ru-RU" sz="29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980728"/>
            <a:ext cx="4536504" cy="4968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87464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3050"/>
            <a:ext cx="3754760" cy="1162050"/>
          </a:xfrm>
        </p:spPr>
        <p:txBody>
          <a:bodyPr>
            <a:noAutofit/>
          </a:bodyPr>
          <a:lstStyle/>
          <a:p>
            <a:r>
              <a:rPr lang="kk-KZ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Бұлшықеттің ағзада қалай бірлесіп жұмыс жасайды</a:t>
            </a:r>
            <a:endParaRPr lang="ru-RU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idx="1"/>
          </p:nvPr>
        </p:nvSpPr>
        <p:spPr>
          <a:xfrm>
            <a:off x="3563888" y="260648"/>
            <a:ext cx="5256584" cy="5853113"/>
          </a:xfrm>
        </p:spPr>
        <p:txBody>
          <a:bodyPr>
            <a:noAutofit/>
          </a:bodyPr>
          <a:lstStyle/>
          <a:p>
            <a:r>
              <a:rPr lang="ru-RU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Бұлшық</a:t>
            </a:r>
            <a:r>
              <a:rPr 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ет</a:t>
            </a:r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Кеңістіктегі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қозғалысын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басқарып,тепе-теңдіті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сақтайды,әр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түрлі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қозғалысты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пайда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етеді,ішкі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мүшелердің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барлық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жұмыстарын,ас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қорыту,қан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айналу,зәр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шығару,ішкі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секреция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бездерінің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жұмыс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істеуіне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көмектеседі,жұтыну,дауыстың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шығуы,көздің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қозғалуы,жоғарғы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жақ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қозғалысын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басқарады,сүйектермен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бірлесіп,денеге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пішін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беріп,тік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ұстап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тұрады,кеуде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қуысын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құрайтын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қабырға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аралық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бұлшық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еттер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көк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тыныс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алуды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басқарады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" name="Текст 1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93" y="1379119"/>
            <a:ext cx="3765853" cy="5112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61979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27584" y="188640"/>
            <a:ext cx="7270576" cy="151216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1-тапсырма.</a:t>
            </a:r>
            <a:r>
              <a:rPr lang="ru-RU" sz="31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Бұлшық </a:t>
            </a:r>
            <a:r>
              <a:rPr lang="ru-RU" sz="31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еттердің</a:t>
            </a:r>
            <a:r>
              <a:rPr lang="ru-RU" sz="31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жұмысын</a:t>
            </a:r>
            <a:r>
              <a:rPr lang="ru-RU" sz="31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1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бақылау</a:t>
            </a:r>
            <a:r>
              <a:rPr lang="ru-RU" sz="31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31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төмендегі</a:t>
            </a:r>
            <a:r>
              <a:rPr lang="ru-RU" sz="31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1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тапсырманы</a:t>
            </a:r>
            <a:r>
              <a:rPr lang="ru-RU" sz="31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орындаңыздар</a:t>
            </a:r>
            <a:r>
              <a:rPr lang="ru-RU" sz="31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1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1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51520" y="2132856"/>
            <a:ext cx="8712968" cy="3505944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1.Отыр</a:t>
            </a:r>
            <a:r>
              <a:rPr lang="kk-K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ған күйі сол жақ жауырынның астыңғы бұрышын табыңыздар.Сол қолды көлденең  деңгейге дейінгі жаққа апарыңыздар.Жаурын жылжи ма?</a:t>
            </a:r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2.Қол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қозғалысын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жоғары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тік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орынға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дейін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апарыңыздар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Жаурын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жылжи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3.Қолды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сол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жақ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бұғанаға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қойып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қимылды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жалғастырыңыздар.қандай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жағдайда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бұғана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жылжиды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kk-K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Қолды қимылдатуға иық белдеуінің рөліне қортынды жасаңыздар?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8270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043608" y="404665"/>
            <a:ext cx="7054552" cy="50405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   </a:t>
            </a:r>
            <a:r>
              <a:rPr lang="ru-RU" dirty="0" err="1" smtClean="0"/>
              <a:t>Зертханалық</a:t>
            </a:r>
            <a:r>
              <a:rPr lang="ru-RU" dirty="0" smtClean="0"/>
              <a:t> </a:t>
            </a:r>
            <a:r>
              <a:rPr lang="ru-RU" dirty="0" err="1" smtClean="0"/>
              <a:t>жұмыс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39552" y="1412776"/>
            <a:ext cx="7848872" cy="4658072"/>
          </a:xfrm>
        </p:spPr>
        <p:txBody>
          <a:bodyPr>
            <a:normAutofit/>
          </a:bodyPr>
          <a:lstStyle/>
          <a:p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Құрал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жабдықтар: секундомер, массасы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1,5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3кг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болатын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жүк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білезіктің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күшін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өлшеуіш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Жұмыс барысы: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1-</a:t>
            </a:r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тәжірибе. Статикалық жұмыс кезінде қажу.</a:t>
            </a: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2-тәжірибе.Динамимкалық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жұмыс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кезіндегі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қажу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kk-KZ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Екі тәжірибенің нәтижесін кестені дәптерге сызып  толтырыңыздар.</a:t>
            </a:r>
          </a:p>
          <a:p>
            <a:endParaRPr lang="ru-RU" sz="2000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5463129"/>
              </p:ext>
            </p:extLst>
          </p:nvPr>
        </p:nvGraphicFramePr>
        <p:xfrm>
          <a:off x="683568" y="3284985"/>
          <a:ext cx="7824192" cy="3240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4032"/>
                <a:gridCol w="1304032"/>
                <a:gridCol w="1304032"/>
                <a:gridCol w="1304032"/>
                <a:gridCol w="1304032"/>
                <a:gridCol w="1304032"/>
              </a:tblGrid>
              <a:tr h="1261504">
                <a:tc rowSpan="2"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r>
                        <a:rPr lang="kk-KZ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немесе аты жөні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Білезік күші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Статикалық жүктеме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Динамикалық </a:t>
                      </a:r>
                    </a:p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жүктеме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225006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1,5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кг </a:t>
                      </a:r>
                      <a:r>
                        <a:rPr lang="kk-KZ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уақыт секундпен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3 кг </a:t>
                      </a:r>
                      <a:r>
                        <a:rPr lang="kk-KZ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уақыт секундпен</a:t>
                      </a:r>
                      <a:endParaRPr lang="ru-RU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1,5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кг </a:t>
                      </a:r>
                      <a:r>
                        <a:rPr lang="kk-KZ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уақыт секундпен</a:t>
                      </a:r>
                      <a:endParaRPr lang="ru-RU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3 кг </a:t>
                      </a:r>
                      <a:r>
                        <a:rPr lang="kk-KZ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уақыт секундпен</a:t>
                      </a:r>
                      <a:endParaRPr lang="ru-RU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6925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6925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3842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7772400" cy="504055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Ж</a:t>
            </a:r>
            <a:r>
              <a:rPr lang="kk-KZ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ұмыстың  қорытындысы</a:t>
            </a:r>
            <a:endParaRPr lang="ru-RU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323528" y="1196752"/>
            <a:ext cx="8496944" cy="4896544"/>
          </a:xfrm>
        </p:spPr>
        <p:txBody>
          <a:bodyPr>
            <a:normAutofit fontScale="85000" lnSpcReduction="10000"/>
          </a:bodyPr>
          <a:lstStyle/>
          <a:p>
            <a:r>
              <a:rPr lang="kk-KZ" sz="33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Сұрақтарға жауап бере отырып жұмысты қорытындылаңыздар.</a:t>
            </a:r>
          </a:p>
          <a:p>
            <a:pPr lvl="0" algn="l"/>
            <a:r>
              <a:rPr lang="ru-RU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kk-KZ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Жаттығуды </a:t>
            </a:r>
            <a:r>
              <a:rPr lang="kk-KZ" sz="3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жасаудың әрбір кезеңінде бұлшықеттеріңде қандай өзгерістер болды? </a:t>
            </a:r>
            <a:endParaRPr lang="ru-RU" sz="33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l"/>
            <a:r>
              <a:rPr lang="kk-KZ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2.Жаттығудың </a:t>
            </a:r>
            <a:r>
              <a:rPr lang="kk-KZ" sz="3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соңғы кезеңінде сенің қолың мен саусақтарың нені сезді</a:t>
            </a:r>
            <a:r>
              <a:rPr lang="kk-KZ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l"/>
            <a:r>
              <a:rPr lang="kk-KZ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3.Алынған </a:t>
            </a:r>
            <a:r>
              <a:rPr lang="kk-KZ" sz="3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нәтижелерің доминантты және доминантты емес қолдарың үшін бірдей болды ма? Себебін </a:t>
            </a:r>
            <a:r>
              <a:rPr lang="kk-KZ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түсіндіріңіздер.</a:t>
            </a:r>
          </a:p>
          <a:p>
            <a:pPr lvl="0" algn="l"/>
            <a:r>
              <a:rPr lang="ru-RU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kk-KZ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Бұлшық </a:t>
            </a:r>
            <a:r>
              <a:rPr lang="kk-KZ" sz="3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еттің жиырылу жиілігіне бұлшықет жұмысының тәуелділігі туралы не айтуға болады?</a:t>
            </a:r>
            <a:endParaRPr lang="ru-RU" sz="33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  <a:p>
            <a:pPr lvl="0"/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9019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764705"/>
            <a:ext cx="7772400" cy="864095"/>
          </a:xfrm>
        </p:spPr>
        <p:txBody>
          <a:bodyPr/>
          <a:lstStyle/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Қ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орытынды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755576" y="1700808"/>
            <a:ext cx="7704856" cy="3937992"/>
          </a:xfrm>
        </p:spPr>
        <p:txBody>
          <a:bodyPr>
            <a:normAutofit/>
          </a:bodyPr>
          <a:lstStyle/>
          <a:p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Жүктеме  типі бұлшық еттің қажуына қалай әсер етеді?</a:t>
            </a:r>
          </a:p>
          <a:p>
            <a:r>
              <a:rPr lang="kk-KZ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</a:t>
            </a:r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ертханалық жұмысты қортындылау.</a:t>
            </a:r>
          </a:p>
          <a:p>
            <a:endParaRPr lang="kk-KZ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Рефлексия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6138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319</Words>
  <Application>Microsoft Office PowerPoint</Application>
  <PresentationFormat>Экран (4:3)</PresentationFormat>
  <Paragraphs>54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Сабақтың тақырыбы: Бұлшық еттің  жұмысы</vt:lpstr>
      <vt:lpstr>Бағалау критериі:</vt:lpstr>
      <vt:lpstr>Бұлшықеттің құрамы мен  қасиеттері</vt:lpstr>
      <vt:lpstr>Бұлшықеттің ағзада қалай бірлесіп жұмыс жасайды</vt:lpstr>
      <vt:lpstr>  1-тапсырма.Бұлшық еттердің жұмысын  бақылау үшін төмендегі  тапсырманы орындаңыздар. </vt:lpstr>
      <vt:lpstr>    Зертханалық жұмыс</vt:lpstr>
      <vt:lpstr>Жұмыстың  қорытындысы</vt:lpstr>
      <vt:lpstr>Қорытынды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21</cp:revision>
  <dcterms:created xsi:type="dcterms:W3CDTF">2020-12-27T11:02:02Z</dcterms:created>
  <dcterms:modified xsi:type="dcterms:W3CDTF">2021-02-07T13:48:16Z</dcterms:modified>
</cp:coreProperties>
</file>