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306" r:id="rId2"/>
    <p:sldId id="302" r:id="rId3"/>
    <p:sldId id="262" r:id="rId4"/>
    <p:sldId id="291" r:id="rId5"/>
    <p:sldId id="317" r:id="rId6"/>
    <p:sldId id="269" r:id="rId7"/>
    <p:sldId id="272" r:id="rId8"/>
    <p:sldId id="279" r:id="rId9"/>
    <p:sldId id="310" r:id="rId10"/>
    <p:sldId id="296" r:id="rId11"/>
    <p:sldId id="298" r:id="rId12"/>
    <p:sldId id="311" r:id="rId13"/>
    <p:sldId id="313" r:id="rId14"/>
    <p:sldId id="314" r:id="rId15"/>
    <p:sldId id="315" r:id="rId16"/>
    <p:sldId id="299" r:id="rId17"/>
    <p:sldId id="284" r:id="rId18"/>
    <p:sldId id="300" r:id="rId19"/>
    <p:sldId id="301" r:id="rId20"/>
    <p:sldId id="318" r:id="rId21"/>
    <p:sldId id="319" r:id="rId2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41" autoAdjust="0"/>
    <p:restoredTop sz="94660"/>
  </p:normalViewPr>
  <p:slideViewPr>
    <p:cSldViewPr snapToGrid="0">
      <p:cViewPr>
        <p:scale>
          <a:sx n="76" d="100"/>
          <a:sy n="76" d="100"/>
        </p:scale>
        <p:origin x="-588" y="20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05E729-173A-42D9-87BF-C694C3DC5436}" type="datetimeFigureOut">
              <a:rPr lang="ru-RU" smtClean="0"/>
              <a:t>30.09.2020</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37CD49-D7E4-4E95-90DC-95CB3DE47A3E}" type="slidenum">
              <a:rPr lang="ru-RU" smtClean="0"/>
              <a:t>‹#›</a:t>
            </a:fld>
            <a:endParaRPr lang="ru-RU"/>
          </a:p>
        </p:txBody>
      </p:sp>
    </p:spTree>
    <p:extLst>
      <p:ext uri="{BB962C8B-B14F-4D97-AF65-F5344CB8AC3E}">
        <p14:creationId xmlns:p14="http://schemas.microsoft.com/office/powerpoint/2010/main" val="3863647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B37CD49-D7E4-4E95-90DC-95CB3DE47A3E}" type="slidenum">
              <a:rPr lang="ru-RU" smtClean="0"/>
              <a:t>21</a:t>
            </a:fld>
            <a:endParaRPr lang="ru-RU"/>
          </a:p>
        </p:txBody>
      </p:sp>
    </p:spTree>
    <p:extLst>
      <p:ext uri="{BB962C8B-B14F-4D97-AF65-F5344CB8AC3E}">
        <p14:creationId xmlns:p14="http://schemas.microsoft.com/office/powerpoint/2010/main" val="1447613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88E80D7-B36D-4871-870D-0C93301F2410}" type="datetimeFigureOut">
              <a:rPr lang="ru-RU" smtClean="0"/>
              <a:t>30.09.2020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D14F12A-710C-4B9F-A6F0-54207B6F000B}" type="slidenum">
              <a:rPr lang="ru-RU" smtClean="0"/>
              <a:t>‹#›</a:t>
            </a:fld>
            <a:endParaRPr lang="ru-RU"/>
          </a:p>
        </p:txBody>
      </p:sp>
    </p:spTree>
    <p:extLst>
      <p:ext uri="{BB962C8B-B14F-4D97-AF65-F5344CB8AC3E}">
        <p14:creationId xmlns:p14="http://schemas.microsoft.com/office/powerpoint/2010/main" val="259821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88E80D7-B36D-4871-870D-0C93301F2410}" type="datetimeFigureOut">
              <a:rPr lang="ru-RU" smtClean="0"/>
              <a:t>30.09.2020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D14F12A-710C-4B9F-A6F0-54207B6F000B}" type="slidenum">
              <a:rPr lang="ru-RU" smtClean="0"/>
              <a:t>‹#›</a:t>
            </a:fld>
            <a:endParaRPr lang="ru-RU"/>
          </a:p>
        </p:txBody>
      </p:sp>
    </p:spTree>
    <p:extLst>
      <p:ext uri="{BB962C8B-B14F-4D97-AF65-F5344CB8AC3E}">
        <p14:creationId xmlns:p14="http://schemas.microsoft.com/office/powerpoint/2010/main" val="1311812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88E80D7-B36D-4871-870D-0C93301F2410}" type="datetimeFigureOut">
              <a:rPr lang="ru-RU" smtClean="0"/>
              <a:t>30.09.2020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D14F12A-710C-4B9F-A6F0-54207B6F000B}" type="slidenum">
              <a:rPr lang="ru-RU" smtClean="0"/>
              <a:t>‹#›</a:t>
            </a:fld>
            <a:endParaRPr lang="ru-RU"/>
          </a:p>
        </p:txBody>
      </p:sp>
    </p:spTree>
    <p:extLst>
      <p:ext uri="{BB962C8B-B14F-4D97-AF65-F5344CB8AC3E}">
        <p14:creationId xmlns:p14="http://schemas.microsoft.com/office/powerpoint/2010/main" val="3225858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88E80D7-B36D-4871-870D-0C93301F2410}" type="datetimeFigureOut">
              <a:rPr lang="ru-RU" smtClean="0"/>
              <a:t>30.09.2020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D14F12A-710C-4B9F-A6F0-54207B6F000B}" type="slidenum">
              <a:rPr lang="ru-RU" smtClean="0"/>
              <a:t>‹#›</a:t>
            </a:fld>
            <a:endParaRPr lang="ru-RU"/>
          </a:p>
        </p:txBody>
      </p:sp>
    </p:spTree>
    <p:extLst>
      <p:ext uri="{BB962C8B-B14F-4D97-AF65-F5344CB8AC3E}">
        <p14:creationId xmlns:p14="http://schemas.microsoft.com/office/powerpoint/2010/main" val="3575527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88E80D7-B36D-4871-870D-0C93301F2410}" type="datetimeFigureOut">
              <a:rPr lang="ru-RU" smtClean="0"/>
              <a:t>30.09.2020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D14F12A-710C-4B9F-A6F0-54207B6F000B}" type="slidenum">
              <a:rPr lang="ru-RU" smtClean="0"/>
              <a:t>‹#›</a:t>
            </a:fld>
            <a:endParaRPr lang="ru-RU"/>
          </a:p>
        </p:txBody>
      </p:sp>
    </p:spTree>
    <p:extLst>
      <p:ext uri="{BB962C8B-B14F-4D97-AF65-F5344CB8AC3E}">
        <p14:creationId xmlns:p14="http://schemas.microsoft.com/office/powerpoint/2010/main" val="2598147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88E80D7-B36D-4871-870D-0C93301F2410}" type="datetimeFigureOut">
              <a:rPr lang="ru-RU" smtClean="0"/>
              <a:t>30.09.2020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D14F12A-710C-4B9F-A6F0-54207B6F000B}" type="slidenum">
              <a:rPr lang="ru-RU" smtClean="0"/>
              <a:t>‹#›</a:t>
            </a:fld>
            <a:endParaRPr lang="ru-RU"/>
          </a:p>
        </p:txBody>
      </p:sp>
    </p:spTree>
    <p:extLst>
      <p:ext uri="{BB962C8B-B14F-4D97-AF65-F5344CB8AC3E}">
        <p14:creationId xmlns:p14="http://schemas.microsoft.com/office/powerpoint/2010/main" val="1481190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88E80D7-B36D-4871-870D-0C93301F2410}" type="datetimeFigureOut">
              <a:rPr lang="ru-RU" smtClean="0"/>
              <a:t>30.09.2020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D14F12A-710C-4B9F-A6F0-54207B6F000B}" type="slidenum">
              <a:rPr lang="ru-RU" smtClean="0"/>
              <a:t>‹#›</a:t>
            </a:fld>
            <a:endParaRPr lang="ru-RU"/>
          </a:p>
        </p:txBody>
      </p:sp>
    </p:spTree>
    <p:extLst>
      <p:ext uri="{BB962C8B-B14F-4D97-AF65-F5344CB8AC3E}">
        <p14:creationId xmlns:p14="http://schemas.microsoft.com/office/powerpoint/2010/main" val="1665488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88E80D7-B36D-4871-870D-0C93301F2410}" type="datetimeFigureOut">
              <a:rPr lang="ru-RU" smtClean="0"/>
              <a:t>30.09.2020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D14F12A-710C-4B9F-A6F0-54207B6F000B}" type="slidenum">
              <a:rPr lang="ru-RU" smtClean="0"/>
              <a:t>‹#›</a:t>
            </a:fld>
            <a:endParaRPr lang="ru-RU"/>
          </a:p>
        </p:txBody>
      </p:sp>
    </p:spTree>
    <p:extLst>
      <p:ext uri="{BB962C8B-B14F-4D97-AF65-F5344CB8AC3E}">
        <p14:creationId xmlns:p14="http://schemas.microsoft.com/office/powerpoint/2010/main" val="1236834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88E80D7-B36D-4871-870D-0C93301F2410}" type="datetimeFigureOut">
              <a:rPr lang="ru-RU" smtClean="0"/>
              <a:t>30.09.2020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D14F12A-710C-4B9F-A6F0-54207B6F000B}" type="slidenum">
              <a:rPr lang="ru-RU" smtClean="0"/>
              <a:t>‹#›</a:t>
            </a:fld>
            <a:endParaRPr lang="ru-RU"/>
          </a:p>
        </p:txBody>
      </p:sp>
    </p:spTree>
    <p:extLst>
      <p:ext uri="{BB962C8B-B14F-4D97-AF65-F5344CB8AC3E}">
        <p14:creationId xmlns:p14="http://schemas.microsoft.com/office/powerpoint/2010/main" val="3264398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C88E80D7-B36D-4871-870D-0C93301F2410}" type="datetimeFigureOut">
              <a:rPr lang="ru-RU" smtClean="0"/>
              <a:t>30.09.2020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D14F12A-710C-4B9F-A6F0-54207B6F000B}" type="slidenum">
              <a:rPr lang="ru-RU" smtClean="0"/>
              <a:t>‹#›</a:t>
            </a:fld>
            <a:endParaRPr lang="ru-RU"/>
          </a:p>
        </p:txBody>
      </p:sp>
    </p:spTree>
    <p:extLst>
      <p:ext uri="{BB962C8B-B14F-4D97-AF65-F5344CB8AC3E}">
        <p14:creationId xmlns:p14="http://schemas.microsoft.com/office/powerpoint/2010/main" val="1253190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C88E80D7-B36D-4871-870D-0C93301F2410}" type="datetimeFigureOut">
              <a:rPr lang="ru-RU" smtClean="0"/>
              <a:t>30.09.2020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D14F12A-710C-4B9F-A6F0-54207B6F000B}" type="slidenum">
              <a:rPr lang="ru-RU" smtClean="0"/>
              <a:t>‹#›</a:t>
            </a:fld>
            <a:endParaRPr lang="ru-RU"/>
          </a:p>
        </p:txBody>
      </p:sp>
    </p:spTree>
    <p:extLst>
      <p:ext uri="{BB962C8B-B14F-4D97-AF65-F5344CB8AC3E}">
        <p14:creationId xmlns:p14="http://schemas.microsoft.com/office/powerpoint/2010/main" val="328233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8E80D7-B36D-4871-870D-0C93301F2410}" type="datetimeFigureOut">
              <a:rPr lang="ru-RU" smtClean="0"/>
              <a:t>30.09.2020</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14F12A-710C-4B9F-A6F0-54207B6F000B}" type="slidenum">
              <a:rPr lang="ru-RU" smtClean="0"/>
              <a:t>‹#›</a:t>
            </a:fld>
            <a:endParaRPr lang="ru-RU"/>
          </a:p>
        </p:txBody>
      </p:sp>
    </p:spTree>
    <p:extLst>
      <p:ext uri="{BB962C8B-B14F-4D97-AF65-F5344CB8AC3E}">
        <p14:creationId xmlns:p14="http://schemas.microsoft.com/office/powerpoint/2010/main" val="1977085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5.jpeg"/><Relationship Id="rId7" Type="http://schemas.openxmlformats.org/officeDocument/2006/relationships/image" Target="../media/image27.pn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26.jpeg"/><Relationship Id="rId5" Type="http://schemas.openxmlformats.org/officeDocument/2006/relationships/image" Target="../media/image13.jpeg"/><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dirty="0">
                <a:solidFill>
                  <a:srgbClr val="FF0000"/>
                </a:solidFill>
                <a:latin typeface="Times New Roman" panose="02020603050405020304" pitchFamily="18" charset="0"/>
                <a:cs typeface="Times New Roman" panose="02020603050405020304" pitchFamily="18" charset="0"/>
              </a:rPr>
              <a:t>Адам </a:t>
            </a:r>
            <a:r>
              <a:rPr lang="ru-RU" dirty="0" err="1">
                <a:solidFill>
                  <a:srgbClr val="FF0000"/>
                </a:solidFill>
                <a:latin typeface="Times New Roman" panose="02020603050405020304" pitchFamily="18" charset="0"/>
                <a:cs typeface="Times New Roman" panose="02020603050405020304" pitchFamily="18" charset="0"/>
              </a:rPr>
              <a:t>үшін</a:t>
            </a:r>
            <a:r>
              <a:rPr lang="ru-RU" dirty="0">
                <a:solidFill>
                  <a:srgbClr val="FF0000"/>
                </a:solidFill>
                <a:latin typeface="Times New Roman" panose="02020603050405020304" pitchFamily="18" charset="0"/>
                <a:cs typeface="Times New Roman" panose="02020603050405020304" pitchFamily="18" charset="0"/>
              </a:rPr>
              <a:t> </a:t>
            </a:r>
            <a:r>
              <a:rPr lang="ru-RU" dirty="0" err="1" smtClean="0">
                <a:solidFill>
                  <a:srgbClr val="FF0000"/>
                </a:solidFill>
                <a:latin typeface="Times New Roman" panose="02020603050405020304" pitchFamily="18" charset="0"/>
                <a:cs typeface="Times New Roman" panose="02020603050405020304" pitchFamily="18" charset="0"/>
              </a:rPr>
              <a:t>зәр</a:t>
            </a:r>
            <a:r>
              <a:rPr lang="ru-RU" dirty="0" smtClean="0">
                <a:solidFill>
                  <a:srgbClr val="FF0000"/>
                </a:solidFill>
                <a:latin typeface="Times New Roman" panose="02020603050405020304" pitchFamily="18" charset="0"/>
                <a:cs typeface="Times New Roman" panose="02020603050405020304" pitchFamily="18" charset="0"/>
              </a:rPr>
              <a:t> </a:t>
            </a:r>
            <a:r>
              <a:rPr lang="ru-RU" dirty="0" err="1" smtClean="0">
                <a:solidFill>
                  <a:srgbClr val="FF0000"/>
                </a:solidFill>
                <a:latin typeface="Times New Roman" panose="02020603050405020304" pitchFamily="18" charset="0"/>
                <a:cs typeface="Times New Roman" panose="02020603050405020304" pitchFamily="18" charset="0"/>
              </a:rPr>
              <a:t>талдауын</a:t>
            </a:r>
            <a:r>
              <a:rPr lang="ru-RU" dirty="0" smtClean="0">
                <a:solidFill>
                  <a:srgbClr val="FF0000"/>
                </a:solidFill>
                <a:latin typeface="Times New Roman" panose="02020603050405020304" pitchFamily="18" charset="0"/>
                <a:cs typeface="Times New Roman" panose="02020603050405020304" pitchFamily="18" charset="0"/>
              </a:rPr>
              <a:t> </a:t>
            </a:r>
            <a:r>
              <a:rPr lang="ru-RU" dirty="0" err="1">
                <a:solidFill>
                  <a:srgbClr val="FF0000"/>
                </a:solidFill>
                <a:latin typeface="Times New Roman" panose="02020603050405020304" pitchFamily="18" charset="0"/>
                <a:cs typeface="Times New Roman" panose="02020603050405020304" pitchFamily="18" charset="0"/>
              </a:rPr>
              <a:t>жасату</a:t>
            </a:r>
            <a:r>
              <a:rPr lang="ru-RU" dirty="0">
                <a:solidFill>
                  <a:srgbClr val="FF0000"/>
                </a:solidFill>
                <a:latin typeface="Times New Roman" panose="02020603050405020304" pitchFamily="18" charset="0"/>
                <a:cs typeface="Times New Roman" panose="02020603050405020304" pitchFamily="18" charset="0"/>
              </a:rPr>
              <a:t> </a:t>
            </a:r>
            <a:r>
              <a:rPr lang="ru-RU" dirty="0" smtClean="0">
                <a:solidFill>
                  <a:srgbClr val="FF0000"/>
                </a:solidFill>
                <a:latin typeface="Times New Roman" panose="02020603050405020304" pitchFamily="18" charset="0"/>
                <a:cs typeface="Times New Roman" panose="02020603050405020304" pitchFamily="18" charset="0"/>
              </a:rPr>
              <a:t>не</a:t>
            </a:r>
            <a:br>
              <a:rPr lang="ru-RU" dirty="0" smtClean="0">
                <a:solidFill>
                  <a:srgbClr val="FF0000"/>
                </a:solidFill>
                <a:latin typeface="Times New Roman" panose="02020603050405020304" pitchFamily="18" charset="0"/>
                <a:cs typeface="Times New Roman" panose="02020603050405020304" pitchFamily="18" charset="0"/>
              </a:rPr>
            </a:br>
            <a:r>
              <a:rPr lang="ru-RU" dirty="0" err="1" smtClean="0">
                <a:solidFill>
                  <a:srgbClr val="FF0000"/>
                </a:solidFill>
                <a:latin typeface="Times New Roman" panose="02020603050405020304" pitchFamily="18" charset="0"/>
                <a:cs typeface="Times New Roman" panose="02020603050405020304" pitchFamily="18" charset="0"/>
              </a:rPr>
              <a:t>себепті</a:t>
            </a:r>
            <a:r>
              <a:rPr lang="ru-RU" dirty="0" smtClean="0">
                <a:solidFill>
                  <a:srgbClr val="FF0000"/>
                </a:solidFill>
                <a:latin typeface="Times New Roman" panose="02020603050405020304" pitchFamily="18" charset="0"/>
                <a:cs typeface="Times New Roman" panose="02020603050405020304" pitchFamily="18" charset="0"/>
              </a:rPr>
              <a:t> </a:t>
            </a:r>
            <a:r>
              <a:rPr lang="ru-RU" dirty="0" err="1">
                <a:solidFill>
                  <a:srgbClr val="FF0000"/>
                </a:solidFill>
                <a:latin typeface="Times New Roman" panose="02020603050405020304" pitchFamily="18" charset="0"/>
                <a:cs typeface="Times New Roman" panose="02020603050405020304" pitchFamily="18" charset="0"/>
              </a:rPr>
              <a:t>маңызды</a:t>
            </a:r>
            <a:r>
              <a:rPr lang="ru-RU" dirty="0" smtClean="0">
                <a:solidFill>
                  <a:srgbClr val="FF0000"/>
                </a:solidFill>
                <a:latin typeface="Times New Roman" panose="02020603050405020304" pitchFamily="18" charset="0"/>
                <a:cs typeface="Times New Roman" panose="02020603050405020304" pitchFamily="18" charset="0"/>
              </a:rPr>
              <a:t>?</a:t>
            </a:r>
            <a:endParaRPr lang="ru-RU"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947382" y="2208536"/>
            <a:ext cx="5412475" cy="4351338"/>
          </a:xfrm>
        </p:spPr>
        <p:txBody>
          <a:bodyPr/>
          <a:lstStyle/>
          <a:p>
            <a:pPr marL="0" indent="457200" algn="just">
              <a:spcBef>
                <a:spcPts val="0"/>
              </a:spcBef>
              <a:buNone/>
            </a:pPr>
            <a:r>
              <a:rPr lang="ru-RU" dirty="0" err="1" smtClean="0">
                <a:latin typeface="Times New Roman" panose="02020603050405020304" pitchFamily="18" charset="0"/>
                <a:cs typeface="Times New Roman" panose="02020603050405020304" pitchFamily="18" charset="0"/>
              </a:rPr>
              <a:t>Адамның</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күнделікті</a:t>
            </a:r>
            <a:r>
              <a:rPr lang="ru-RU" dirty="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тұтынған</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заттарының</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алмасуының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соңғы</a:t>
            </a:r>
            <a:r>
              <a:rPr lang="ru-RU" dirty="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өнімдерінің</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концентрациясына</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талдау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жасау</a:t>
            </a:r>
            <a:r>
              <a:rPr lang="ru-RU" dirty="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арқылы</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көптеген</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ақпарат</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алуға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болады</a:t>
            </a:r>
            <a:r>
              <a:rPr lang="ru-RU" dirty="0">
                <a:latin typeface="Times New Roman" panose="02020603050405020304" pitchFamily="18" charset="0"/>
                <a:cs typeface="Times New Roman" panose="02020603050405020304" pitchFamily="18" charset="0"/>
              </a:rPr>
              <a:t>. </a:t>
            </a:r>
            <a:endParaRPr lang="ru-RU" dirty="0" smtClean="0">
              <a:latin typeface="Times New Roman" panose="02020603050405020304" pitchFamily="18" charset="0"/>
              <a:cs typeface="Times New Roman" panose="02020603050405020304" pitchFamily="18" charset="0"/>
            </a:endParaRPr>
          </a:p>
          <a:p>
            <a:pPr marL="0" indent="457200" algn="just">
              <a:spcBef>
                <a:spcPts val="0"/>
              </a:spcBef>
              <a:buNone/>
            </a:pPr>
            <a:r>
              <a:rPr lang="ru-RU" dirty="0" err="1" smtClean="0">
                <a:latin typeface="Times New Roman" panose="02020603050405020304" pitchFamily="18" charset="0"/>
                <a:cs typeface="Times New Roman" panose="02020603050405020304" pitchFamily="18" charset="0"/>
              </a:rPr>
              <a:t>Зәр</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талдауы</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зертханаларда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жасалады</a:t>
            </a:r>
            <a:r>
              <a:rPr lang="ru-RU" dirty="0">
                <a:latin typeface="Times New Roman" panose="02020603050405020304" pitchFamily="18" charset="0"/>
                <a:cs typeface="Times New Roman" panose="02020603050405020304" pitchFamily="18" charset="0"/>
              </a:rPr>
              <a:t>. </a:t>
            </a:r>
            <a:endParaRPr lang="ru-RU" dirty="0" smtClean="0">
              <a:latin typeface="Times New Roman" panose="02020603050405020304" pitchFamily="18" charset="0"/>
              <a:cs typeface="Times New Roman" panose="02020603050405020304" pitchFamily="18" charset="0"/>
            </a:endParaRPr>
          </a:p>
          <a:p>
            <a:pPr marL="0" indent="457200" algn="just">
              <a:spcBef>
                <a:spcPts val="0"/>
              </a:spcBef>
              <a:buNone/>
            </a:pPr>
            <a:endParaRPr lang="ru-RU" dirty="0">
              <a:latin typeface="Times New Roman" panose="02020603050405020304" pitchFamily="18" charset="0"/>
              <a:cs typeface="Times New Roman" panose="02020603050405020304" pitchFamily="18"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8625" y="2208536"/>
            <a:ext cx="4735175" cy="3141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9288159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3074" name="Picture 2" descr="Болезни почек. На вопросы озерчан ответил Дмитрий Перепечин - ГБУЗ МО  &quot;Озерская ЦРБ&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solidFill>
            <a:schemeClr val="bg1"/>
          </a:solidFill>
        </p:spPr>
      </p:pic>
      <p:pic>
        <p:nvPicPr>
          <p:cNvPr id="8" name="Рисунок 7"/>
          <p:cNvPicPr/>
          <p:nvPr/>
        </p:nvPicPr>
        <p:blipFill>
          <a:blip r:embed="rId3">
            <a:extLst>
              <a:ext uri="{28A0092B-C50C-407E-A947-70E740481C1C}">
                <a14:useLocalDpi xmlns:a14="http://schemas.microsoft.com/office/drawing/2010/main" val="0"/>
              </a:ext>
            </a:extLst>
          </a:blip>
          <a:srcRect/>
          <a:stretch>
            <a:fillRect/>
          </a:stretch>
        </p:blipFill>
        <p:spPr bwMode="auto">
          <a:xfrm>
            <a:off x="4012146" y="4091354"/>
            <a:ext cx="3914237" cy="2484617"/>
          </a:xfrm>
          <a:prstGeom prst="rect">
            <a:avLst/>
          </a:prstGeom>
          <a:noFill/>
          <a:ln>
            <a:noFill/>
          </a:ln>
        </p:spPr>
      </p:pic>
      <p:sp>
        <p:nvSpPr>
          <p:cNvPr id="9" name="Прямоугольник 8"/>
          <p:cNvSpPr/>
          <p:nvPr/>
        </p:nvSpPr>
        <p:spPr>
          <a:xfrm>
            <a:off x="206405" y="202357"/>
            <a:ext cx="4300216" cy="1077218"/>
          </a:xfrm>
          <a:prstGeom prst="rect">
            <a:avLst/>
          </a:prstGeom>
          <a:solidFill>
            <a:schemeClr val="bg1"/>
          </a:solidFill>
        </p:spPr>
        <p:txBody>
          <a:bodyPr wrap="none" lIns="91440" tIns="45720" rIns="91440" bIns="45720">
            <a:spAutoFit/>
          </a:bodyPr>
          <a:lstStyle/>
          <a:p>
            <a:pPr algn="ctr"/>
            <a:r>
              <a:rPr lang="ru-RU" sz="32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Бүйрек</a:t>
            </a:r>
            <a:r>
              <a:rPr lang="ru-RU" sz="32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ru-RU" sz="32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жұмысына</a:t>
            </a:r>
            <a:r>
              <a:rPr lang="ru-RU" sz="32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p>
          <a:p>
            <a:pPr algn="ctr"/>
            <a:r>
              <a:rPr lang="ru-RU" sz="32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әсер</a:t>
            </a:r>
            <a:r>
              <a:rPr lang="ru-RU" sz="32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ru-RU" sz="32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ететін</a:t>
            </a:r>
            <a:r>
              <a:rPr lang="ru-RU" sz="32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ru-RU" sz="32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факторлар</a:t>
            </a:r>
            <a:endParaRPr lang="ru-RU" sz="32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endParaRPr>
          </a:p>
        </p:txBody>
      </p:sp>
      <p:pic>
        <p:nvPicPr>
          <p:cNvPr id="10" name="Picture 2" descr="ФАО: Здоровый рацион питания, основанный на растительной продукции и  богатый фруктами и овощами также важен для экологической устойчивости  планеты - FruitNews.R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7454" y="202357"/>
            <a:ext cx="6555119" cy="368725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Термометр инфракрасный. Бесконтактный. Пирометр. Градусник - пистолет.: 1  250 грн. - Медичні прилади Чернігів на BESPLATKA.ua 196640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4682" y="4076071"/>
            <a:ext cx="3618218" cy="24999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Почему лекарства в ЕС в разы дешевле дешевле, чем в Украине | zerkalo.mk.u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249" y="4091354"/>
            <a:ext cx="3357648" cy="2484617"/>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Кариес: причины появления, лечение, профилактика – стоматология Президент"/>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249" y="1355775"/>
            <a:ext cx="3938368" cy="2697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08059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smtClean="0">
                <a:solidFill>
                  <a:srgbClr val="FF0000"/>
                </a:solidFill>
                <a:latin typeface="Times New Roman" panose="02020603050405020304" pitchFamily="18" charset="0"/>
                <a:cs typeface="Times New Roman" panose="02020603050405020304" pitchFamily="18" charset="0"/>
              </a:rPr>
              <a:t>Тамақтану рационы </a:t>
            </a:r>
            <a:endParaRPr lang="ru-RU" dirty="0">
              <a:solidFill>
                <a:srgbClr val="FF0000"/>
              </a:solidFill>
              <a:latin typeface="Times New Roman" panose="02020603050405020304" pitchFamily="18" charset="0"/>
              <a:cs typeface="Times New Roman" panose="02020603050405020304" pitchFamily="18" charset="0"/>
            </a:endParaRPr>
          </a:p>
        </p:txBody>
      </p:sp>
      <p:pic>
        <p:nvPicPr>
          <p:cNvPr id="16388" name="Picture 4" descr="Подмосковный суррогат: полиция нашла 10 тысяч бутылок «левого» спиртного -  ИА REGNU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223" y="1541776"/>
            <a:ext cx="5099361" cy="3793285"/>
          </a:xfrm>
          <a:prstGeom prst="rect">
            <a:avLst/>
          </a:prstGeom>
          <a:noFill/>
          <a:extLst>
            <a:ext uri="{909E8E84-426E-40DD-AFC4-6F175D3DCCD1}">
              <a14:hiddenFill xmlns:a14="http://schemas.microsoft.com/office/drawing/2010/main">
                <a:solidFill>
                  <a:srgbClr val="FFFFFF"/>
                </a:solidFill>
              </a14:hiddenFill>
            </a:ext>
          </a:extLst>
        </p:spPr>
      </p:pic>
      <p:pic>
        <p:nvPicPr>
          <p:cNvPr id="8" name="Рисунок 7"/>
          <p:cNvPicPr>
            <a:picLocks noChangeAspect="1"/>
          </p:cNvPicPr>
          <p:nvPr/>
        </p:nvPicPr>
        <p:blipFill>
          <a:blip r:embed="rId3"/>
          <a:stretch>
            <a:fillRect/>
          </a:stretch>
        </p:blipFill>
        <p:spPr>
          <a:xfrm>
            <a:off x="8548023" y="3408090"/>
            <a:ext cx="3399566" cy="3399566"/>
          </a:xfrm>
          <a:prstGeom prst="rect">
            <a:avLst/>
          </a:prstGeom>
        </p:spPr>
      </p:pic>
      <p:pic>
        <p:nvPicPr>
          <p:cNvPr id="10" name="Рисунок 9"/>
          <p:cNvPicPr>
            <a:picLocks noChangeAspect="1"/>
          </p:cNvPicPr>
          <p:nvPr/>
        </p:nvPicPr>
        <p:blipFill>
          <a:blip r:embed="rId4"/>
          <a:stretch>
            <a:fillRect/>
          </a:stretch>
        </p:blipFill>
        <p:spPr>
          <a:xfrm>
            <a:off x="5104242" y="3408090"/>
            <a:ext cx="3212839" cy="3245457"/>
          </a:xfrm>
          <a:prstGeom prst="rect">
            <a:avLst/>
          </a:prstGeom>
        </p:spPr>
      </p:pic>
      <p:pic>
        <p:nvPicPr>
          <p:cNvPr id="1026" name="Picture 2" descr="Glass of drinking water isolated on white background with clipping path |  Premium Phot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79043" y="365125"/>
            <a:ext cx="2312957" cy="34657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Простые и вкусные рецепты из мяса: свинина, говядина, курица, индейка"/>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69467" y="348791"/>
            <a:ext cx="4822750" cy="3183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18995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kk-KZ" dirty="0" smtClean="0">
                <a:solidFill>
                  <a:srgbClr val="FF0000"/>
                </a:solidFill>
                <a:latin typeface="Times New Roman" panose="02020603050405020304" pitchFamily="18" charset="0"/>
                <a:cs typeface="Times New Roman" panose="02020603050405020304" pitchFamily="18" charset="0"/>
              </a:rPr>
              <a:t>Ет</a:t>
            </a:r>
            <a:endParaRPr lang="ru-RU"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200" y="1825625"/>
            <a:ext cx="5453418" cy="4351338"/>
          </a:xfrm>
        </p:spPr>
        <p:txBody>
          <a:bodyPr>
            <a:normAutofit/>
          </a:bodyPr>
          <a:lstStyle/>
          <a:p>
            <a:pPr marL="0" indent="457200" algn="just">
              <a:spcBef>
                <a:spcPts val="0"/>
              </a:spcBef>
              <a:buNone/>
            </a:pPr>
            <a:r>
              <a:rPr lang="ru-RU" sz="2400" dirty="0" err="1">
                <a:latin typeface="Times New Roman" panose="02020603050405020304" pitchFamily="18" charset="0"/>
                <a:cs typeface="Times New Roman" panose="02020603050405020304" pitchFamily="18" charset="0"/>
              </a:rPr>
              <a:t>Ет</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бүйректің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жұмысына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теріс</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әсер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етеді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Әсіресе</a:t>
            </a:r>
            <a:r>
              <a:rPr lang="ru-RU" sz="2400" dirty="0">
                <a:latin typeface="Times New Roman" panose="02020603050405020304" pitchFamily="18" charset="0"/>
                <a:cs typeface="Times New Roman" panose="02020603050405020304" pitchFamily="18" charset="0"/>
              </a:rPr>
              <a:t> оны </a:t>
            </a:r>
            <a:r>
              <a:rPr lang="ru-RU" sz="2400" dirty="0" err="1">
                <a:latin typeface="Times New Roman" panose="02020603050405020304" pitchFamily="18" charset="0"/>
                <a:cs typeface="Times New Roman" panose="02020603050405020304" pitchFamily="18" charset="0"/>
              </a:rPr>
              <a:t>көп</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тұтынумен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Ақуыз</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майлардан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айырмашылығы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адам</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ағзасында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жиналмайды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сондықтан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оның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ыдырау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өнімдері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бүйрек</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арқылы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шығарылады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бұл</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органға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жүктемені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арттырады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Егер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бүйрек</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өздеріне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жүктелген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жұмысты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орындай</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алмаса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онда</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бүйректе</a:t>
            </a:r>
            <a:r>
              <a:rPr lang="ru-RU" sz="2400" dirty="0" smtClean="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тастар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пайда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болады</a:t>
            </a:r>
            <a:r>
              <a:rPr lang="ru-RU" sz="2400" dirty="0">
                <a:latin typeface="Times New Roman" panose="02020603050405020304" pitchFamily="18" charset="0"/>
                <a:cs typeface="Times New Roman" panose="02020603050405020304" pitchFamily="18" charset="0"/>
              </a:rPr>
              <a:t>.</a:t>
            </a:r>
          </a:p>
        </p:txBody>
      </p:sp>
      <p:pic>
        <p:nvPicPr>
          <p:cNvPr id="4" name="Picture 2" descr="Простые и вкусные рецепты из мяса: свинина, говядина, курица, индейк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4447" y="1825625"/>
            <a:ext cx="4822750" cy="3183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66924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kk-KZ" dirty="0" smtClean="0">
                <a:solidFill>
                  <a:srgbClr val="FF0000"/>
                </a:solidFill>
                <a:latin typeface="Times New Roman" panose="02020603050405020304" pitchFamily="18" charset="0"/>
                <a:cs typeface="Times New Roman" panose="02020603050405020304" pitchFamily="18" charset="0"/>
              </a:rPr>
              <a:t>Ішімдік</a:t>
            </a:r>
            <a:endParaRPr lang="ru-RU"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71182" y="1583140"/>
            <a:ext cx="6044821" cy="4736371"/>
          </a:xfrm>
        </p:spPr>
        <p:txBody>
          <a:bodyPr>
            <a:normAutofit fontScale="70000" lnSpcReduction="20000"/>
          </a:bodyPr>
          <a:lstStyle/>
          <a:p>
            <a:pPr marL="0" indent="457200" algn="just">
              <a:lnSpc>
                <a:spcPct val="120000"/>
              </a:lnSpc>
              <a:spcBef>
                <a:spcPts val="0"/>
              </a:spcBef>
              <a:buNone/>
            </a:pPr>
            <a:r>
              <a:rPr lang="ru-RU" dirty="0">
                <a:latin typeface="Times New Roman" panose="02020603050405020304" pitchFamily="18" charset="0"/>
                <a:cs typeface="Times New Roman" panose="02020603050405020304" pitchFamily="18" charset="0"/>
              </a:rPr>
              <a:t>Алкоголь </a:t>
            </a:r>
            <a:r>
              <a:rPr lang="ru-RU" dirty="0" err="1">
                <a:latin typeface="Times New Roman" panose="02020603050405020304" pitchFamily="18" charset="0"/>
                <a:cs typeface="Times New Roman" panose="02020603050405020304" pitchFamily="18" charset="0"/>
              </a:rPr>
              <a:t>қандағы</a:t>
            </a:r>
            <a:r>
              <a:rPr lang="ru-RU" dirty="0">
                <a:latin typeface="Times New Roman" panose="02020603050405020304" pitchFamily="18" charset="0"/>
                <a:cs typeface="Times New Roman" panose="02020603050405020304" pitchFamily="18" charset="0"/>
              </a:rPr>
              <a:t> АДГ (</a:t>
            </a:r>
            <a:r>
              <a:rPr lang="ru-RU" dirty="0" err="1">
                <a:latin typeface="Times New Roman" panose="02020603050405020304" pitchFamily="18" charset="0"/>
                <a:cs typeface="Times New Roman" panose="02020603050405020304" pitchFamily="18" charset="0"/>
              </a:rPr>
              <a:t>бөлінуін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мөлшерін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азайтуы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мүмкін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нәтижесінде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қатты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сұйылтылған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көп</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зәр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бөлінуі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мүмкін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Нәтижесінде</a:t>
            </a:r>
            <a:r>
              <a:rPr lang="ru-RU" dirty="0">
                <a:latin typeface="Times New Roman" panose="02020603050405020304" pitchFamily="18" charset="0"/>
                <a:cs typeface="Times New Roman" panose="02020603050405020304" pitchFamily="18" charset="0"/>
              </a:rPr>
              <a:t> организм </a:t>
            </a:r>
            <a:r>
              <a:rPr lang="ru-RU" dirty="0" err="1">
                <a:latin typeface="Times New Roman" panose="02020603050405020304" pitchFamily="18" charset="0"/>
                <a:cs typeface="Times New Roman" panose="02020603050405020304" pitchFamily="18" charset="0"/>
              </a:rPr>
              <a:t>көп</a:t>
            </a:r>
            <a:r>
              <a:rPr lang="ru-RU" dirty="0">
                <a:latin typeface="Times New Roman" panose="02020603050405020304" pitchFamily="18" charset="0"/>
                <a:cs typeface="Times New Roman" panose="02020603050405020304" pitchFamily="18" charset="0"/>
              </a:rPr>
              <a:t> су </a:t>
            </a:r>
            <a:r>
              <a:rPr lang="ru-RU" dirty="0" err="1">
                <a:latin typeface="Times New Roman" panose="02020603050405020304" pitchFamily="18" charset="0"/>
                <a:cs typeface="Times New Roman" panose="02020603050405020304" pitchFamily="18" charset="0"/>
              </a:rPr>
              <a:t>жоғалтуы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мүмкін</a:t>
            </a:r>
            <a:r>
              <a:rPr lang="ru-RU" dirty="0">
                <a:latin typeface="Times New Roman" panose="02020603050405020304" pitchFamily="18" charset="0"/>
                <a:cs typeface="Times New Roman" panose="02020603050405020304" pitchFamily="18" charset="0"/>
              </a:rPr>
              <a:t>.</a:t>
            </a:r>
          </a:p>
          <a:p>
            <a:pPr marL="0" indent="457200" algn="just">
              <a:lnSpc>
                <a:spcPct val="120000"/>
              </a:lnSpc>
              <a:spcBef>
                <a:spcPts val="0"/>
              </a:spcBef>
              <a:buNone/>
            </a:pPr>
            <a:r>
              <a:rPr lang="ru-RU" dirty="0" err="1">
                <a:latin typeface="Times New Roman" panose="02020603050405020304" pitchFamily="18" charset="0"/>
                <a:cs typeface="Times New Roman" panose="02020603050405020304" pitchFamily="18" charset="0"/>
              </a:rPr>
              <a:t>Бүйректің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дұрыс</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жұмыс</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істеуіне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ішімдікті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пайдалану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өте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зиян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Ішімдікті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көп</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ішу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бүйрек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жұмысын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бұзады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Бүйректің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жасушалары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зиянды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заттарды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шығара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алмайтын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болады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Жасушалар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қабынып</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зәрмен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бірге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ағзадан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қажетті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нәруыз</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бөлініп</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сыртқа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шыға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бастайды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Ішімдікпен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уланған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бүйрек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бүрісіп</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зәрдің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бөлінуі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тоқталады</a:t>
            </a:r>
            <a:r>
              <a:rPr lang="ru-RU" dirty="0" smtClean="0">
                <a:latin typeface="Times New Roman" panose="02020603050405020304" pitchFamily="18" charset="0"/>
                <a:cs typeface="Times New Roman" panose="02020603050405020304" pitchFamily="18" charset="0"/>
              </a:rPr>
              <a:t>.</a:t>
            </a:r>
          </a:p>
          <a:p>
            <a:pPr marL="0" indent="457200" algn="just">
              <a:lnSpc>
                <a:spcPct val="120000"/>
              </a:lnSpc>
              <a:spcBef>
                <a:spcPts val="0"/>
              </a:spcBef>
              <a:buNone/>
            </a:pPr>
            <a:r>
              <a:rPr lang="ru-RU" dirty="0" err="1">
                <a:latin typeface="Times New Roman" panose="02020603050405020304" pitchFamily="18" charset="0"/>
                <a:cs typeface="Times New Roman" panose="02020603050405020304" pitchFamily="18" charset="0"/>
              </a:rPr>
              <a:t>Мысалы</a:t>
            </a:r>
            <a:r>
              <a:rPr lang="ru-RU" dirty="0">
                <a:latin typeface="Times New Roman" panose="02020603050405020304" pitchFamily="18" charset="0"/>
                <a:cs typeface="Times New Roman" panose="02020603050405020304" pitchFamily="18" charset="0"/>
              </a:rPr>
              <a:t>, Америка 1930 </a:t>
            </a:r>
            <a:r>
              <a:rPr lang="ru-RU" dirty="0" err="1">
                <a:latin typeface="Times New Roman" panose="02020603050405020304" pitchFamily="18" charset="0"/>
                <a:cs typeface="Times New Roman" panose="02020603050405020304" pitchFamily="18" charset="0"/>
              </a:rPr>
              <a:t>жылдары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арақ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ішуді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азайтқан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кезде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бүйрек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қабынуының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азайғанын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байқаған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cs typeface="Times New Roman" panose="02020603050405020304" pitchFamily="18" charset="0"/>
              </a:rPr>
              <a:t> де </a:t>
            </a:r>
            <a:r>
              <a:rPr lang="ru-RU" dirty="0" err="1">
                <a:latin typeface="Times New Roman" panose="02020603050405020304" pitchFamily="18" charset="0"/>
                <a:cs typeface="Times New Roman" panose="02020603050405020304" pitchFamily="18" charset="0"/>
              </a:rPr>
              <a:t>елінің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әл-ауқатының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артып</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халқының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тұрмысының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оңала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бастағанын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сезінген</a:t>
            </a:r>
            <a:r>
              <a:rPr lang="ru-RU" dirty="0">
                <a:latin typeface="Times New Roman" panose="02020603050405020304" pitchFamily="18" charset="0"/>
                <a:cs typeface="Times New Roman" panose="02020603050405020304" pitchFamily="18" charset="0"/>
              </a:rPr>
              <a:t>.</a:t>
            </a:r>
          </a:p>
          <a:p>
            <a:pPr indent="457200" algn="just">
              <a:lnSpc>
                <a:spcPct val="120000"/>
              </a:lnSpc>
              <a:spcBef>
                <a:spcPts val="0"/>
              </a:spcBef>
            </a:pPr>
            <a:endParaRPr lang="ru-RU" dirty="0">
              <a:latin typeface="Times New Roman" panose="02020603050405020304" pitchFamily="18" charset="0"/>
              <a:cs typeface="Times New Roman" panose="02020603050405020304" pitchFamily="18" charset="0"/>
            </a:endParaRPr>
          </a:p>
        </p:txBody>
      </p:sp>
      <p:pic>
        <p:nvPicPr>
          <p:cNvPr id="5" name="Picture 4" descr="Подмосковный суррогат: полиция нашла 10 тысяч бутылок «левого» спиртного -  ИА REGNU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2639" y="1786222"/>
            <a:ext cx="5099361" cy="3793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68718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7798" y="365125"/>
            <a:ext cx="5771866" cy="1325563"/>
          </a:xfrm>
        </p:spPr>
        <p:txBody>
          <a:bodyPr/>
          <a:lstStyle/>
          <a:p>
            <a:r>
              <a:rPr lang="kk-KZ" dirty="0" smtClean="0">
                <a:solidFill>
                  <a:srgbClr val="FF0000"/>
                </a:solidFill>
                <a:latin typeface="Times New Roman" panose="02020603050405020304" pitchFamily="18" charset="0"/>
                <a:cs typeface="Times New Roman" panose="02020603050405020304" pitchFamily="18" charset="0"/>
              </a:rPr>
              <a:t>Қант және тұз</a:t>
            </a:r>
            <a:endParaRPr lang="ru-RU"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41072" y="1464407"/>
            <a:ext cx="7895540" cy="5004632"/>
          </a:xfrm>
        </p:spPr>
        <p:txBody>
          <a:bodyPr>
            <a:noAutofit/>
          </a:bodyPr>
          <a:lstStyle/>
          <a:p>
            <a:pPr marL="0" indent="457200" algn="just">
              <a:lnSpc>
                <a:spcPct val="120000"/>
              </a:lnSpc>
              <a:spcBef>
                <a:spcPts val="0"/>
              </a:spcBef>
              <a:buNone/>
            </a:pPr>
            <a:r>
              <a:rPr lang="ru-RU" sz="2000" dirty="0" err="1" smtClean="0">
                <a:latin typeface="Times New Roman" panose="02020603050405020304" pitchFamily="18" charset="0"/>
                <a:cs typeface="Times New Roman" panose="02020603050405020304" pitchFamily="18" charset="0"/>
              </a:rPr>
              <a:t>Дұрыс</a:t>
            </a:r>
            <a:r>
              <a:rPr lang="ru-RU" sz="2000" dirty="0" smtClean="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тамақтану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рационын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сақтау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өте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маңызды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яғни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тәулігіне</a:t>
            </a:r>
            <a:r>
              <a:rPr lang="ru-RU" sz="2000" dirty="0">
                <a:latin typeface="Times New Roman" panose="02020603050405020304" pitchFamily="18" charset="0"/>
                <a:cs typeface="Times New Roman" panose="02020603050405020304" pitchFamily="18" charset="0"/>
              </a:rPr>
              <a:t> 15-25-грамдай </a:t>
            </a:r>
            <a:r>
              <a:rPr lang="ru-RU" sz="2000" dirty="0" err="1">
                <a:latin typeface="Times New Roman" panose="02020603050405020304" pitchFamily="18" charset="0"/>
                <a:cs typeface="Times New Roman" panose="02020603050405020304" pitchFamily="18" charset="0"/>
              </a:rPr>
              <a:t>түз</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дене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жүктемесіне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ішкен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сүйықтық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мөлшеріне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және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қоршаған</a:t>
            </a:r>
            <a:r>
              <a:rPr lang="ru-RU" sz="2000" dirty="0">
                <a:latin typeface="Times New Roman" panose="02020603050405020304" pitchFamily="18" charset="0"/>
                <a:cs typeface="Times New Roman" panose="02020603050405020304" pitchFamily="18" charset="0"/>
              </a:rPr>
              <a:t> орта </a:t>
            </a:r>
            <a:r>
              <a:rPr lang="ru-RU" sz="2000" dirty="0" err="1">
                <a:latin typeface="Times New Roman" panose="02020603050405020304" pitchFamily="18" charset="0"/>
                <a:cs typeface="Times New Roman" panose="02020603050405020304" pitchFamily="18" charset="0"/>
              </a:rPr>
              <a:t>температурасына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байланысты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пайдалану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керек</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Тұзды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және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ащы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тамақ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бүйрек</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қызметіне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кері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әсер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етеді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Тұздар</a:t>
            </a:r>
            <a:r>
              <a:rPr lang="ru-RU" sz="2000" dirty="0">
                <a:latin typeface="Times New Roman" panose="02020603050405020304" pitchFamily="18" charset="0"/>
                <a:cs typeface="Times New Roman" panose="02020603050405020304" pitchFamily="18" charset="0"/>
              </a:rPr>
              <a:t> суды </a:t>
            </a:r>
            <a:r>
              <a:rPr lang="ru-RU" sz="2000" dirty="0" err="1">
                <a:latin typeface="Times New Roman" panose="02020603050405020304" pitchFamily="18" charset="0"/>
                <a:cs typeface="Times New Roman" panose="02020603050405020304" pitchFamily="18" charset="0"/>
              </a:rPr>
              <a:t>көп</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байланыстыруға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себеп</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болады</a:t>
            </a:r>
            <a:r>
              <a:rPr lang="ru-RU" sz="2000" dirty="0">
                <a:latin typeface="Times New Roman" panose="02020603050405020304" pitchFamily="18" charset="0"/>
                <a:cs typeface="Times New Roman" panose="02020603050405020304" pitchFamily="18" charset="0"/>
              </a:rPr>
              <a:t> да, оны </a:t>
            </a:r>
            <a:r>
              <a:rPr lang="ru-RU" sz="2000" dirty="0" err="1">
                <a:latin typeface="Times New Roman" panose="02020603050405020304" pitchFamily="18" charset="0"/>
                <a:cs typeface="Times New Roman" panose="02020603050405020304" pitchFamily="18" charset="0"/>
              </a:rPr>
              <a:t>ағзада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ұстап</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тұрады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Демек</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бүйрек</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артық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тұздарды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ғана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емес</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тұзды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тамақтан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кейін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ішетін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артық</a:t>
            </a:r>
            <a:r>
              <a:rPr lang="ru-RU" sz="2000" dirty="0">
                <a:latin typeface="Times New Roman" panose="02020603050405020304" pitchFamily="18" charset="0"/>
                <a:cs typeface="Times New Roman" panose="02020603050405020304" pitchFamily="18" charset="0"/>
              </a:rPr>
              <a:t> суды да </a:t>
            </a:r>
            <a:r>
              <a:rPr lang="ru-RU" sz="2000" dirty="0" err="1">
                <a:latin typeface="Times New Roman" panose="02020603050405020304" pitchFamily="18" charset="0"/>
                <a:cs typeface="Times New Roman" panose="02020603050405020304" pitchFamily="18" charset="0"/>
              </a:rPr>
              <a:t>шығарып</a:t>
            </a:r>
            <a:r>
              <a:rPr lang="ru-RU" sz="2000" dirty="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отырады</a:t>
            </a:r>
            <a:r>
              <a:rPr lang="ru-RU" sz="2000" dirty="0" smtClean="0">
                <a:latin typeface="Times New Roman" panose="02020603050405020304" pitchFamily="18" charset="0"/>
                <a:cs typeface="Times New Roman" panose="02020603050405020304" pitchFamily="18" charset="0"/>
              </a:rPr>
              <a:t>.</a:t>
            </a:r>
          </a:p>
          <a:p>
            <a:pPr marL="0" indent="457200" algn="just">
              <a:lnSpc>
                <a:spcPct val="120000"/>
              </a:lnSpc>
              <a:spcBef>
                <a:spcPts val="0"/>
              </a:spcBef>
              <a:buNone/>
            </a:pPr>
            <a:r>
              <a:rPr lang="ru-RU" sz="2000" dirty="0" err="1" smtClean="0">
                <a:latin typeface="Times New Roman" panose="02020603050405020304" pitchFamily="18" charset="0"/>
                <a:cs typeface="Times New Roman" panose="02020603050405020304" pitchFamily="18" charset="0"/>
              </a:rPr>
              <a:t>Кейбір</a:t>
            </a:r>
            <a:r>
              <a:rPr lang="ru-RU" sz="2000" dirty="0" smtClean="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өнімдердің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құрамында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ерімейтін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тұздар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болады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Олар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бүйректерде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жиналып</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соның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салдарынан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несеп</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жолына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тас</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байлану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ауруы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пайда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болады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Ол</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туралы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келесі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параграфта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қарастырылады</a:t>
            </a:r>
            <a:r>
              <a:rPr lang="ru-RU" sz="2000" dirty="0">
                <a:latin typeface="Times New Roman" panose="02020603050405020304" pitchFamily="18" charset="0"/>
                <a:cs typeface="Times New Roman" panose="02020603050405020304" pitchFamily="18" charset="0"/>
              </a:rPr>
              <a:t>. </a:t>
            </a:r>
            <a:endParaRPr lang="ru-RU" sz="2000" dirty="0" smtClean="0">
              <a:latin typeface="Times New Roman" panose="02020603050405020304" pitchFamily="18" charset="0"/>
              <a:cs typeface="Times New Roman" panose="02020603050405020304" pitchFamily="18" charset="0"/>
            </a:endParaRPr>
          </a:p>
          <a:p>
            <a:pPr marL="0" indent="457200" algn="just">
              <a:lnSpc>
                <a:spcPct val="120000"/>
              </a:lnSpc>
              <a:spcBef>
                <a:spcPts val="0"/>
              </a:spcBef>
              <a:buNone/>
            </a:pPr>
            <a:r>
              <a:rPr lang="ru-RU" sz="2000" dirty="0" err="1">
                <a:latin typeface="Times New Roman" panose="02020603050405020304" pitchFamily="18" charset="0"/>
                <a:cs typeface="Times New Roman" panose="02020603050405020304" pitchFamily="18" charset="0"/>
              </a:rPr>
              <a:t>Тым</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тұзды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немесе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тәтті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тағамды</a:t>
            </a:r>
            <a:r>
              <a:rPr lang="ru-RU" sz="2000" dirty="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шектен</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тыс</a:t>
            </a:r>
            <a:r>
              <a:rPr lang="ru-RU" sz="2000" dirty="0" smtClean="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пайдалану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ағзадағы</a:t>
            </a:r>
            <a:r>
              <a:rPr lang="ru-RU" sz="2000" dirty="0">
                <a:latin typeface="Times New Roman" panose="02020603050405020304" pitchFamily="18" charset="0"/>
                <a:cs typeface="Times New Roman" panose="02020603050405020304" pitchFamily="18" charset="0"/>
              </a:rPr>
              <a:t> су-</a:t>
            </a:r>
            <a:r>
              <a:rPr lang="ru-RU" sz="2000" dirty="0" err="1">
                <a:latin typeface="Times New Roman" panose="02020603050405020304" pitchFamily="18" charset="0"/>
                <a:cs typeface="Times New Roman" panose="02020603050405020304" pitchFamily="18" charset="0"/>
              </a:rPr>
              <a:t>тұз</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балансының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бұзылуына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ықпал</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етеді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Сонымен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қатар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тұзды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қабылдаудан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толық</a:t>
            </a:r>
            <a:r>
              <a:rPr lang="ru-RU" sz="2000" dirty="0">
                <a:latin typeface="Times New Roman" panose="02020603050405020304" pitchFamily="18" charset="0"/>
                <a:cs typeface="Times New Roman" panose="02020603050405020304" pitchFamily="18" charset="0"/>
              </a:rPr>
              <a:t> бас </a:t>
            </a:r>
            <a:r>
              <a:rPr lang="ru-RU" sz="2000" dirty="0" err="1">
                <a:latin typeface="Times New Roman" panose="02020603050405020304" pitchFamily="18" charset="0"/>
                <a:cs typeface="Times New Roman" panose="02020603050405020304" pitchFamily="18" charset="0"/>
              </a:rPr>
              <a:t>тарту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бүйрек</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жеткіліксіздігін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тудыруы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мүмкін</a:t>
            </a:r>
            <a:r>
              <a:rPr lang="ru-RU" sz="2000" dirty="0">
                <a:latin typeface="Times New Roman" panose="02020603050405020304" pitchFamily="18" charset="0"/>
                <a:cs typeface="Times New Roman" panose="02020603050405020304" pitchFamily="18" charset="0"/>
              </a:rPr>
              <a:t>. Адам </a:t>
            </a:r>
            <a:r>
              <a:rPr lang="ru-RU" sz="2000" dirty="0" err="1" smtClean="0">
                <a:latin typeface="Times New Roman" panose="02020603050405020304" pitchFamily="18" charset="0"/>
                <a:cs typeface="Times New Roman" panose="02020603050405020304" pitchFamily="18" charset="0"/>
              </a:rPr>
              <a:t>тұз</a:t>
            </a:r>
            <a:r>
              <a:rPr lang="ru-RU" sz="2000" dirty="0" smtClean="0">
                <a:latin typeface="Times New Roman" panose="02020603050405020304" pitchFamily="18" charset="0"/>
                <a:cs typeface="Times New Roman" panose="02020603050405020304" pitchFamily="18" charset="0"/>
              </a:rPr>
              <a:t> бен </a:t>
            </a:r>
            <a:r>
              <a:rPr lang="ru-RU" sz="2000" dirty="0" err="1" smtClean="0">
                <a:latin typeface="Times New Roman" panose="02020603050405020304" pitchFamily="18" charset="0"/>
                <a:cs typeface="Times New Roman" panose="02020603050405020304" pitchFamily="18" charset="0"/>
              </a:rPr>
              <a:t>қантты</a:t>
            </a:r>
            <a:r>
              <a:rPr lang="ru-RU" sz="2000" dirty="0" smtClean="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ақылға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қонымды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шектерде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тұтынуы</a:t>
            </a:r>
            <a:r>
              <a:rPr lang="ru-RU" sz="2000" dirty="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керек</a:t>
            </a:r>
            <a:r>
              <a:rPr lang="ru-RU"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8243248" y="201352"/>
            <a:ext cx="3399566" cy="3399566"/>
          </a:xfrm>
          <a:prstGeom prst="rect">
            <a:avLst/>
          </a:prstGeom>
        </p:spPr>
      </p:pic>
      <p:pic>
        <p:nvPicPr>
          <p:cNvPr id="5" name="Рисунок 4"/>
          <p:cNvPicPr>
            <a:picLocks noChangeAspect="1"/>
          </p:cNvPicPr>
          <p:nvPr/>
        </p:nvPicPr>
        <p:blipFill>
          <a:blip r:embed="rId3"/>
          <a:stretch>
            <a:fillRect/>
          </a:stretch>
        </p:blipFill>
        <p:spPr>
          <a:xfrm>
            <a:off x="8429975" y="3425898"/>
            <a:ext cx="3212839" cy="3245457"/>
          </a:xfrm>
          <a:prstGeom prst="rect">
            <a:avLst/>
          </a:prstGeom>
        </p:spPr>
      </p:pic>
    </p:spTree>
    <p:extLst>
      <p:ext uri="{BB962C8B-B14F-4D97-AF65-F5344CB8AC3E}">
        <p14:creationId xmlns:p14="http://schemas.microsoft.com/office/powerpoint/2010/main" val="4179408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kk-KZ" dirty="0" smtClean="0">
                <a:solidFill>
                  <a:srgbClr val="FF0000"/>
                </a:solidFill>
                <a:latin typeface="Times New Roman" panose="02020603050405020304" pitchFamily="18" charset="0"/>
                <a:cs typeface="Times New Roman" panose="02020603050405020304" pitchFamily="18" charset="0"/>
              </a:rPr>
              <a:t>Су</a:t>
            </a:r>
            <a:endParaRPr lang="ru-RU"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82388" y="2030341"/>
            <a:ext cx="6987654" cy="3703823"/>
          </a:xfrm>
        </p:spPr>
        <p:txBody>
          <a:bodyPr>
            <a:noAutofit/>
          </a:bodyPr>
          <a:lstStyle/>
          <a:p>
            <a:pPr marL="0" indent="457200" algn="just">
              <a:spcBef>
                <a:spcPts val="0"/>
              </a:spcBef>
              <a:buNone/>
            </a:pPr>
            <a:r>
              <a:rPr lang="kk-KZ" sz="2400" dirty="0">
                <a:latin typeface="Times New Roman" panose="02020603050405020304" pitchFamily="18" charset="0"/>
                <a:cs typeface="Times New Roman" panose="02020603050405020304" pitchFamily="18" charset="0"/>
              </a:rPr>
              <a:t>Сіз көп уақыт су ішпедіңіз немесе көп терледіңіз делік. Мидың бір бөлігі болып саналатын гипоталамустағы арнайы рецепторлар қандағы судың жетіпеушілігі туралы ақпаратты сезеді. Гипоталамус өз кезегінде гипофизге сигнал жеберіп, соңғысы қанға АДГ бөледі. Ол қан арқылы бүйрекке барып, нефрон өзекшелеріне әсер етіп, қанға судың кері сіңірілуін күшейтеді. Нәтижесінде сіздің бүйрегіңіз аз мөлшерде концентрацияланған зәр бөліп шығарады. Ал сіздің қаныңыздағы судың мөлшері қалыпты күйге жеткенге дейін жоғарлайды.</a:t>
            </a:r>
            <a:endParaRPr lang="ru-RU" sz="2400" dirty="0">
              <a:latin typeface="Times New Roman" panose="02020603050405020304" pitchFamily="18" charset="0"/>
              <a:cs typeface="Times New Roman" panose="02020603050405020304" pitchFamily="18" charset="0"/>
            </a:endParaRPr>
          </a:p>
        </p:txBody>
      </p:sp>
      <p:pic>
        <p:nvPicPr>
          <p:cNvPr id="4" name="Picture 2" descr="Glass of drinking water isolated on white background with clipping path |  Premium Phot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00619" y="1621946"/>
            <a:ext cx="3016954" cy="4520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70320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ru-RU"/>
          </a:p>
        </p:txBody>
      </p:sp>
      <p:pic>
        <p:nvPicPr>
          <p:cNvPr id="4" name="Picture 4" descr="Какими могут быть градусники — ikirov.ru - новости Кирова и Кировской  област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1997"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Заголовок 1"/>
          <p:cNvSpPr txBox="1">
            <a:spLocks/>
          </p:cNvSpPr>
          <p:nvPr/>
        </p:nvSpPr>
        <p:spPr>
          <a:xfrm>
            <a:off x="838198" y="25003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kk-KZ" dirty="0" smtClean="0">
                <a:solidFill>
                  <a:schemeClr val="bg1"/>
                </a:solidFill>
                <a:latin typeface="Times New Roman" panose="02020603050405020304" pitchFamily="18" charset="0"/>
                <a:cs typeface="Times New Roman" panose="02020603050405020304" pitchFamily="18" charset="0"/>
              </a:rPr>
              <a:t>Дене температурасы</a:t>
            </a:r>
            <a:endParaRPr lang="ru-RU" dirty="0">
              <a:solidFill>
                <a:schemeClr val="bg1"/>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748918" y="2503863"/>
            <a:ext cx="10604880" cy="3416320"/>
          </a:xfrm>
          <a:prstGeom prst="rect">
            <a:avLst/>
          </a:prstGeom>
          <a:solidFill>
            <a:schemeClr val="bg1"/>
          </a:solidFill>
        </p:spPr>
        <p:txBody>
          <a:bodyPr wrap="square">
            <a:spAutoFit/>
          </a:bodyPr>
          <a:lstStyle/>
          <a:p>
            <a:r>
              <a:rPr lang="ru-RU" sz="2400" dirty="0" err="1" smtClean="0">
                <a:latin typeface="Times New Roman" panose="02020603050405020304" pitchFamily="18" charset="0"/>
                <a:cs typeface="Times New Roman" panose="02020603050405020304" pitchFamily="18" charset="0"/>
              </a:rPr>
              <a:t>Салқын</a:t>
            </a:r>
            <a:r>
              <a:rPr lang="ru-RU" sz="2400" dirty="0" smtClean="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тию</a:t>
            </a:r>
            <a:r>
              <a:rPr lang="ru-RU" sz="2400" dirty="0">
                <a:latin typeface="Times New Roman" panose="02020603050405020304" pitchFamily="18" charset="0"/>
                <a:cs typeface="Times New Roman" panose="02020603050405020304" pitchFamily="18" charset="0"/>
              </a:rPr>
              <a:t> - </a:t>
            </a:r>
            <a:r>
              <a:rPr lang="ru-RU" sz="2400" dirty="0" err="1">
                <a:latin typeface="Times New Roman" panose="02020603050405020304" pitchFamily="18" charset="0"/>
                <a:cs typeface="Times New Roman" panose="02020603050405020304" pitchFamily="18" charset="0"/>
              </a:rPr>
              <a:t>бүйрек</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қызметіне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ғана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емес</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барлық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бөліп</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шығару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жүйесіне</a:t>
            </a:r>
            <a:r>
              <a:rPr lang="ru-RU" sz="2400" dirty="0">
                <a:latin typeface="Times New Roman" panose="02020603050405020304" pitchFamily="18" charset="0"/>
                <a:cs typeface="Times New Roman" panose="02020603050405020304" pitchFamily="18" charset="0"/>
              </a:rPr>
              <a:t> де </a:t>
            </a:r>
            <a:r>
              <a:rPr lang="ru-RU" sz="2400" dirty="0" err="1">
                <a:latin typeface="Times New Roman" panose="02020603050405020304" pitchFamily="18" charset="0"/>
                <a:cs typeface="Times New Roman" panose="02020603050405020304" pitchFamily="18" charset="0"/>
              </a:rPr>
              <a:t>жағымсыз</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әсер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ететін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тағы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бір</a:t>
            </a:r>
            <a:r>
              <a:rPr lang="ru-RU" sz="2400" dirty="0">
                <a:latin typeface="Times New Roman" panose="02020603050405020304" pitchFamily="18" charset="0"/>
                <a:cs typeface="Times New Roman" panose="02020603050405020304" pitchFamily="18" charset="0"/>
              </a:rPr>
              <a:t> фактор. </a:t>
            </a:r>
            <a:r>
              <a:rPr lang="ru-RU" sz="2400" dirty="0" err="1">
                <a:latin typeface="Times New Roman" panose="02020603050405020304" pitchFamily="18" charset="0"/>
                <a:cs typeface="Times New Roman" panose="02020603050405020304" pitchFamily="18" charset="0"/>
              </a:rPr>
              <a:t>Табаннан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сыз</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өту</a:t>
            </a:r>
            <a:r>
              <a:rPr lang="ru-RU" sz="2400" dirty="0">
                <a:latin typeface="Times New Roman" panose="02020603050405020304" pitchFamily="18" charset="0"/>
                <a:cs typeface="Times New Roman" panose="02020603050405020304" pitchFamily="18" charset="0"/>
              </a:rPr>
              <a:t>, бел </a:t>
            </a:r>
            <a:r>
              <a:rPr lang="ru-RU" sz="2400" dirty="0" err="1">
                <a:latin typeface="Times New Roman" panose="02020603050405020304" pitchFamily="18" charset="0"/>
                <a:cs typeface="Times New Roman" panose="02020603050405020304" pitchFamily="18" charset="0"/>
              </a:rPr>
              <a:t>және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жамбас</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бөлігіне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суық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тигізу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өте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қауіпті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Қанайналым</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ерекшелігіне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байланысты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салқындаған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қан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бүйрекке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түсіп</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түрлі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аурулар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туғызуы</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мүмкін</a:t>
            </a:r>
            <a:r>
              <a:rPr lang="ru-RU" sz="2400" dirty="0" smtClean="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Ауа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райы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салқын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кезде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маусымға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сәйкес</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және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белді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жауып</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тұратын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киім</a:t>
            </a:r>
            <a:r>
              <a:rPr lang="ru-RU" sz="2400" dirty="0">
                <a:latin typeface="Times New Roman" panose="02020603050405020304" pitchFamily="18" charset="0"/>
                <a:cs typeface="Times New Roman" panose="02020603050405020304" pitchFamily="18" charset="0"/>
              </a:rPr>
              <a:t> кию </a:t>
            </a:r>
            <a:r>
              <a:rPr lang="ru-RU" sz="2400" dirty="0" err="1">
                <a:latin typeface="Times New Roman" panose="02020603050405020304" pitchFamily="18" charset="0"/>
                <a:cs typeface="Times New Roman" panose="02020603050405020304" pitchFamily="18" charset="0"/>
              </a:rPr>
              <a:t>керек</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Жазда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өте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салқын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суға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ұзақ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уақыт</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шомылуға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болмайды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Бүйрек</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қызметінде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кез</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келген</a:t>
            </a:r>
            <a:r>
              <a:rPr lang="ru-RU" sz="2400" dirty="0">
                <a:latin typeface="Times New Roman" panose="02020603050405020304" pitchFamily="18" charset="0"/>
                <a:cs typeface="Times New Roman" panose="02020603050405020304" pitchFamily="18" charset="0"/>
              </a:rPr>
              <a:t> проблема </a:t>
            </a:r>
            <a:r>
              <a:rPr lang="ru-RU" sz="2400" dirty="0" err="1">
                <a:latin typeface="Times New Roman" panose="02020603050405020304" pitchFamily="18" charset="0"/>
                <a:cs typeface="Times New Roman" panose="02020603050405020304" pitchFamily="18" charset="0"/>
              </a:rPr>
              <a:t>байқалған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кезде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дәрігердің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қарауында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болып</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анализге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қан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тапсыру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керек</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Әдетте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суық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тиюді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бірден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қан</a:t>
            </a:r>
            <a:r>
              <a:rPr lang="ru-RU" sz="2400" dirty="0">
                <a:latin typeface="Times New Roman" panose="02020603050405020304" pitchFamily="18" charset="0"/>
                <a:cs typeface="Times New Roman" panose="02020603050405020304" pitchFamily="18" charset="0"/>
              </a:rPr>
              <a:t> мен </a:t>
            </a:r>
            <a:r>
              <a:rPr lang="ru-RU" sz="2400" dirty="0" err="1">
                <a:latin typeface="Times New Roman" panose="02020603050405020304" pitchFamily="18" charset="0"/>
                <a:cs typeface="Times New Roman" panose="02020603050405020304" pitchFamily="18" charset="0"/>
              </a:rPr>
              <a:t>несепті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талдау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арқылы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анықтауға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болады</a:t>
            </a:r>
            <a:r>
              <a:rPr lang="ru-RU" sz="2400" dirty="0">
                <a:latin typeface="Times New Roman" panose="02020603050405020304" pitchFamily="18" charset="0"/>
                <a:cs typeface="Times New Roman" panose="02020603050405020304" pitchFamily="18" charset="0"/>
              </a:rPr>
              <a:t>.</a:t>
            </a:r>
          </a:p>
        </p:txBody>
      </p:sp>
      <p:sp>
        <p:nvSpPr>
          <p:cNvPr id="5" name="Прямоугольник 4"/>
          <p:cNvSpPr/>
          <p:nvPr/>
        </p:nvSpPr>
        <p:spPr>
          <a:xfrm>
            <a:off x="704278" y="1489077"/>
            <a:ext cx="10694160" cy="830997"/>
          </a:xfrm>
          <a:prstGeom prst="rect">
            <a:avLst/>
          </a:prstGeom>
          <a:solidFill>
            <a:schemeClr val="bg1"/>
          </a:solidFill>
        </p:spPr>
        <p:txBody>
          <a:bodyPr wrap="square">
            <a:spAutoFit/>
          </a:bodyPr>
          <a:lstStyle/>
          <a:p>
            <a:pPr algn="ctr"/>
            <a:r>
              <a:rPr lang="ru-RU" sz="2400" dirty="0" err="1">
                <a:latin typeface="Times New Roman" panose="02020603050405020304" pitchFamily="18" charset="0"/>
                <a:cs typeface="Times New Roman" panose="02020603050405020304" pitchFamily="18" charset="0"/>
              </a:rPr>
              <a:t>Кейбір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адамда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тоңғаннан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кейін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бүйрек</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ауруы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қозып</a:t>
            </a:r>
            <a:r>
              <a:rPr lang="ru-RU" sz="2400" dirty="0">
                <a:latin typeface="Times New Roman" panose="02020603050405020304" pitchFamily="18" charset="0"/>
                <a:cs typeface="Times New Roman" panose="02020603050405020304" pitchFamily="18" charset="0"/>
              </a:rPr>
              <a:t>, ауру </a:t>
            </a:r>
            <a:r>
              <a:rPr lang="ru-RU" sz="2400" dirty="0" err="1">
                <a:latin typeface="Times New Roman" panose="02020603050405020304" pitchFamily="18" charset="0"/>
                <a:cs typeface="Times New Roman" panose="02020603050405020304" pitchFamily="18" charset="0"/>
              </a:rPr>
              <a:t>белгілері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байқалады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Оның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себебін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қалай</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түсіндіруге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болады</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5304743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4996" y="712368"/>
            <a:ext cx="7272808" cy="769441"/>
          </a:xfrm>
          <a:prstGeom prst="rect">
            <a:avLst/>
          </a:prstGeom>
          <a:noFill/>
        </p:spPr>
        <p:txBody>
          <a:bodyPr wrap="square" rtlCol="0">
            <a:spAutoFit/>
          </a:bodyPr>
          <a:lstStyle/>
          <a:p>
            <a:pPr algn="ctr"/>
            <a:r>
              <a:rPr lang="kk-KZ" sz="4400" b="1" dirty="0" smtClean="0">
                <a:solidFill>
                  <a:srgbClr val="FF0000"/>
                </a:solidFill>
                <a:latin typeface="Times New Roman" panose="02020603050405020304" pitchFamily="18" charset="0"/>
                <a:cs typeface="Times New Roman" panose="02020603050405020304" pitchFamily="18" charset="0"/>
              </a:rPr>
              <a:t>Диета</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726327" y="1824012"/>
            <a:ext cx="6096000" cy="3785652"/>
          </a:xfrm>
          <a:prstGeom prst="rect">
            <a:avLst/>
          </a:prstGeom>
        </p:spPr>
        <p:txBody>
          <a:bodyPr>
            <a:spAutoFit/>
          </a:bodyPr>
          <a:lstStyle/>
          <a:p>
            <a:pPr indent="457200" algn="just"/>
            <a:r>
              <a:rPr lang="ru-RU" sz="2400" dirty="0" err="1" smtClean="0">
                <a:latin typeface="Times New Roman" panose="02020603050405020304" pitchFamily="18" charset="0"/>
                <a:cs typeface="Times New Roman" panose="02020603050405020304" pitchFamily="18" charset="0"/>
              </a:rPr>
              <a:t>Арықтауға</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арналған</a:t>
            </a:r>
            <a:r>
              <a:rPr lang="ru-RU" sz="2400" dirty="0" smtClean="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диеталар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іс</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жүзінде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бүйректерді</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жалаңаштап</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оларды</a:t>
            </a:r>
            <a:r>
              <a:rPr lang="ru-RU" sz="2400" dirty="0" smtClean="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қорғаныс</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қабілетін</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жояды</a:t>
            </a:r>
            <a:r>
              <a:rPr lang="ru-RU" sz="2400" dirty="0" smtClean="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сондықтан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олар</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теңгерімі</a:t>
            </a:r>
            <a:r>
              <a:rPr lang="ru-RU" sz="2400" dirty="0" smtClean="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бұзылған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қанды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сүзеді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және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ақуыздардың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ыдырау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өнімдерін</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бөліп</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шығарады</a:t>
            </a:r>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Май </a:t>
            </a:r>
            <a:r>
              <a:rPr lang="ru-RU" sz="2400" dirty="0" err="1">
                <a:latin typeface="Times New Roman" panose="02020603050405020304" pitchFamily="18" charset="0"/>
                <a:cs typeface="Times New Roman" panose="02020603050405020304" pitchFamily="18" charset="0"/>
              </a:rPr>
              <a:t>қабаттары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ағзаны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соққылардан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қорғайды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және</a:t>
            </a:r>
            <a:r>
              <a:rPr lang="ru-RU" sz="2400" dirty="0">
                <a:latin typeface="Times New Roman" panose="02020603050405020304" pitchFamily="18" charset="0"/>
                <a:cs typeface="Times New Roman" panose="02020603050405020304" pitchFamily="18" charset="0"/>
              </a:rPr>
              <a:t> оны </a:t>
            </a:r>
            <a:r>
              <a:rPr lang="ru-RU" sz="2400" dirty="0" err="1" smtClean="0">
                <a:latin typeface="Times New Roman" panose="02020603050405020304" pitchFamily="18" charset="0"/>
                <a:cs typeface="Times New Roman" panose="02020603050405020304" pitchFamily="18" charset="0"/>
              </a:rPr>
              <a:t>ұстап</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тұрады</a:t>
            </a:r>
            <a:r>
              <a:rPr lang="ru-RU" sz="2400" dirty="0" smtClean="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сондықтан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адамдарға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күрт</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салмақ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жоғалту</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қауіпті</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Сондықтан</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диеотолог</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кеңесіне</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жүгіну</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маңызды</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pic>
        <p:nvPicPr>
          <p:cNvPr id="2050" name="Picture 2" descr="Простая диета на неделю: Диетолог рассказала, как «без заморочек» сбросить  до 7 кг"/>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0010" y="1824012"/>
            <a:ext cx="4397521" cy="3293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04588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Обеспечивает ли казахстанцев отечественное фармпроизводство лекарствами? |  Inbusines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Заголовок 1"/>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kk-KZ" dirty="0" smtClean="0">
                <a:latin typeface="Times New Roman" panose="02020603050405020304" pitchFamily="18" charset="0"/>
                <a:cs typeface="Times New Roman" panose="02020603050405020304" pitchFamily="18" charset="0"/>
              </a:rPr>
              <a:t>Дәрілік препараттар</a:t>
            </a:r>
            <a:endParaRPr lang="ru-RU"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400334" y="1843088"/>
            <a:ext cx="4799463" cy="4154984"/>
          </a:xfrm>
          <a:prstGeom prst="rect">
            <a:avLst/>
          </a:prstGeom>
        </p:spPr>
        <p:txBody>
          <a:bodyPr wrap="square">
            <a:spAutoFit/>
          </a:bodyPr>
          <a:lstStyle/>
          <a:p>
            <a:pPr indent="457200"/>
            <a:r>
              <a:rPr lang="ru-RU" sz="2400" dirty="0" err="1" smtClean="0">
                <a:latin typeface="Times New Roman" panose="02020603050405020304" pitchFamily="18" charset="0"/>
                <a:cs typeface="Times New Roman" panose="02020603050405020304" pitchFamily="18" charset="0"/>
              </a:rPr>
              <a:t>Дәрілік</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препараттар</a:t>
            </a:r>
            <a:r>
              <a:rPr lang="ru-RU" sz="2400" dirty="0" smtClean="0">
                <a:latin typeface="Times New Roman" panose="02020603050405020304" pitchFamily="18" charset="0"/>
                <a:cs typeface="Times New Roman" panose="02020603050405020304" pitchFamily="18" charset="0"/>
              </a:rPr>
              <a:t> да </a:t>
            </a:r>
            <a:r>
              <a:rPr lang="ru-RU" sz="2400" dirty="0" err="1" smtClean="0">
                <a:latin typeface="Times New Roman" panose="02020603050405020304" pitchFamily="18" charset="0"/>
                <a:cs typeface="Times New Roman" panose="02020603050405020304" pitchFamily="18" charset="0"/>
              </a:rPr>
              <a:t>бүйрек</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қызметіне</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жағымсыз</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әсер</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етеді</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Егер</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кез</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келген</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дәрінің</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медициналық</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қолдану</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бойынша</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нұсқаулығын</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алып</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фармакокинетика</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бөлімін</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оқысаң</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дәрі</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ағзадан</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бүйректер</a:t>
            </a:r>
            <a:r>
              <a:rPr lang="ru-RU" sz="2400" dirty="0" smtClean="0">
                <a:latin typeface="Times New Roman" panose="02020603050405020304" pitchFamily="18" charset="0"/>
                <a:cs typeface="Times New Roman" panose="02020603050405020304" pitchFamily="18" charset="0"/>
              </a:rPr>
              <a:t> мен </a:t>
            </a:r>
            <a:r>
              <a:rPr lang="ru-RU" sz="2400" dirty="0" err="1" smtClean="0">
                <a:latin typeface="Times New Roman" panose="02020603050405020304" pitchFamily="18" charset="0"/>
                <a:cs typeface="Times New Roman" panose="02020603050405020304" pitchFamily="18" charset="0"/>
              </a:rPr>
              <a:t>бауырарқылы</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шығарылады</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деген</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жазуды</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оқисың</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Сондықтан</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дәріні</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дәрігердің</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кеңесінсіз</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қабылдауға</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болмайды</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86025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59024"/>
            <a:ext cx="10515600" cy="1325563"/>
          </a:xfrm>
        </p:spPr>
        <p:txBody>
          <a:bodyPr/>
          <a:lstStyle/>
          <a:p>
            <a:pPr algn="ctr">
              <a:lnSpc>
                <a:spcPct val="100000"/>
              </a:lnSpc>
            </a:pPr>
            <a:r>
              <a:rPr lang="kk-KZ" b="1" dirty="0" smtClean="0">
                <a:solidFill>
                  <a:srgbClr val="FF0000"/>
                </a:solidFill>
                <a:latin typeface="Times New Roman" panose="02020603050405020304" pitchFamily="18" charset="0"/>
                <a:cs typeface="Times New Roman" panose="02020603050405020304" pitchFamily="18" charset="0"/>
              </a:rPr>
              <a:t>Созылмалы және инфекциялық аурулар</a:t>
            </a:r>
            <a:endParaRPr lang="ru-RU" b="1" dirty="0">
              <a:solidFill>
                <a:srgbClr val="FF0000"/>
              </a:solidFill>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stretch>
            <a:fillRect/>
          </a:stretch>
        </p:blipFill>
        <p:spPr>
          <a:xfrm>
            <a:off x="8861660" y="4053385"/>
            <a:ext cx="3221726" cy="2804615"/>
          </a:xfrm>
          <a:prstGeom prst="rect">
            <a:avLst/>
          </a:prstGeom>
        </p:spPr>
      </p:pic>
      <p:pic>
        <p:nvPicPr>
          <p:cNvPr id="7" name="Рисунок 6"/>
          <p:cNvPicPr>
            <a:picLocks noChangeAspect="1"/>
          </p:cNvPicPr>
          <p:nvPr/>
        </p:nvPicPr>
        <p:blipFill rotWithShape="1">
          <a:blip r:embed="rId3"/>
          <a:srcRect b="3611"/>
          <a:stretch/>
        </p:blipFill>
        <p:spPr>
          <a:xfrm>
            <a:off x="8861660" y="1184043"/>
            <a:ext cx="3221726" cy="2896639"/>
          </a:xfrm>
          <a:prstGeom prst="rect">
            <a:avLst/>
          </a:prstGeom>
        </p:spPr>
      </p:pic>
      <p:sp>
        <p:nvSpPr>
          <p:cNvPr id="6" name="Объект 2"/>
          <p:cNvSpPr>
            <a:spLocks noGrp="1"/>
          </p:cNvSpPr>
          <p:nvPr>
            <p:ph idx="1"/>
          </p:nvPr>
        </p:nvSpPr>
        <p:spPr>
          <a:xfrm>
            <a:off x="545342" y="1363455"/>
            <a:ext cx="8148282" cy="4351338"/>
          </a:xfrm>
        </p:spPr>
        <p:txBody>
          <a:bodyPr>
            <a:noAutofit/>
          </a:bodyPr>
          <a:lstStyle/>
          <a:p>
            <a:pPr marL="0" indent="457200" algn="just">
              <a:lnSpc>
                <a:spcPct val="100000"/>
              </a:lnSpc>
              <a:spcBef>
                <a:spcPts val="0"/>
              </a:spcBef>
              <a:buNone/>
            </a:pPr>
            <a:r>
              <a:rPr lang="ru-RU" sz="2400" dirty="0" err="1" smtClean="0">
                <a:latin typeface="Times New Roman" panose="02020603050405020304" pitchFamily="18" charset="0"/>
                <a:cs typeface="Times New Roman" panose="02020603050405020304" pitchFamily="18" charset="0"/>
              </a:rPr>
              <a:t>Тіс</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жегісі</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іріңді</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баспа</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сияқты</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және</a:t>
            </a:r>
            <a:r>
              <a:rPr lang="ru-RU" sz="2400" dirty="0" smtClean="0">
                <a:latin typeface="Times New Roman" panose="02020603050405020304" pitchFamily="18" charset="0"/>
                <a:cs typeface="Times New Roman" panose="02020603050405020304" pitchFamily="18" charset="0"/>
              </a:rPr>
              <a:t> т. б. </a:t>
            </a:r>
            <a:r>
              <a:rPr lang="ru-RU" sz="2400" dirty="0" err="1" smtClean="0">
                <a:latin typeface="Times New Roman" panose="02020603050405020304" pitchFamily="18" charset="0"/>
                <a:cs typeface="Times New Roman" panose="02020603050405020304" pitchFamily="18" charset="0"/>
              </a:rPr>
              <a:t>созылмалы</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және</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жұқпалы</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аурулар</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бүкіл</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ағзаны</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улайды</a:t>
            </a:r>
            <a:r>
              <a:rPr lang="ru-RU" sz="2400" dirty="0" smtClean="0">
                <a:latin typeface="Times New Roman" panose="02020603050405020304" pitchFamily="18" charset="0"/>
                <a:cs typeface="Times New Roman" panose="02020603050405020304" pitchFamily="18" charset="0"/>
              </a:rPr>
              <a:t>. Ауру </a:t>
            </a:r>
            <a:r>
              <a:rPr lang="ru-RU" sz="2400" dirty="0" err="1" smtClean="0">
                <a:latin typeface="Times New Roman" panose="02020603050405020304" pitchFamily="18" charset="0"/>
                <a:cs typeface="Times New Roman" panose="02020603050405020304" pitchFamily="18" charset="0"/>
              </a:rPr>
              <a:t>тудыратын</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микробтардың</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тіршілік</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әрекетінің</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нәтижесі</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олардың</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барлық</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уы</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уыттары</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және</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ағзаның</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тіршілігін</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жойған</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жасушалары</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қанға</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түседі</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Бүйректер</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қанды</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зиянды</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заттардан</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тазартуға</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жауап</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береді</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Әрине</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бүйректер</a:t>
            </a:r>
            <a:r>
              <a:rPr lang="ru-RU" sz="2400" dirty="0" smtClean="0">
                <a:latin typeface="Times New Roman" panose="02020603050405020304" pitchFamily="18" charset="0"/>
                <a:cs typeface="Times New Roman" panose="02020603050405020304" pitchFamily="18" charset="0"/>
              </a:rPr>
              <a:t> - </a:t>
            </a:r>
            <a:r>
              <a:rPr lang="ru-RU" sz="2400" dirty="0" err="1" smtClean="0">
                <a:latin typeface="Times New Roman" panose="02020603050405020304" pitchFamily="18" charset="0"/>
                <a:cs typeface="Times New Roman" panose="02020603050405020304" pitchFamily="18" charset="0"/>
              </a:rPr>
              <a:t>ерекше</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биологиялық</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сүзгілер</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Олар</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ағзадан</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кез</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келген</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уытты</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шығаруға</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тырысады</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Бірақ</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сау</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ағзаға</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тән</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емес</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артық</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уларды</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сүзу</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кезінде</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бүйрек</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жасушалары</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зақымдалуы</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тіпті</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тіршілігін</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жоюы</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мүмкін</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Сонымен</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қатар</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қан</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немесе</a:t>
            </a:r>
            <a:r>
              <a:rPr lang="ru-RU" sz="2400" dirty="0" smtClean="0">
                <a:latin typeface="Times New Roman" panose="02020603050405020304" pitchFamily="18" charset="0"/>
                <a:cs typeface="Times New Roman" panose="02020603050405020304" pitchFamily="18" charset="0"/>
              </a:rPr>
              <a:t> лимфа </a:t>
            </a:r>
            <a:r>
              <a:rPr lang="ru-RU" sz="2400" dirty="0" err="1" smtClean="0">
                <a:latin typeface="Times New Roman" panose="02020603050405020304" pitchFamily="18" charset="0"/>
                <a:cs typeface="Times New Roman" panose="02020603050405020304" pitchFamily="18" charset="0"/>
              </a:rPr>
              <a:t>арқы</a:t>
            </a:r>
            <a:r>
              <a:rPr lang="ru-RU" sz="2400" dirty="0" smtClean="0">
                <a:latin typeface="Times New Roman" panose="02020603050405020304" pitchFamily="18" charset="0"/>
                <a:cs typeface="Times New Roman" panose="02020603050405020304" pitchFamily="18" charset="0"/>
              </a:rPr>
              <a:t>. ы </a:t>
            </a:r>
            <a:r>
              <a:rPr lang="ru-RU" sz="2400" dirty="0" err="1" smtClean="0">
                <a:latin typeface="Times New Roman" panose="02020603050405020304" pitchFamily="18" charset="0"/>
                <a:cs typeface="Times New Roman" panose="02020603050405020304" pitchFamily="18" charset="0"/>
              </a:rPr>
              <a:t>бүйрекке</a:t>
            </a:r>
            <a:r>
              <a:rPr lang="ru-RU" sz="2400" dirty="0" smtClean="0">
                <a:latin typeface="Times New Roman" panose="02020603050405020304" pitchFamily="18" charset="0"/>
                <a:cs typeface="Times New Roman" panose="02020603050405020304" pitchFamily="18" charset="0"/>
              </a:rPr>
              <a:t> улар </a:t>
            </a:r>
            <a:r>
              <a:rPr lang="ru-RU" sz="2400" dirty="0" err="1" smtClean="0">
                <a:latin typeface="Times New Roman" panose="02020603050405020304" pitchFamily="18" charset="0"/>
                <a:cs typeface="Times New Roman" panose="02020603050405020304" pitchFamily="18" charset="0"/>
              </a:rPr>
              <a:t>ғана</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емес</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жұқпа</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қоздырғыштары</a:t>
            </a:r>
            <a:r>
              <a:rPr lang="ru-RU" sz="2400" dirty="0" smtClean="0">
                <a:latin typeface="Times New Roman" panose="02020603050405020304" pitchFamily="18" charset="0"/>
                <a:cs typeface="Times New Roman" panose="02020603050405020304" pitchFamily="18" charset="0"/>
              </a:rPr>
              <a:t> да </a:t>
            </a:r>
            <a:r>
              <a:rPr lang="ru-RU" sz="2400" dirty="0" err="1" smtClean="0">
                <a:latin typeface="Times New Roman" panose="02020603050405020304" pitchFamily="18" charset="0"/>
                <a:cs typeface="Times New Roman" panose="02020603050405020304" pitchFamily="18" charset="0"/>
              </a:rPr>
              <a:t>түсуі</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мүмкін</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Мысалы</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кез</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келген</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іріңді</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ауруларды</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тудыратын</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микроағзалар</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көбейіп</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бүйрек</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ұлпасында</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қабыну</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ошағын</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жасауы</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мүмкін</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16857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3100" dirty="0" err="1">
                <a:solidFill>
                  <a:srgbClr val="FF0000"/>
                </a:solidFill>
                <a:latin typeface="Times New Roman" panose="02020603050405020304" pitchFamily="18" charset="0"/>
                <a:cs typeface="Times New Roman" panose="02020603050405020304" pitchFamily="18" charset="0"/>
              </a:rPr>
              <a:t>Зәр</a:t>
            </a:r>
            <a:r>
              <a:rPr lang="ru-RU" sz="3100" dirty="0">
                <a:solidFill>
                  <a:srgbClr val="FF0000"/>
                </a:solidFill>
                <a:latin typeface="Times New Roman" panose="02020603050405020304" pitchFamily="18" charset="0"/>
                <a:cs typeface="Times New Roman" panose="02020603050405020304" pitchFamily="18" charset="0"/>
              </a:rPr>
              <a:t> </a:t>
            </a:r>
            <a:r>
              <a:rPr lang="ru-RU" sz="3100" dirty="0" err="1">
                <a:solidFill>
                  <a:srgbClr val="FF0000"/>
                </a:solidFill>
                <a:latin typeface="Times New Roman" panose="02020603050405020304" pitchFamily="18" charset="0"/>
                <a:cs typeface="Times New Roman" panose="02020603050405020304" pitchFamily="18" charset="0"/>
              </a:rPr>
              <a:t>құрамындағы</a:t>
            </a:r>
            <a:r>
              <a:rPr lang="ru-RU" sz="3100" dirty="0">
                <a:solidFill>
                  <a:srgbClr val="FF0000"/>
                </a:solidFill>
                <a:latin typeface="Times New Roman" panose="02020603050405020304" pitchFamily="18" charset="0"/>
                <a:cs typeface="Times New Roman" panose="02020603050405020304" pitchFamily="18" charset="0"/>
              </a:rPr>
              <a:t> </a:t>
            </a:r>
            <a:r>
              <a:rPr lang="ru-RU" sz="3100" dirty="0" err="1">
                <a:solidFill>
                  <a:srgbClr val="FF0000"/>
                </a:solidFill>
                <a:latin typeface="Times New Roman" panose="02020603050405020304" pitchFamily="18" charset="0"/>
                <a:cs typeface="Times New Roman" panose="02020603050405020304" pitchFamily="18" charset="0"/>
              </a:rPr>
              <a:t>қандай</a:t>
            </a:r>
            <a:r>
              <a:rPr lang="ru-RU" sz="3100" dirty="0">
                <a:solidFill>
                  <a:srgbClr val="FF0000"/>
                </a:solidFill>
                <a:latin typeface="Times New Roman" panose="02020603050405020304" pitchFamily="18" charset="0"/>
                <a:cs typeface="Times New Roman" panose="02020603050405020304" pitchFamily="18" charset="0"/>
              </a:rPr>
              <a:t> </a:t>
            </a:r>
            <a:r>
              <a:rPr lang="ru-RU" sz="3100" dirty="0" err="1">
                <a:solidFill>
                  <a:srgbClr val="FF0000"/>
                </a:solidFill>
                <a:latin typeface="Times New Roman" panose="02020603050405020304" pitchFamily="18" charset="0"/>
                <a:cs typeface="Times New Roman" panose="02020603050405020304" pitchFamily="18" charset="0"/>
              </a:rPr>
              <a:t>өзгерістер</a:t>
            </a:r>
            <a:r>
              <a:rPr lang="ru-RU" sz="3100" dirty="0">
                <a:solidFill>
                  <a:srgbClr val="FF0000"/>
                </a:solidFill>
                <a:latin typeface="Times New Roman" panose="02020603050405020304" pitchFamily="18" charset="0"/>
                <a:cs typeface="Times New Roman" panose="02020603050405020304" pitchFamily="18" charset="0"/>
              </a:rPr>
              <a:t> </a:t>
            </a:r>
            <a:r>
              <a:rPr lang="ru-RU" sz="3100" dirty="0" err="1">
                <a:solidFill>
                  <a:srgbClr val="FF0000"/>
                </a:solidFill>
                <a:latin typeface="Times New Roman" panose="02020603050405020304" pitchFamily="18" charset="0"/>
                <a:cs typeface="Times New Roman" panose="02020603050405020304" pitchFamily="18" charset="0"/>
              </a:rPr>
              <a:t>зәр</a:t>
            </a:r>
            <a:r>
              <a:rPr lang="ru-RU" sz="3100" dirty="0">
                <a:solidFill>
                  <a:srgbClr val="FF0000"/>
                </a:solidFill>
                <a:latin typeface="Times New Roman" panose="02020603050405020304" pitchFamily="18" charset="0"/>
                <a:cs typeface="Times New Roman" panose="02020603050405020304" pitchFamily="18" charset="0"/>
              </a:rPr>
              <a:t> </a:t>
            </a:r>
            <a:r>
              <a:rPr lang="ru-RU" sz="3100" dirty="0" err="1">
                <a:solidFill>
                  <a:srgbClr val="FF0000"/>
                </a:solidFill>
                <a:latin typeface="Times New Roman" panose="02020603050405020304" pitchFamily="18" charset="0"/>
                <a:cs typeface="Times New Roman" panose="02020603050405020304" pitchFamily="18" charset="0"/>
              </a:rPr>
              <a:t>шығару</a:t>
            </a:r>
            <a:r>
              <a:rPr lang="ru-RU" sz="3100" dirty="0">
                <a:solidFill>
                  <a:srgbClr val="FF0000"/>
                </a:solidFill>
                <a:latin typeface="Times New Roman" panose="02020603050405020304" pitchFamily="18" charset="0"/>
                <a:cs typeface="Times New Roman" panose="02020603050405020304" pitchFamily="18" charset="0"/>
              </a:rPr>
              <a:t> </a:t>
            </a:r>
            <a:r>
              <a:rPr lang="ru-RU" sz="3100" dirty="0" err="1">
                <a:solidFill>
                  <a:srgbClr val="FF0000"/>
                </a:solidFill>
                <a:latin typeface="Times New Roman" panose="02020603050405020304" pitchFamily="18" charset="0"/>
                <a:cs typeface="Times New Roman" panose="02020603050405020304" pitchFamily="18" charset="0"/>
              </a:rPr>
              <a:t>жүйесі</a:t>
            </a:r>
            <a:r>
              <a:rPr lang="ru-RU" sz="3100" dirty="0">
                <a:solidFill>
                  <a:srgbClr val="FF0000"/>
                </a:solidFill>
                <a:latin typeface="Times New Roman" panose="02020603050405020304" pitchFamily="18" charset="0"/>
                <a:cs typeface="Times New Roman" panose="02020603050405020304" pitchFamily="18" charset="0"/>
              </a:rPr>
              <a:t>  </a:t>
            </a:r>
            <a:r>
              <a:rPr lang="ru-RU" sz="3100" dirty="0" err="1">
                <a:solidFill>
                  <a:srgbClr val="FF0000"/>
                </a:solidFill>
                <a:latin typeface="Times New Roman" panose="02020603050405020304" pitchFamily="18" charset="0"/>
                <a:cs typeface="Times New Roman" panose="02020603050405020304" pitchFamily="18" charset="0"/>
              </a:rPr>
              <a:t>мүшелерінің</a:t>
            </a:r>
            <a:r>
              <a:rPr lang="ru-RU" sz="3100" dirty="0">
                <a:solidFill>
                  <a:srgbClr val="FF0000"/>
                </a:solidFill>
                <a:latin typeface="Times New Roman" panose="02020603050405020304" pitchFamily="18" charset="0"/>
                <a:cs typeface="Times New Roman" panose="02020603050405020304" pitchFamily="18" charset="0"/>
              </a:rPr>
              <a:t> </a:t>
            </a:r>
            <a:r>
              <a:rPr lang="ru-RU" sz="3100" dirty="0" err="1">
                <a:solidFill>
                  <a:srgbClr val="FF0000"/>
                </a:solidFill>
                <a:latin typeface="Times New Roman" panose="02020603050405020304" pitchFamily="18" charset="0"/>
                <a:cs typeface="Times New Roman" panose="02020603050405020304" pitchFamily="18" charset="0"/>
              </a:rPr>
              <a:t>қызметіндегі</a:t>
            </a:r>
            <a:r>
              <a:rPr lang="ru-RU" sz="3100" dirty="0">
                <a:solidFill>
                  <a:srgbClr val="FF0000"/>
                </a:solidFill>
                <a:latin typeface="Times New Roman" panose="02020603050405020304" pitchFamily="18" charset="0"/>
                <a:cs typeface="Times New Roman" panose="02020603050405020304" pitchFamily="18" charset="0"/>
              </a:rPr>
              <a:t> </a:t>
            </a:r>
            <a:r>
              <a:rPr lang="ru-RU" sz="3100" dirty="0" err="1">
                <a:solidFill>
                  <a:srgbClr val="FF0000"/>
                </a:solidFill>
                <a:latin typeface="Times New Roman" panose="02020603050405020304" pitchFamily="18" charset="0"/>
                <a:cs typeface="Times New Roman" panose="02020603050405020304" pitchFamily="18" charset="0"/>
              </a:rPr>
              <a:t>ауытқулардың</a:t>
            </a:r>
            <a:r>
              <a:rPr lang="ru-RU" sz="3100" dirty="0">
                <a:solidFill>
                  <a:srgbClr val="FF0000"/>
                </a:solidFill>
                <a:latin typeface="Times New Roman" panose="02020603050405020304" pitchFamily="18" charset="0"/>
                <a:cs typeface="Times New Roman" panose="02020603050405020304" pitchFamily="18" charset="0"/>
              </a:rPr>
              <a:t> </a:t>
            </a:r>
            <a:r>
              <a:rPr lang="ru-RU" sz="3100" dirty="0" err="1">
                <a:solidFill>
                  <a:srgbClr val="FF0000"/>
                </a:solidFill>
                <a:latin typeface="Times New Roman" panose="02020603050405020304" pitchFamily="18" charset="0"/>
                <a:cs typeface="Times New Roman" panose="02020603050405020304" pitchFamily="18" charset="0"/>
              </a:rPr>
              <a:t>көрсеткіші</a:t>
            </a:r>
            <a:r>
              <a:rPr lang="ru-RU" sz="3100" dirty="0">
                <a:solidFill>
                  <a:srgbClr val="FF0000"/>
                </a:solidFill>
                <a:latin typeface="Times New Roman" panose="02020603050405020304" pitchFamily="18" charset="0"/>
                <a:cs typeface="Times New Roman" panose="02020603050405020304" pitchFamily="18" charset="0"/>
              </a:rPr>
              <a:t> бола </a:t>
            </a:r>
            <a:r>
              <a:rPr lang="ru-RU" sz="3100" dirty="0" err="1">
                <a:solidFill>
                  <a:srgbClr val="FF0000"/>
                </a:solidFill>
                <a:latin typeface="Times New Roman" panose="02020603050405020304" pitchFamily="18" charset="0"/>
                <a:cs typeface="Times New Roman" panose="02020603050405020304" pitchFamily="18" charset="0"/>
              </a:rPr>
              <a:t>алады</a:t>
            </a:r>
            <a:r>
              <a:rPr lang="ru-RU" sz="3100" dirty="0">
                <a:solidFill>
                  <a:srgbClr val="FF0000"/>
                </a:solidFill>
                <a:latin typeface="Times New Roman" panose="02020603050405020304" pitchFamily="18" charset="0"/>
                <a:cs typeface="Times New Roman" panose="02020603050405020304" pitchFamily="18" charset="0"/>
              </a:rPr>
              <a:t> </a:t>
            </a:r>
            <a:r>
              <a:rPr lang="ru-RU" sz="3100" dirty="0" err="1">
                <a:solidFill>
                  <a:srgbClr val="FF0000"/>
                </a:solidFill>
                <a:latin typeface="Times New Roman" panose="02020603050405020304" pitchFamily="18" charset="0"/>
                <a:cs typeface="Times New Roman" panose="02020603050405020304" pitchFamily="18" charset="0"/>
              </a:rPr>
              <a:t>деп</a:t>
            </a:r>
            <a:r>
              <a:rPr lang="ru-RU" sz="3100" dirty="0">
                <a:solidFill>
                  <a:srgbClr val="FF0000"/>
                </a:solidFill>
                <a:latin typeface="Times New Roman" panose="02020603050405020304" pitchFamily="18" charset="0"/>
                <a:cs typeface="Times New Roman" panose="02020603050405020304" pitchFamily="18" charset="0"/>
              </a:rPr>
              <a:t> </a:t>
            </a:r>
            <a:r>
              <a:rPr lang="ru-RU" sz="3100" dirty="0" err="1">
                <a:solidFill>
                  <a:srgbClr val="FF0000"/>
                </a:solidFill>
                <a:latin typeface="Times New Roman" panose="02020603050405020304" pitchFamily="18" charset="0"/>
                <a:cs typeface="Times New Roman" panose="02020603050405020304" pitchFamily="18" charset="0"/>
              </a:rPr>
              <a:t>ойлайсың</a:t>
            </a:r>
            <a:r>
              <a:rPr lang="ru-RU" sz="3100" dirty="0" smtClean="0">
                <a:solidFill>
                  <a:srgbClr val="FF0000"/>
                </a:solidFill>
                <a:latin typeface="Times New Roman" panose="02020603050405020304" pitchFamily="18" charset="0"/>
                <a:cs typeface="Times New Roman" panose="02020603050405020304" pitchFamily="18" charset="0"/>
              </a:rPr>
              <a:t>?</a:t>
            </a:r>
            <a:endParaRPr lang="ru-RU" dirty="0">
              <a:solidFill>
                <a:srgbClr val="FF0000"/>
              </a:solidFill>
              <a:latin typeface="Times New Roman" panose="02020603050405020304" pitchFamily="18" charset="0"/>
              <a:cs typeface="Times New Roman" panose="02020603050405020304" pitchFamily="18" charset="0"/>
            </a:endParaRPr>
          </a:p>
        </p:txBody>
      </p:sp>
      <p:sp>
        <p:nvSpPr>
          <p:cNvPr id="4" name="Объект 2"/>
          <p:cNvSpPr>
            <a:spLocks noGrp="1"/>
          </p:cNvSpPr>
          <p:nvPr>
            <p:ph idx="1"/>
          </p:nvPr>
        </p:nvSpPr>
        <p:spPr>
          <a:xfrm>
            <a:off x="838200" y="1825625"/>
            <a:ext cx="5030337" cy="4351338"/>
          </a:xfrm>
        </p:spPr>
        <p:txBody>
          <a:bodyPr>
            <a:normAutofit/>
          </a:bodyPr>
          <a:lstStyle/>
          <a:p>
            <a:pPr marL="0" indent="0" algn="just">
              <a:buNone/>
            </a:pPr>
            <a:r>
              <a:rPr lang="ru-RU" sz="2000" dirty="0" err="1">
                <a:latin typeface="Times New Roman" panose="02020603050405020304" pitchFamily="18" charset="0"/>
                <a:cs typeface="Times New Roman" panose="02020603050405020304" pitchFamily="18" charset="0"/>
              </a:rPr>
              <a:t>Зәр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талдауы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жасалған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кезде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зәрдің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түсі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лайлылығы</a:t>
            </a:r>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рН, </a:t>
            </a:r>
            <a:r>
              <a:rPr lang="ru-RU" sz="2000" dirty="0" err="1" smtClean="0">
                <a:latin typeface="Times New Roman" panose="02020603050405020304" pitchFamily="18" charset="0"/>
                <a:cs typeface="Times New Roman" panose="02020603050405020304" pitchFamily="18" charset="0"/>
              </a:rPr>
              <a:t>тығыздығы</a:t>
            </a:r>
            <a:r>
              <a:rPr lang="ru-RU" sz="2000" dirty="0" smtClean="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тексеріледі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Зәрдің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түсі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оның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концентрациясы</a:t>
            </a:r>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мен </a:t>
            </a:r>
            <a:r>
              <a:rPr lang="ru-RU" sz="2000" dirty="0" err="1" smtClean="0">
                <a:latin typeface="Times New Roman" panose="02020603050405020304" pitchFamily="18" charset="0"/>
                <a:cs typeface="Times New Roman" panose="02020603050405020304" pitchFamily="18" charset="0"/>
              </a:rPr>
              <a:t>қабылданған</a:t>
            </a:r>
            <a:r>
              <a:rPr lang="ru-RU" sz="2000" dirty="0" smtClean="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астың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құрамына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тәуелді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Мысалы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қызылша</a:t>
            </a:r>
            <a:r>
              <a:rPr lang="ru-RU" sz="2000" dirty="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зәрге</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қызылдау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қояншөп</a:t>
            </a:r>
            <a:r>
              <a:rPr lang="ru-RU" sz="2000" dirty="0">
                <a:latin typeface="Times New Roman" panose="02020603050405020304" pitchFamily="18" charset="0"/>
                <a:cs typeface="Times New Roman" panose="02020603050405020304" pitchFamily="18" charset="0"/>
              </a:rPr>
              <a:t> (спаржа-</a:t>
            </a:r>
            <a:r>
              <a:rPr lang="ru-RU" sz="2000" dirty="0" err="1">
                <a:latin typeface="Times New Roman" panose="02020603050405020304" pitchFamily="18" charset="0"/>
                <a:cs typeface="Times New Roman" panose="02020603050405020304" pitchFamily="18" charset="0"/>
              </a:rPr>
              <a:t>қасқыржем</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жасылдау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түс</a:t>
            </a:r>
            <a:r>
              <a:rPr lang="ru-RU" sz="2000" dirty="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береді</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Зәр</a:t>
            </a:r>
            <a:r>
              <a:rPr lang="ru-RU" sz="2000" dirty="0" smtClean="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концентрациясы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жоғары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болса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зәр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қою</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қанық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түсті</a:t>
            </a:r>
            <a:r>
              <a:rPr lang="ru-RU" sz="2000" dirty="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болады</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Зәр</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лай </a:t>
            </a:r>
            <a:r>
              <a:rPr lang="ru-RU" sz="2000" dirty="0" err="1">
                <a:latin typeface="Times New Roman" panose="02020603050405020304" pitchFamily="18" charset="0"/>
                <a:cs typeface="Times New Roman" panose="02020603050405020304" pitchFamily="18" charset="0"/>
              </a:rPr>
              <a:t>немесе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құрамында</a:t>
            </a:r>
            <a:r>
              <a:rPr lang="ru-RU" sz="2000" dirty="0">
                <a:latin typeface="Times New Roman" panose="02020603050405020304" pitchFamily="18" charset="0"/>
                <a:cs typeface="Times New Roman" panose="02020603050405020304" pitchFamily="18" charset="0"/>
              </a:rPr>
              <a:t> эритроцит, </a:t>
            </a:r>
            <a:r>
              <a:rPr lang="ru-RU" sz="2000" dirty="0" err="1">
                <a:latin typeface="Times New Roman" panose="02020603050405020304" pitchFamily="18" charset="0"/>
                <a:cs typeface="Times New Roman" panose="02020603050405020304" pitchFamily="18" charset="0"/>
              </a:rPr>
              <a:t>лейкоциттер</a:t>
            </a:r>
            <a:r>
              <a:rPr lang="ru-RU" sz="2000" dirty="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нәруыз</a:t>
            </a:r>
            <a:r>
              <a:rPr lang="ru-RU" sz="2000" dirty="0" smtClean="0">
                <a:latin typeface="Times New Roman" panose="02020603050405020304" pitchFamily="18" charset="0"/>
                <a:cs typeface="Times New Roman" panose="02020603050405020304" pitchFamily="18" charset="0"/>
              </a:rPr>
              <a:t>, глюкоза </a:t>
            </a:r>
            <a:r>
              <a:rPr lang="ru-RU" sz="2000" dirty="0" err="1">
                <a:latin typeface="Times New Roman" panose="02020603050405020304" pitchFamily="18" charset="0"/>
                <a:cs typeface="Times New Roman" panose="02020603050405020304" pitchFamily="18" charset="0"/>
              </a:rPr>
              <a:t>кездессе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зәр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шығару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жүйесі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жұмысының</a:t>
            </a:r>
            <a:r>
              <a:rPr lang="ru-RU" sz="2000" dirty="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бұзылуының</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белгісі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Сау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адамның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зәрінің</a:t>
            </a:r>
            <a:r>
              <a:rPr lang="ru-RU" sz="2000" dirty="0">
                <a:latin typeface="Times New Roman" panose="02020603050405020304" pitchFamily="18" charset="0"/>
                <a:cs typeface="Times New Roman" panose="02020603050405020304" pitchFamily="18" charset="0"/>
              </a:rPr>
              <a:t> рН </a:t>
            </a:r>
            <a:r>
              <a:rPr lang="ru-RU" sz="2000" dirty="0" err="1">
                <a:latin typeface="Times New Roman" panose="02020603050405020304" pitchFamily="18" charset="0"/>
                <a:cs typeface="Times New Roman" panose="02020603050405020304" pitchFamily="18" charset="0"/>
              </a:rPr>
              <a:t>көрсеткіші</a:t>
            </a:r>
            <a:r>
              <a:rPr lang="ru-RU" sz="2000" dirty="0">
                <a:latin typeface="Times New Roman" panose="02020603050405020304" pitchFamily="18" charset="0"/>
                <a:cs typeface="Times New Roman" panose="02020603050405020304" pitchFamily="18" charset="0"/>
              </a:rPr>
              <a:t> 6-ға </a:t>
            </a:r>
            <a:r>
              <a:rPr lang="ru-RU" sz="2000" dirty="0" err="1">
                <a:latin typeface="Times New Roman" panose="02020603050405020304" pitchFamily="18" charset="0"/>
                <a:cs typeface="Times New Roman" panose="02020603050405020304" pitchFamily="18" charset="0"/>
              </a:rPr>
              <a:t>тең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Зәр</a:t>
            </a:r>
            <a:r>
              <a:rPr lang="ru-RU" sz="2000" dirty="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құрамындағы</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зәр</a:t>
            </a:r>
            <a:r>
              <a:rPr lang="ru-RU" sz="2000" dirty="0" smtClean="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қышқылының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мөлшері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артқаннан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қышқылданады</a:t>
            </a:r>
            <a:r>
              <a:rPr lang="ru-RU" sz="2000" dirty="0">
                <a:latin typeface="Times New Roman" panose="02020603050405020304" pitchFamily="18" charset="0"/>
                <a:cs typeface="Times New Roman" panose="02020603050405020304" pitchFamily="18" charset="0"/>
              </a:rPr>
              <a:t>.</a:t>
            </a:r>
          </a:p>
          <a:p>
            <a:endParaRPr lang="ru-RU" sz="2000" dirty="0">
              <a:latin typeface="Times New Roman" panose="02020603050405020304" pitchFamily="18" charset="0"/>
              <a:cs typeface="Times New Roman" panose="02020603050405020304" pitchFamily="18" charset="0"/>
            </a:endParaRPr>
          </a:p>
        </p:txBody>
      </p:sp>
      <p:pic>
        <p:nvPicPr>
          <p:cNvPr id="5" name="Picture 2" descr="https://media.licdn.com/mpr/mpr/p/7/005/098/2ff/07d14eb.jpg"/>
          <p:cNvPicPr>
            <a:picLocks noChangeAspect="1" noChangeArrowheads="1"/>
          </p:cNvPicPr>
          <p:nvPr/>
        </p:nvPicPr>
        <p:blipFill>
          <a:blip r:embed="rId3" cstate="print"/>
          <a:srcRect/>
          <a:stretch>
            <a:fillRect/>
          </a:stretch>
        </p:blipFill>
        <p:spPr bwMode="auto">
          <a:xfrm>
            <a:off x="5973170" y="1825625"/>
            <a:ext cx="5932114" cy="3956720"/>
          </a:xfrm>
          <a:prstGeom prst="rect">
            <a:avLst/>
          </a:prstGeom>
          <a:noFill/>
        </p:spPr>
      </p:pic>
    </p:spTree>
    <p:custDataLst>
      <p:tags r:id="rId1"/>
    </p:custDataLst>
    <p:extLst>
      <p:ext uri="{BB962C8B-B14F-4D97-AF65-F5344CB8AC3E}">
        <p14:creationId xmlns:p14="http://schemas.microsoft.com/office/powerpoint/2010/main" val="38765794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http://www.edabezvreda.ru/upf/edabezvreda_171326914378.png"/>
          <p:cNvPicPr/>
          <p:nvPr/>
        </p:nvPicPr>
        <p:blipFill>
          <a:blip r:embed="rId3">
            <a:extLst>
              <a:ext uri="{28A0092B-C50C-407E-A947-70E740481C1C}">
                <a14:useLocalDpi xmlns:a14="http://schemas.microsoft.com/office/drawing/2010/main" val="0"/>
              </a:ext>
            </a:extLst>
          </a:blip>
          <a:srcRect/>
          <a:stretch>
            <a:fillRect/>
          </a:stretch>
        </p:blipFill>
        <p:spPr bwMode="auto">
          <a:xfrm>
            <a:off x="821336" y="3757242"/>
            <a:ext cx="3182025" cy="2392557"/>
          </a:xfrm>
          <a:prstGeom prst="rect">
            <a:avLst/>
          </a:prstGeom>
          <a:noFill/>
          <a:ln>
            <a:noFill/>
          </a:ln>
        </p:spPr>
      </p:pic>
      <p:sp>
        <p:nvSpPr>
          <p:cNvPr id="2" name="Прямоугольник 1"/>
          <p:cNvSpPr/>
          <p:nvPr/>
        </p:nvSpPr>
        <p:spPr>
          <a:xfrm>
            <a:off x="3344143" y="2546901"/>
            <a:ext cx="5524526" cy="954107"/>
          </a:xfrm>
          <a:prstGeom prst="rect">
            <a:avLst/>
          </a:prstGeom>
          <a:noFill/>
        </p:spPr>
        <p:txBody>
          <a:bodyPr wrap="none" lIns="91440" tIns="45720" rIns="91440" bIns="45720">
            <a:spAutoFit/>
          </a:bodyPr>
          <a:lstStyle/>
          <a:p>
            <a:pPr algn="ctr"/>
            <a:r>
              <a:rPr lang="ru-RU" sz="28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Бүйрек</a:t>
            </a:r>
            <a:r>
              <a:rPr lang="ru-RU" sz="28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ru-RU" sz="28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жұмысына</a:t>
            </a:r>
            <a:r>
              <a:rPr lang="ru-RU" sz="28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p>
          <a:p>
            <a:pPr algn="ctr"/>
            <a:r>
              <a:rPr lang="ru-RU" sz="28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әсер</a:t>
            </a:r>
            <a:r>
              <a:rPr lang="ru-RU" sz="28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ru-RU" sz="28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ететін</a:t>
            </a:r>
            <a:r>
              <a:rPr lang="ru-RU" sz="28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ru-RU" sz="2800" b="1"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факторларды</a:t>
            </a:r>
            <a:r>
              <a:rPr lang="ru-RU" sz="28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ru-RU" sz="2800" b="1"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атаңыз</a:t>
            </a:r>
            <a:endParaRPr lang="ru-RU" sz="28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endParaRPr>
          </a:p>
        </p:txBody>
      </p:sp>
      <p:cxnSp>
        <p:nvCxnSpPr>
          <p:cNvPr id="4" name="Прямая соединительная линия 3"/>
          <p:cNvCxnSpPr>
            <a:endCxn id="2" idx="1"/>
          </p:cNvCxnSpPr>
          <p:nvPr/>
        </p:nvCxnSpPr>
        <p:spPr>
          <a:xfrm>
            <a:off x="3174808" y="2546900"/>
            <a:ext cx="169335" cy="47705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a:endCxn id="2" idx="1"/>
          </p:cNvCxnSpPr>
          <p:nvPr/>
        </p:nvCxnSpPr>
        <p:spPr>
          <a:xfrm flipV="1">
            <a:off x="3174808" y="3023955"/>
            <a:ext cx="169335" cy="62107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6095268" y="3492539"/>
            <a:ext cx="0" cy="32093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a:stCxn id="2" idx="3"/>
          </p:cNvCxnSpPr>
          <p:nvPr/>
        </p:nvCxnSpPr>
        <p:spPr>
          <a:xfrm>
            <a:off x="8868669" y="3023955"/>
            <a:ext cx="262701" cy="47705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a:stCxn id="2" idx="3"/>
          </p:cNvCxnSpPr>
          <p:nvPr/>
        </p:nvCxnSpPr>
        <p:spPr>
          <a:xfrm flipV="1">
            <a:off x="8868669" y="2546901"/>
            <a:ext cx="262701" cy="47705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a:off x="6107946" y="2372442"/>
            <a:ext cx="0" cy="32093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pic>
        <p:nvPicPr>
          <p:cNvPr id="15" name="Picture 2" descr="Простая диета на неделю: Диетолог рассказала, как «без заморочек» сбросить  до 7 кг"/>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2205" y="3745732"/>
            <a:ext cx="3194185" cy="2392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Кариес: причины появления, лечение, профилактика – стоматология Президент"/>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95125" y="3745732"/>
            <a:ext cx="3509938" cy="240406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Glass of drinking water isolated on white background with clipping path |  Premium Phot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74082" y="409409"/>
            <a:ext cx="1326286" cy="1881258"/>
          </a:xfrm>
          <a:prstGeom prst="rect">
            <a:avLst/>
          </a:prstGeom>
          <a:noFill/>
          <a:extLst>
            <a:ext uri="{909E8E84-426E-40DD-AFC4-6F175D3DCCD1}">
              <a14:hiddenFill xmlns:a14="http://schemas.microsoft.com/office/drawing/2010/main">
                <a:solidFill>
                  <a:srgbClr val="FFFFFF"/>
                </a:solidFill>
              </a14:hiddenFill>
            </a:ext>
          </a:extLst>
        </p:spPr>
      </p:pic>
      <p:pic>
        <p:nvPicPr>
          <p:cNvPr id="12" name="Рисунок 11"/>
          <p:cNvPicPr>
            <a:picLocks noChangeAspect="1"/>
          </p:cNvPicPr>
          <p:nvPr/>
        </p:nvPicPr>
        <p:blipFill>
          <a:blip r:embed="rId7"/>
          <a:stretch>
            <a:fillRect/>
          </a:stretch>
        </p:blipFill>
        <p:spPr>
          <a:xfrm>
            <a:off x="1114817" y="1071182"/>
            <a:ext cx="2442576" cy="1714245"/>
          </a:xfrm>
          <a:prstGeom prst="rect">
            <a:avLst/>
          </a:prstGeom>
        </p:spPr>
      </p:pic>
      <p:pic>
        <p:nvPicPr>
          <p:cNvPr id="21" name="Picture 4" descr="Подмосковный суррогат: полиция нашла 10 тысяч бутылок «левого» спиртного -  ИА REGNUM"/>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205891" y="522570"/>
            <a:ext cx="2604071" cy="1937102"/>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2304790" y="117022"/>
            <a:ext cx="2780778" cy="584775"/>
          </a:xfrm>
          <a:prstGeom prst="rect">
            <a:avLst/>
          </a:prstGeom>
          <a:noFill/>
        </p:spPr>
        <p:txBody>
          <a:bodyPr wrap="square" rtlCol="0">
            <a:spAutoFit/>
          </a:bodyPr>
          <a:lstStyle/>
          <a:p>
            <a:r>
              <a:rPr lang="kk-KZ" sz="3200" b="1" dirty="0" smtClean="0">
                <a:solidFill>
                  <a:schemeClr val="accent1">
                    <a:lumMod val="50000"/>
                  </a:schemeClr>
                </a:solidFill>
                <a:latin typeface="Times New Roman" pitchFamily="18" charset="0"/>
                <a:cs typeface="Times New Roman" pitchFamily="18" charset="0"/>
              </a:rPr>
              <a:t>1 тапсырма</a:t>
            </a:r>
            <a:endParaRPr lang="ru-RU" sz="3200" b="1" dirty="0">
              <a:solidFill>
                <a:schemeClr val="accent1">
                  <a:lumMod val="50000"/>
                </a:schemeClr>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16459489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995671816"/>
              </p:ext>
            </p:extLst>
          </p:nvPr>
        </p:nvGraphicFramePr>
        <p:xfrm>
          <a:off x="1831583" y="1057868"/>
          <a:ext cx="7763354" cy="5050224"/>
        </p:xfrm>
        <a:graphic>
          <a:graphicData uri="http://schemas.openxmlformats.org/drawingml/2006/table">
            <a:tbl>
              <a:tblPr firstRow="1" bandRow="1">
                <a:tableStyleId>{5C22544A-7EE6-4342-B048-85BDC9FD1C3A}</a:tableStyleId>
              </a:tblPr>
              <a:tblGrid>
                <a:gridCol w="3554609"/>
                <a:gridCol w="4208745"/>
              </a:tblGrid>
              <a:tr h="1005817">
                <a:tc>
                  <a:txBody>
                    <a:bodyPr/>
                    <a:lstStyle/>
                    <a:p>
                      <a:r>
                        <a:rPr lang="kk-KZ" sz="2400" dirty="0" smtClean="0">
                          <a:latin typeface="Times New Roman" pitchFamily="18" charset="0"/>
                          <a:cs typeface="Times New Roman" pitchFamily="18" charset="0"/>
                        </a:rPr>
                        <a:t>Бүйрекке</a:t>
                      </a:r>
                      <a:r>
                        <a:rPr lang="kk-KZ" sz="2400" baseline="0" dirty="0" smtClean="0">
                          <a:latin typeface="Times New Roman" pitchFamily="18" charset="0"/>
                          <a:cs typeface="Times New Roman" pitchFamily="18" charset="0"/>
                        </a:rPr>
                        <a:t> әсер ететін факторлар</a:t>
                      </a:r>
                      <a:endParaRPr lang="ru-RU" sz="2400" dirty="0">
                        <a:latin typeface="Times New Roman" pitchFamily="18" charset="0"/>
                        <a:cs typeface="Times New Roman" pitchFamily="18" charset="0"/>
                      </a:endParaRPr>
                    </a:p>
                  </a:txBody>
                  <a:tcPr/>
                </a:tc>
                <a:tc>
                  <a:txBody>
                    <a:bodyPr/>
                    <a:lstStyle/>
                    <a:p>
                      <a:r>
                        <a:rPr lang="kk-KZ" sz="2400" dirty="0" smtClean="0">
                          <a:latin typeface="Times New Roman" pitchFamily="18" charset="0"/>
                          <a:cs typeface="Times New Roman" pitchFamily="18" charset="0"/>
                        </a:rPr>
                        <a:t>Әсер ету жолы</a:t>
                      </a:r>
                      <a:endParaRPr lang="ru-RU" sz="2400" dirty="0">
                        <a:latin typeface="Times New Roman" pitchFamily="18" charset="0"/>
                        <a:cs typeface="Times New Roman" pitchFamily="18" charset="0"/>
                      </a:endParaRPr>
                    </a:p>
                  </a:txBody>
                  <a:tcPr/>
                </a:tc>
              </a:tr>
              <a:tr h="386853">
                <a:tc>
                  <a:txBody>
                    <a:bodyPr/>
                    <a:lstStyle/>
                    <a:p>
                      <a:r>
                        <a:rPr lang="kk-KZ" sz="2400" dirty="0" smtClean="0">
                          <a:latin typeface="Times New Roman" pitchFamily="18" charset="0"/>
                          <a:cs typeface="Times New Roman" pitchFamily="18" charset="0"/>
                        </a:rPr>
                        <a:t>1.</a:t>
                      </a:r>
                      <a:r>
                        <a:rPr lang="kk-KZ" sz="2400" baseline="0" dirty="0" smtClean="0">
                          <a:latin typeface="Times New Roman" pitchFamily="18" charset="0"/>
                          <a:cs typeface="Times New Roman" pitchFamily="18" charset="0"/>
                        </a:rPr>
                        <a:t> </a:t>
                      </a:r>
                      <a:r>
                        <a:rPr lang="kk-KZ" sz="2400" dirty="0" smtClean="0">
                          <a:latin typeface="Times New Roman" pitchFamily="18" charset="0"/>
                          <a:cs typeface="Times New Roman" pitchFamily="18" charset="0"/>
                        </a:rPr>
                        <a:t>Диета</a:t>
                      </a:r>
                      <a:endParaRPr lang="en-US" sz="2400" dirty="0" smtClean="0">
                        <a:latin typeface="Times New Roman" pitchFamily="18" charset="0"/>
                        <a:cs typeface="Times New Roman" pitchFamily="18" charset="0"/>
                      </a:endParaRPr>
                    </a:p>
                    <a:p>
                      <a:endParaRPr lang="ru-RU" sz="2400" dirty="0">
                        <a:latin typeface="Times New Roman" pitchFamily="18" charset="0"/>
                        <a:cs typeface="Times New Roman" pitchFamily="18" charset="0"/>
                      </a:endParaRPr>
                    </a:p>
                  </a:txBody>
                  <a:tcPr/>
                </a:tc>
                <a:tc>
                  <a:txBody>
                    <a:bodyPr/>
                    <a:lstStyle/>
                    <a:p>
                      <a:endParaRPr lang="ru-RU" sz="2400" dirty="0">
                        <a:latin typeface="Times New Roman" pitchFamily="18" charset="0"/>
                        <a:cs typeface="Times New Roman" pitchFamily="18" charset="0"/>
                      </a:endParaRPr>
                    </a:p>
                  </a:txBody>
                  <a:tcPr/>
                </a:tc>
              </a:tr>
              <a:tr h="386853">
                <a:tc>
                  <a:txBody>
                    <a:bodyPr/>
                    <a:lstStyle/>
                    <a:p>
                      <a:r>
                        <a:rPr lang="kk-KZ" sz="2400" dirty="0" smtClean="0">
                          <a:latin typeface="Times New Roman" pitchFamily="18" charset="0"/>
                          <a:cs typeface="Times New Roman" pitchFamily="18" charset="0"/>
                        </a:rPr>
                        <a:t>2. Ішімдік</a:t>
                      </a:r>
                      <a:endParaRPr lang="en-US" sz="2400" dirty="0" smtClean="0">
                        <a:latin typeface="Times New Roman" pitchFamily="18" charset="0"/>
                        <a:cs typeface="Times New Roman" pitchFamily="18" charset="0"/>
                      </a:endParaRPr>
                    </a:p>
                    <a:p>
                      <a:endParaRPr lang="ru-RU" sz="2400" dirty="0">
                        <a:latin typeface="Times New Roman" pitchFamily="18" charset="0"/>
                        <a:cs typeface="Times New Roman" pitchFamily="18" charset="0"/>
                      </a:endParaRPr>
                    </a:p>
                  </a:txBody>
                  <a:tcPr/>
                </a:tc>
                <a:tc>
                  <a:txBody>
                    <a:bodyPr/>
                    <a:lstStyle/>
                    <a:p>
                      <a:endParaRPr lang="ru-RU" sz="2400" dirty="0">
                        <a:latin typeface="Times New Roman" pitchFamily="18" charset="0"/>
                        <a:cs typeface="Times New Roman" pitchFamily="18" charset="0"/>
                      </a:endParaRPr>
                    </a:p>
                  </a:txBody>
                  <a:tcPr/>
                </a:tc>
              </a:tr>
              <a:tr h="696335">
                <a:tc>
                  <a:txBody>
                    <a:bodyPr/>
                    <a:lstStyle/>
                    <a:p>
                      <a:r>
                        <a:rPr lang="kk-KZ" sz="2400" dirty="0" smtClean="0">
                          <a:latin typeface="Times New Roman" pitchFamily="18" charset="0"/>
                          <a:cs typeface="Times New Roman" pitchFamily="18" charset="0"/>
                        </a:rPr>
                        <a:t>3. Қант және тұз</a:t>
                      </a:r>
                      <a:endParaRPr lang="ru-RU" sz="2400" dirty="0">
                        <a:latin typeface="Times New Roman" pitchFamily="18" charset="0"/>
                        <a:cs typeface="Times New Roman" pitchFamily="18" charset="0"/>
                      </a:endParaRPr>
                    </a:p>
                  </a:txBody>
                  <a:tcPr/>
                </a:tc>
                <a:tc>
                  <a:txBody>
                    <a:bodyPr/>
                    <a:lstStyle/>
                    <a:p>
                      <a:endParaRPr lang="ru-RU" sz="2400" dirty="0">
                        <a:latin typeface="Times New Roman" pitchFamily="18" charset="0"/>
                        <a:cs typeface="Times New Roman" pitchFamily="18" charset="0"/>
                      </a:endParaRPr>
                    </a:p>
                  </a:txBody>
                  <a:tcPr/>
                </a:tc>
              </a:tr>
              <a:tr h="1005817">
                <a:tc>
                  <a:txBody>
                    <a:bodyPr/>
                    <a:lstStyle/>
                    <a:p>
                      <a:r>
                        <a:rPr lang="kk-KZ" sz="2400" dirty="0" smtClean="0">
                          <a:latin typeface="Times New Roman" pitchFamily="18" charset="0"/>
                          <a:cs typeface="Times New Roman" pitchFamily="18" charset="0"/>
                        </a:rPr>
                        <a:t>4. Инфекциялық</a:t>
                      </a:r>
                      <a:r>
                        <a:rPr lang="kk-KZ" sz="2400" baseline="0" dirty="0" smtClean="0">
                          <a:latin typeface="Times New Roman" pitchFamily="18" charset="0"/>
                          <a:cs typeface="Times New Roman" pitchFamily="18" charset="0"/>
                        </a:rPr>
                        <a:t> аурулар</a:t>
                      </a:r>
                    </a:p>
                  </a:txBody>
                  <a:tcPr>
                    <a:lnB w="12700" cap="flat" cmpd="sng" algn="ctr">
                      <a:solidFill>
                        <a:schemeClr val="tx1"/>
                      </a:solidFill>
                      <a:prstDash val="solid"/>
                      <a:round/>
                      <a:headEnd type="none" w="med" len="med"/>
                      <a:tailEnd type="none" w="med" len="med"/>
                    </a:lnB>
                  </a:tcPr>
                </a:tc>
                <a:tc>
                  <a:txBody>
                    <a:bodyPr/>
                    <a:lstStyle/>
                    <a:p>
                      <a:endParaRPr lang="ru-RU" sz="2400" dirty="0">
                        <a:latin typeface="Times New Roman" pitchFamily="18" charset="0"/>
                        <a:cs typeface="Times New Roman" pitchFamily="18" charset="0"/>
                      </a:endParaRPr>
                    </a:p>
                  </a:txBody>
                  <a:tcPr>
                    <a:lnB w="12700" cap="flat" cmpd="sng" algn="ctr">
                      <a:solidFill>
                        <a:schemeClr val="tx1"/>
                      </a:solidFill>
                      <a:prstDash val="solid"/>
                      <a:round/>
                      <a:headEnd type="none" w="med" len="med"/>
                      <a:tailEnd type="none" w="med" len="med"/>
                    </a:lnB>
                  </a:tcPr>
                </a:tc>
              </a:tr>
              <a:tr h="696335">
                <a:tc>
                  <a:txBody>
                    <a:bodyPr/>
                    <a:lstStyle/>
                    <a:p>
                      <a:r>
                        <a:rPr lang="kk-KZ" sz="2400" baseline="0" dirty="0" smtClean="0">
                          <a:latin typeface="Times New Roman" pitchFamily="18" charset="0"/>
                          <a:cs typeface="Times New Roman" pitchFamily="18" charset="0"/>
                        </a:rPr>
                        <a:t>5. Дәрілік препараттар</a:t>
                      </a:r>
                    </a:p>
                  </a:txBody>
                  <a:tcPr>
                    <a:lnT w="12700" cap="flat" cmpd="sng" algn="ctr">
                      <a:solidFill>
                        <a:schemeClr val="tx1"/>
                      </a:solidFill>
                      <a:prstDash val="solid"/>
                      <a:round/>
                      <a:headEnd type="none" w="med" len="med"/>
                      <a:tailEnd type="none" w="med" len="med"/>
                    </a:lnT>
                  </a:tcPr>
                </a:tc>
                <a:tc>
                  <a:txBody>
                    <a:bodyPr/>
                    <a:lstStyle/>
                    <a:p>
                      <a:endParaRPr lang="ru-RU" sz="2400" dirty="0">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tcPr>
                </a:tc>
              </a:tr>
            </a:tbl>
          </a:graphicData>
        </a:graphic>
      </p:graphicFrame>
      <p:sp>
        <p:nvSpPr>
          <p:cNvPr id="3" name="TextBox 2"/>
          <p:cNvSpPr txBox="1"/>
          <p:nvPr/>
        </p:nvSpPr>
        <p:spPr>
          <a:xfrm>
            <a:off x="4609578" y="117022"/>
            <a:ext cx="3457184" cy="584775"/>
          </a:xfrm>
          <a:prstGeom prst="rect">
            <a:avLst/>
          </a:prstGeom>
          <a:noFill/>
        </p:spPr>
        <p:txBody>
          <a:bodyPr wrap="square" rtlCol="0">
            <a:spAutoFit/>
          </a:bodyPr>
          <a:lstStyle/>
          <a:p>
            <a:r>
              <a:rPr lang="kk-KZ" sz="3200" b="1" dirty="0">
                <a:solidFill>
                  <a:schemeClr val="accent1">
                    <a:lumMod val="50000"/>
                  </a:schemeClr>
                </a:solidFill>
                <a:latin typeface="Times New Roman" pitchFamily="18" charset="0"/>
                <a:cs typeface="Times New Roman" pitchFamily="18" charset="0"/>
              </a:rPr>
              <a:t>2</a:t>
            </a:r>
            <a:r>
              <a:rPr lang="kk-KZ" sz="3200" b="1" dirty="0" smtClean="0">
                <a:solidFill>
                  <a:schemeClr val="accent1">
                    <a:lumMod val="50000"/>
                  </a:schemeClr>
                </a:solidFill>
                <a:latin typeface="Times New Roman" pitchFamily="18" charset="0"/>
                <a:cs typeface="Times New Roman" pitchFamily="18" charset="0"/>
              </a:rPr>
              <a:t> тапсырма</a:t>
            </a:r>
            <a:endParaRPr lang="ru-RU" sz="3200" b="1" dirty="0">
              <a:solidFill>
                <a:schemeClr val="accent1">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5485550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3074" name="Picture 2" descr="Болезни почек. На вопросы озерчан ответил Дмитрий Перепечин - ГБУЗ МО  &quot;Озерская ЦРБ&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solidFill>
            <a:schemeClr val="bg1"/>
          </a:solidFill>
        </p:spPr>
      </p:pic>
      <p:sp>
        <p:nvSpPr>
          <p:cNvPr id="5" name="Заголовок 1"/>
          <p:cNvSpPr txBox="1">
            <a:spLocks/>
          </p:cNvSpPr>
          <p:nvPr/>
        </p:nvSpPr>
        <p:spPr>
          <a:xfrm>
            <a:off x="1496704" y="1972455"/>
            <a:ext cx="9144000" cy="2387600"/>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kk-KZ" dirty="0" smtClean="0">
                <a:solidFill>
                  <a:srgbClr val="FF0000"/>
                </a:solidFill>
                <a:latin typeface="Times New Roman" panose="02020603050405020304" pitchFamily="18" charset="0"/>
                <a:cs typeface="Times New Roman" panose="02020603050405020304" pitchFamily="18" charset="0"/>
              </a:rPr>
              <a:t>Бүйрек жұмысына әсер ететін факторлар</a:t>
            </a:r>
            <a:endParaRPr lang="ru-RU" dirty="0">
              <a:solidFill>
                <a:srgbClr val="FF0000"/>
              </a:solidFill>
              <a:latin typeface="Times New Roman" panose="02020603050405020304" pitchFamily="18" charset="0"/>
              <a:cs typeface="Times New Roman" panose="02020603050405020304" pitchFamily="18" charset="0"/>
            </a:endParaRPr>
          </a:p>
        </p:txBody>
      </p:sp>
      <p:sp>
        <p:nvSpPr>
          <p:cNvPr id="6" name="Подзаголовок 2"/>
          <p:cNvSpPr txBox="1">
            <a:spLocks/>
          </p:cNvSpPr>
          <p:nvPr/>
        </p:nvSpPr>
        <p:spPr>
          <a:xfrm>
            <a:off x="1524000" y="4506885"/>
            <a:ext cx="9144000" cy="1655762"/>
          </a:xfrm>
          <a:prstGeom prst="rect">
            <a:avLst/>
          </a:prstGeom>
          <a:solidFill>
            <a:schemeClr val="bg1"/>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kk-KZ" dirty="0" smtClean="0">
                <a:solidFill>
                  <a:srgbClr val="002060"/>
                </a:solidFill>
                <a:latin typeface="Times New Roman" panose="02020603050405020304" pitchFamily="18" charset="0"/>
                <a:cs typeface="Times New Roman" panose="02020603050405020304" pitchFamily="18" charset="0"/>
              </a:rPr>
              <a:t>Оқу мақсаты:</a:t>
            </a:r>
          </a:p>
          <a:p>
            <a:pPr marL="0" indent="0" algn="ctr">
              <a:buNone/>
            </a:pPr>
            <a:r>
              <a:rPr lang="kk-KZ" dirty="0" smtClean="0">
                <a:solidFill>
                  <a:srgbClr val="002060"/>
                </a:solidFill>
                <a:latin typeface="Times New Roman" panose="02020603050405020304" pitchFamily="18" charset="0"/>
                <a:cs typeface="Times New Roman" panose="02020603050405020304" pitchFamily="18" charset="0"/>
              </a:rPr>
              <a:t>9.1.5.3 - бүйректің жұмысына әсер ететін факторларды сипаттау</a:t>
            </a:r>
            <a:endParaRPr lang="ru-RU" dirty="0">
              <a:solidFill>
                <a:srgbClr val="002060"/>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4330889" y="1191187"/>
            <a:ext cx="3530221" cy="584775"/>
          </a:xfrm>
          <a:prstGeom prst="rect">
            <a:avLst/>
          </a:prstGeom>
          <a:solidFill>
            <a:schemeClr val="bg1"/>
          </a:solidFill>
        </p:spPr>
        <p:txBody>
          <a:bodyPr wrap="square">
            <a:spAutoFit/>
          </a:bodyPr>
          <a:lstStyle/>
          <a:p>
            <a:pPr algn="ctr">
              <a:spcAft>
                <a:spcPts val="0"/>
              </a:spcAft>
            </a:pPr>
            <a:r>
              <a:rPr lang="en-US" sz="3200" dirty="0">
                <a:solidFill>
                  <a:srgbClr val="FF0000"/>
                </a:solidFill>
                <a:latin typeface="Times New Roman" panose="02020603050405020304" pitchFamily="18" charset="0"/>
                <a:ea typeface="Calibri" panose="020F0502020204030204" pitchFamily="34" charset="0"/>
                <a:cs typeface="Calibri" panose="020F0502020204030204" pitchFamily="34" charset="0"/>
              </a:rPr>
              <a:t>9.2B </a:t>
            </a:r>
            <a:r>
              <a:rPr lang="kk-KZ" sz="3200" dirty="0" smtClean="0">
                <a:solidFill>
                  <a:srgbClr val="FF0000"/>
                </a:solidFill>
                <a:latin typeface="Times New Roman" panose="02020603050405020304" pitchFamily="18" charset="0"/>
                <a:ea typeface="Calibri" panose="020F0502020204030204" pitchFamily="34" charset="0"/>
                <a:cs typeface="Calibri" panose="020F0502020204030204" pitchFamily="34" charset="0"/>
              </a:rPr>
              <a:t>Бөліп </a:t>
            </a:r>
            <a:r>
              <a:rPr lang="kk-KZ" sz="3200" dirty="0">
                <a:solidFill>
                  <a:srgbClr val="FF0000"/>
                </a:solidFill>
                <a:latin typeface="Times New Roman" panose="02020603050405020304" pitchFamily="18" charset="0"/>
                <a:ea typeface="Calibri" panose="020F0502020204030204" pitchFamily="34" charset="0"/>
                <a:cs typeface="Calibri" panose="020F0502020204030204" pitchFamily="34" charset="0"/>
              </a:rPr>
              <a:t>шығару</a:t>
            </a:r>
          </a:p>
        </p:txBody>
      </p:sp>
    </p:spTree>
    <p:extLst>
      <p:ext uri="{BB962C8B-B14F-4D97-AF65-F5344CB8AC3E}">
        <p14:creationId xmlns:p14="http://schemas.microsoft.com/office/powerpoint/2010/main" val="35996851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3074" name="Picture 2" descr="Болезни почек. На вопросы озерчан ответил Дмитрий Перепечин - ГБУЗ МО  &quot;Озерская ЦРБ&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solidFill>
            <a:schemeClr val="bg1"/>
          </a:solidFill>
        </p:spPr>
      </p:pic>
      <p:sp>
        <p:nvSpPr>
          <p:cNvPr id="8" name="Заголовок 1"/>
          <p:cNvSpPr txBox="1">
            <a:spLocks/>
          </p:cNvSpPr>
          <p:nvPr/>
        </p:nvSpPr>
        <p:spPr>
          <a:xfrm>
            <a:off x="990600" y="1144588"/>
            <a:ext cx="10515600" cy="132556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kk-KZ" dirty="0" smtClean="0">
                <a:solidFill>
                  <a:srgbClr val="FF0000"/>
                </a:solidFill>
                <a:latin typeface="Times New Roman" panose="02020603050405020304" pitchFamily="18" charset="0"/>
                <a:cs typeface="Times New Roman" panose="02020603050405020304" pitchFamily="18" charset="0"/>
              </a:rPr>
              <a:t>Сабақ мақсаты:</a:t>
            </a:r>
            <a:endParaRPr lang="ru-RU" dirty="0">
              <a:solidFill>
                <a:srgbClr val="FF0000"/>
              </a:solidFill>
              <a:latin typeface="Times New Roman" panose="02020603050405020304" pitchFamily="18" charset="0"/>
              <a:cs typeface="Times New Roman" panose="02020603050405020304" pitchFamily="18" charset="0"/>
            </a:endParaRPr>
          </a:p>
        </p:txBody>
      </p:sp>
      <p:sp>
        <p:nvSpPr>
          <p:cNvPr id="9" name="Объект 2"/>
          <p:cNvSpPr txBox="1">
            <a:spLocks/>
          </p:cNvSpPr>
          <p:nvPr/>
        </p:nvSpPr>
        <p:spPr>
          <a:xfrm>
            <a:off x="990600" y="2710763"/>
            <a:ext cx="10515600" cy="2625512"/>
          </a:xfrm>
          <a:prstGeom prst="rect">
            <a:avLst/>
          </a:prstGeom>
          <a:solidFill>
            <a:schemeClr val="bg1"/>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v"/>
            </a:pPr>
            <a:r>
              <a:rPr lang="ru-RU" dirty="0" err="1" smtClean="0">
                <a:latin typeface="Times New Roman" panose="02020603050405020304" pitchFamily="18" charset="0"/>
                <a:cs typeface="Times New Roman" panose="02020603050405020304" pitchFamily="18" charset="0"/>
              </a:rPr>
              <a:t>Концентрлі</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және</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сұйылтылған</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зәрдің</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арасындағы</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айырмашылықты</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білу</a:t>
            </a:r>
            <a:r>
              <a:rPr lang="ru-RU" dirty="0" smtClean="0">
                <a:latin typeface="Times New Roman" panose="02020603050405020304" pitchFamily="18" charset="0"/>
                <a:cs typeface="Times New Roman" panose="02020603050405020304" pitchFamily="18" charset="0"/>
              </a:rPr>
              <a:t>;</a:t>
            </a:r>
          </a:p>
          <a:p>
            <a:pPr>
              <a:buFont typeface="Wingdings" panose="05000000000000000000" pitchFamily="2" charset="2"/>
              <a:buChar char="v"/>
            </a:pPr>
            <a:r>
              <a:rPr lang="ru-RU" dirty="0" err="1" smtClean="0">
                <a:latin typeface="Times New Roman" panose="02020603050405020304" pitchFamily="18" charset="0"/>
                <a:cs typeface="Times New Roman" panose="02020603050405020304" pitchFamily="18" charset="0"/>
              </a:rPr>
              <a:t>Бүйрек</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несеп</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концентрациясын</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қалай</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реттей</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алатындығын</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гормондық</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бақылау</a:t>
            </a:r>
            <a:r>
              <a:rPr lang="ru-RU" dirty="0" smtClean="0">
                <a:latin typeface="Times New Roman" panose="02020603050405020304" pitchFamily="18" charset="0"/>
                <a:cs typeface="Times New Roman" panose="02020603050405020304" pitchFamily="18" charset="0"/>
              </a:rPr>
              <a:t>-АДГ) </a:t>
            </a:r>
            <a:r>
              <a:rPr lang="ru-RU" dirty="0" err="1" smtClean="0">
                <a:latin typeface="Times New Roman" panose="02020603050405020304" pitchFamily="18" charset="0"/>
                <a:cs typeface="Times New Roman" panose="02020603050405020304" pitchFamily="18" charset="0"/>
              </a:rPr>
              <a:t>түсіну</a:t>
            </a:r>
            <a:r>
              <a:rPr lang="ru-RU" dirty="0" smtClean="0">
                <a:latin typeface="Times New Roman" panose="02020603050405020304" pitchFamily="18" charset="0"/>
                <a:cs typeface="Times New Roman" panose="02020603050405020304" pitchFamily="18" charset="0"/>
              </a:rPr>
              <a:t>;</a:t>
            </a:r>
          </a:p>
          <a:p>
            <a:pPr>
              <a:buFont typeface="Wingdings" panose="05000000000000000000" pitchFamily="2" charset="2"/>
              <a:buChar char="v"/>
            </a:pPr>
            <a:r>
              <a:rPr lang="ru-RU" dirty="0" err="1" smtClean="0">
                <a:latin typeface="Times New Roman" panose="02020603050405020304" pitchFamily="18" charset="0"/>
                <a:cs typeface="Times New Roman" panose="02020603050405020304" pitchFamily="18" charset="0"/>
              </a:rPr>
              <a:t>Бүйректің</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жұмысына</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әсер</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ететін</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факторларды</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сипаттау</a:t>
            </a:r>
            <a:r>
              <a:rPr lang="ru-RU" dirty="0" smtClean="0">
                <a:latin typeface="Times New Roman" panose="02020603050405020304" pitchFamily="18" charset="0"/>
                <a:cs typeface="Times New Roman" panose="02020603050405020304" pitchFamily="18" charset="0"/>
              </a:rPr>
              <a:t>.</a:t>
            </a:r>
          </a:p>
          <a:p>
            <a:pPr>
              <a:buFont typeface="Wingdings" panose="05000000000000000000" pitchFamily="2" charset="2"/>
              <a:buChar char="v"/>
            </a:pPr>
            <a:endParaRPr lang="ru-RU" dirty="0"/>
          </a:p>
        </p:txBody>
      </p:sp>
    </p:spTree>
    <p:extLst>
      <p:ext uri="{BB962C8B-B14F-4D97-AF65-F5344CB8AC3E}">
        <p14:creationId xmlns:p14="http://schemas.microsoft.com/office/powerpoint/2010/main" val="40594499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3074" name="Picture 2" descr="Болезни почек. На вопросы озерчан ответил Дмитрий Перепечин - ГБУЗ МО  &quot;Озерская ЦРБ&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solidFill>
            <a:schemeClr val="bg1"/>
          </a:solidFill>
        </p:spPr>
      </p:pic>
      <p:sp>
        <p:nvSpPr>
          <p:cNvPr id="8" name="Заголовок 1"/>
          <p:cNvSpPr txBox="1">
            <a:spLocks/>
          </p:cNvSpPr>
          <p:nvPr/>
        </p:nvSpPr>
        <p:spPr>
          <a:xfrm>
            <a:off x="990600" y="1144588"/>
            <a:ext cx="10515600" cy="132556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kk-KZ" dirty="0" smtClean="0">
                <a:solidFill>
                  <a:srgbClr val="FF0000"/>
                </a:solidFill>
                <a:latin typeface="Times New Roman" panose="02020603050405020304" pitchFamily="18" charset="0"/>
                <a:cs typeface="Times New Roman" panose="02020603050405020304" pitchFamily="18" charset="0"/>
              </a:rPr>
              <a:t>Бағалау критерийлері:</a:t>
            </a:r>
            <a:endParaRPr lang="ru-RU" dirty="0">
              <a:solidFill>
                <a:srgbClr val="FF0000"/>
              </a:solidFill>
              <a:latin typeface="Times New Roman" panose="02020603050405020304" pitchFamily="18" charset="0"/>
              <a:cs typeface="Times New Roman" panose="02020603050405020304" pitchFamily="18" charset="0"/>
            </a:endParaRPr>
          </a:p>
        </p:txBody>
      </p:sp>
      <p:sp>
        <p:nvSpPr>
          <p:cNvPr id="9" name="Объект 2"/>
          <p:cNvSpPr txBox="1">
            <a:spLocks/>
          </p:cNvSpPr>
          <p:nvPr/>
        </p:nvSpPr>
        <p:spPr>
          <a:xfrm>
            <a:off x="990600" y="2710763"/>
            <a:ext cx="10515600" cy="2625512"/>
          </a:xfrm>
          <a:prstGeom prst="rect">
            <a:avLst/>
          </a:prstGeom>
          <a:solidFill>
            <a:schemeClr val="bg1"/>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v"/>
            </a:pPr>
            <a:r>
              <a:rPr lang="ru-RU" dirty="0" err="1" smtClean="0">
                <a:latin typeface="Times New Roman" panose="02020603050405020304" pitchFamily="18" charset="0"/>
                <a:cs typeface="Times New Roman" panose="02020603050405020304" pitchFamily="18" charset="0"/>
              </a:rPr>
              <a:t>Концентрлі</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және</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сұйылтылған</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зәрдің</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арасындағы</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айырмашылықты</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білу</a:t>
            </a:r>
            <a:r>
              <a:rPr lang="ru-RU" dirty="0" smtClean="0">
                <a:latin typeface="Times New Roman" panose="02020603050405020304" pitchFamily="18" charset="0"/>
                <a:cs typeface="Times New Roman" panose="02020603050405020304" pitchFamily="18" charset="0"/>
              </a:rPr>
              <a:t>;</a:t>
            </a:r>
          </a:p>
          <a:p>
            <a:pPr>
              <a:buFont typeface="Wingdings" panose="05000000000000000000" pitchFamily="2" charset="2"/>
              <a:buChar char="v"/>
            </a:pPr>
            <a:r>
              <a:rPr lang="ru-RU" dirty="0" err="1" smtClean="0">
                <a:latin typeface="Times New Roman" panose="02020603050405020304" pitchFamily="18" charset="0"/>
                <a:cs typeface="Times New Roman" panose="02020603050405020304" pitchFamily="18" charset="0"/>
              </a:rPr>
              <a:t>Бүйрек</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несеп</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концентрациясын</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қалай</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реттей</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алатындығын</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гормондық</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бақылау</a:t>
            </a:r>
            <a:r>
              <a:rPr lang="ru-RU" dirty="0" smtClean="0">
                <a:latin typeface="Times New Roman" panose="02020603050405020304" pitchFamily="18" charset="0"/>
                <a:cs typeface="Times New Roman" panose="02020603050405020304" pitchFamily="18" charset="0"/>
              </a:rPr>
              <a:t>-АДГ) </a:t>
            </a:r>
            <a:r>
              <a:rPr lang="ru-RU" dirty="0" err="1" smtClean="0">
                <a:latin typeface="Times New Roman" panose="02020603050405020304" pitchFamily="18" charset="0"/>
                <a:cs typeface="Times New Roman" panose="02020603050405020304" pitchFamily="18" charset="0"/>
              </a:rPr>
              <a:t>түсіну</a:t>
            </a:r>
            <a:r>
              <a:rPr lang="ru-RU" dirty="0" smtClean="0">
                <a:latin typeface="Times New Roman" panose="02020603050405020304" pitchFamily="18" charset="0"/>
                <a:cs typeface="Times New Roman" panose="02020603050405020304" pitchFamily="18" charset="0"/>
              </a:rPr>
              <a:t>;</a:t>
            </a:r>
          </a:p>
          <a:p>
            <a:pPr>
              <a:buFont typeface="Wingdings" panose="05000000000000000000" pitchFamily="2" charset="2"/>
              <a:buChar char="v"/>
            </a:pPr>
            <a:r>
              <a:rPr lang="ru-RU" dirty="0" err="1" smtClean="0">
                <a:latin typeface="Times New Roman" panose="02020603050405020304" pitchFamily="18" charset="0"/>
                <a:cs typeface="Times New Roman" panose="02020603050405020304" pitchFamily="18" charset="0"/>
              </a:rPr>
              <a:t>Бүйректің</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жұмысына</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әсер</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ететін</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факторларды</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сипаттау</a:t>
            </a:r>
            <a:r>
              <a:rPr lang="ru-RU" dirty="0" smtClean="0">
                <a:latin typeface="Times New Roman" panose="02020603050405020304" pitchFamily="18" charset="0"/>
                <a:cs typeface="Times New Roman" panose="02020603050405020304" pitchFamily="18" charset="0"/>
              </a:rPr>
              <a:t>.</a:t>
            </a:r>
          </a:p>
          <a:p>
            <a:pPr>
              <a:buFont typeface="Wingdings" panose="05000000000000000000" pitchFamily="2" charset="2"/>
              <a:buChar char="v"/>
            </a:pPr>
            <a:endParaRPr lang="ru-RU" dirty="0"/>
          </a:p>
        </p:txBody>
      </p:sp>
    </p:spTree>
    <p:extLst>
      <p:ext uri="{BB962C8B-B14F-4D97-AF65-F5344CB8AC3E}">
        <p14:creationId xmlns:p14="http://schemas.microsoft.com/office/powerpoint/2010/main" val="33116489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06781" y="1"/>
            <a:ext cx="6840760" cy="1138773"/>
          </a:xfrm>
          <a:prstGeom prst="rect">
            <a:avLst/>
          </a:prstGeom>
          <a:noFill/>
        </p:spPr>
        <p:txBody>
          <a:bodyPr wrap="square" rtlCol="0">
            <a:spAutoFit/>
          </a:bodyPr>
          <a:lstStyle/>
          <a:p>
            <a:pPr algn="ctr"/>
            <a:r>
              <a:rPr lang="ru-RU" sz="6800" b="1" dirty="0" err="1">
                <a:solidFill>
                  <a:srgbClr val="FF0000"/>
                </a:solidFill>
              </a:rPr>
              <a:t>Зәр</a:t>
            </a:r>
            <a:r>
              <a:rPr lang="ru-RU" sz="6800" b="1" dirty="0">
                <a:solidFill>
                  <a:srgbClr val="FF0000"/>
                </a:solidFill>
              </a:rPr>
              <a:t> </a:t>
            </a:r>
            <a:r>
              <a:rPr lang="ru-RU" sz="6800" b="1" dirty="0" err="1">
                <a:solidFill>
                  <a:srgbClr val="FF0000"/>
                </a:solidFill>
              </a:rPr>
              <a:t>деген</a:t>
            </a:r>
            <a:r>
              <a:rPr lang="ru-RU" sz="6800" b="1" dirty="0">
                <a:solidFill>
                  <a:srgbClr val="FF0000"/>
                </a:solidFill>
              </a:rPr>
              <a:t> не?</a:t>
            </a:r>
          </a:p>
        </p:txBody>
      </p:sp>
      <p:sp>
        <p:nvSpPr>
          <p:cNvPr id="5" name="TextBox 4"/>
          <p:cNvSpPr txBox="1"/>
          <p:nvPr/>
        </p:nvSpPr>
        <p:spPr>
          <a:xfrm>
            <a:off x="1919536" y="1138773"/>
            <a:ext cx="8496944" cy="1569660"/>
          </a:xfrm>
          <a:prstGeom prst="rect">
            <a:avLst/>
          </a:prstGeom>
          <a:solidFill>
            <a:schemeClr val="bg1">
              <a:lumMod val="95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ru-RU" sz="2400" dirty="0" err="1"/>
              <a:t>Зәр</a:t>
            </a:r>
            <a:r>
              <a:rPr lang="ru-RU" sz="2400" dirty="0"/>
              <a:t> – </a:t>
            </a:r>
            <a:r>
              <a:rPr lang="ru-RU" sz="2400" dirty="0" err="1"/>
              <a:t>ағзадан</a:t>
            </a:r>
            <a:r>
              <a:rPr lang="ru-RU" sz="2400" dirty="0"/>
              <a:t> </a:t>
            </a:r>
            <a:r>
              <a:rPr lang="ru-RU" sz="2400" dirty="0" err="1"/>
              <a:t>зәр</a:t>
            </a:r>
            <a:r>
              <a:rPr lang="ru-RU" sz="2400" dirty="0"/>
              <a:t> </a:t>
            </a:r>
            <a:r>
              <a:rPr lang="ru-RU" sz="2400" dirty="0" err="1"/>
              <a:t>шығару</a:t>
            </a:r>
            <a:r>
              <a:rPr lang="ru-RU" sz="2400" dirty="0"/>
              <a:t> </a:t>
            </a:r>
            <a:r>
              <a:rPr lang="ru-RU" sz="2400" dirty="0" err="1"/>
              <a:t>жүйесі</a:t>
            </a:r>
            <a:r>
              <a:rPr lang="ru-RU" sz="2400" dirty="0"/>
              <a:t> </a:t>
            </a:r>
            <a:r>
              <a:rPr lang="ru-RU" sz="2400" dirty="0" err="1"/>
              <a:t>арқылы</a:t>
            </a:r>
            <a:r>
              <a:rPr lang="ru-RU" sz="2400" dirty="0"/>
              <a:t> </a:t>
            </a:r>
            <a:r>
              <a:rPr lang="ru-RU" sz="2400" dirty="0" err="1"/>
              <a:t>бөлініп</a:t>
            </a:r>
            <a:r>
              <a:rPr lang="ru-RU" sz="2400" dirty="0"/>
              <a:t> </a:t>
            </a:r>
            <a:r>
              <a:rPr lang="ru-RU" sz="2400" dirty="0" err="1"/>
              <a:t>шығарылатын</a:t>
            </a:r>
            <a:endParaRPr lang="ru-RU" sz="2400" dirty="0"/>
          </a:p>
          <a:p>
            <a:pPr algn="ctr"/>
            <a:r>
              <a:rPr lang="ru-RU" sz="2400" dirty="0" err="1"/>
              <a:t>зат</a:t>
            </a:r>
            <a:r>
              <a:rPr lang="ru-RU" sz="2400" dirty="0"/>
              <a:t> </a:t>
            </a:r>
            <a:r>
              <a:rPr lang="ru-RU" sz="2400" dirty="0" err="1"/>
              <a:t>алмасудың</a:t>
            </a:r>
            <a:r>
              <a:rPr lang="ru-RU" sz="2400" dirty="0"/>
              <a:t> </a:t>
            </a:r>
            <a:r>
              <a:rPr lang="ru-RU" sz="2400" dirty="0" err="1"/>
              <a:t>соңғы</a:t>
            </a:r>
            <a:r>
              <a:rPr lang="ru-RU" sz="2400" dirty="0"/>
              <a:t> </a:t>
            </a:r>
            <a:r>
              <a:rPr lang="ru-RU" sz="2400" dirty="0" err="1"/>
              <a:t>өнімдеріне</a:t>
            </a:r>
            <a:r>
              <a:rPr lang="ru-RU" sz="2400" dirty="0"/>
              <a:t> </a:t>
            </a:r>
            <a:r>
              <a:rPr lang="ru-RU" sz="2400" dirty="0" err="1"/>
              <a:t>қаныққан</a:t>
            </a:r>
            <a:r>
              <a:rPr lang="ru-RU" sz="2400" dirty="0"/>
              <a:t> </a:t>
            </a:r>
            <a:r>
              <a:rPr lang="ru-RU" sz="2400" dirty="0" err="1"/>
              <a:t>сұйықтық</a:t>
            </a:r>
            <a:r>
              <a:rPr lang="ru-RU" sz="2400" dirty="0"/>
              <a:t>.</a:t>
            </a:r>
          </a:p>
          <a:p>
            <a:pPr algn="ctr"/>
            <a:r>
              <a:rPr lang="ru-RU" sz="2400" dirty="0" err="1"/>
              <a:t>Оның</a:t>
            </a:r>
            <a:r>
              <a:rPr lang="ru-RU" sz="2400" dirty="0"/>
              <a:t> </a:t>
            </a:r>
            <a:r>
              <a:rPr lang="ru-RU" sz="2400" dirty="0" err="1"/>
              <a:t>құрамында</a:t>
            </a:r>
            <a:r>
              <a:rPr lang="ru-RU" sz="2400" dirty="0"/>
              <a:t> </a:t>
            </a:r>
            <a:r>
              <a:rPr lang="ru-RU" sz="2400" dirty="0" err="1"/>
              <a:t>нәруыздың</a:t>
            </a:r>
            <a:r>
              <a:rPr lang="ru-RU" sz="2400" dirty="0"/>
              <a:t> </a:t>
            </a:r>
            <a:r>
              <a:rPr lang="ru-RU" sz="2400" dirty="0" err="1"/>
              <a:t>ыдырауының</a:t>
            </a:r>
            <a:r>
              <a:rPr lang="ru-RU" sz="2400" dirty="0"/>
              <a:t> </a:t>
            </a:r>
            <a:r>
              <a:rPr lang="ru-RU" sz="2400" dirty="0" err="1"/>
              <a:t>соңғы</a:t>
            </a:r>
            <a:r>
              <a:rPr lang="ru-RU" sz="2400" dirty="0"/>
              <a:t> </a:t>
            </a:r>
            <a:r>
              <a:rPr lang="ru-RU" sz="2400" dirty="0" err="1"/>
              <a:t>өнімдері</a:t>
            </a:r>
            <a:r>
              <a:rPr lang="ru-RU" sz="2400" dirty="0"/>
              <a:t> –</a:t>
            </a:r>
          </a:p>
          <a:p>
            <a:pPr algn="ctr"/>
            <a:r>
              <a:rPr lang="ru-RU" sz="2400" dirty="0"/>
              <a:t>аммиак, </a:t>
            </a:r>
            <a:r>
              <a:rPr lang="ru-RU" sz="2400" dirty="0" err="1"/>
              <a:t>несепнәр</a:t>
            </a:r>
            <a:r>
              <a:rPr lang="ru-RU" sz="2400" dirty="0"/>
              <a:t>, </a:t>
            </a:r>
            <a:r>
              <a:rPr lang="ru-RU" sz="2400" dirty="0" err="1"/>
              <a:t>зәр</a:t>
            </a:r>
            <a:r>
              <a:rPr lang="ru-RU" sz="2400" dirty="0"/>
              <a:t> </a:t>
            </a:r>
            <a:r>
              <a:rPr lang="ru-RU" sz="2400" dirty="0" err="1"/>
              <a:t>қышқылы</a:t>
            </a:r>
            <a:r>
              <a:rPr lang="ru-RU" sz="2400" dirty="0"/>
              <a:t>, </a:t>
            </a:r>
            <a:r>
              <a:rPr lang="ru-RU" sz="2400" dirty="0" err="1"/>
              <a:t>тұздар</a:t>
            </a:r>
            <a:r>
              <a:rPr lang="ru-RU" sz="2400" dirty="0"/>
              <a:t> </a:t>
            </a:r>
            <a:r>
              <a:rPr lang="ru-RU" sz="2400" dirty="0" err="1"/>
              <a:t>және</a:t>
            </a:r>
            <a:r>
              <a:rPr lang="ru-RU" sz="2400" dirty="0"/>
              <a:t> су </a:t>
            </a:r>
            <a:r>
              <a:rPr lang="ru-RU" sz="2400" dirty="0" err="1"/>
              <a:t>болады</a:t>
            </a:r>
            <a:r>
              <a:rPr lang="ru-RU" sz="2400" dirty="0"/>
              <a:t>.</a:t>
            </a:r>
          </a:p>
        </p:txBody>
      </p:sp>
      <p:pic>
        <p:nvPicPr>
          <p:cNvPr id="6" name="Picture 5"/>
          <p:cNvPicPr>
            <a:picLocks noChangeAspect="1"/>
          </p:cNvPicPr>
          <p:nvPr/>
        </p:nvPicPr>
        <p:blipFill>
          <a:blip r:embed="rId2"/>
          <a:stretch>
            <a:fillRect/>
          </a:stretch>
        </p:blipFill>
        <p:spPr>
          <a:xfrm>
            <a:off x="2495601" y="3573017"/>
            <a:ext cx="2143125" cy="2143125"/>
          </a:xfrm>
          <a:prstGeom prst="rect">
            <a:avLst/>
          </a:prstGeom>
        </p:spPr>
      </p:pic>
      <p:pic>
        <p:nvPicPr>
          <p:cNvPr id="7" name="Picture 2"/>
          <p:cNvPicPr>
            <a:picLocks noChangeAspect="1"/>
          </p:cNvPicPr>
          <p:nvPr/>
        </p:nvPicPr>
        <p:blipFill>
          <a:blip r:embed="rId3"/>
          <a:stretch>
            <a:fillRect/>
          </a:stretch>
        </p:blipFill>
        <p:spPr>
          <a:xfrm>
            <a:off x="6751836" y="3171565"/>
            <a:ext cx="3029061" cy="3365624"/>
          </a:xfrm>
          <a:prstGeom prst="rect">
            <a:avLst/>
          </a:prstGeom>
        </p:spPr>
      </p:pic>
    </p:spTree>
    <p:extLst>
      <p:ext uri="{BB962C8B-B14F-4D97-AF65-F5344CB8AC3E}">
        <p14:creationId xmlns:p14="http://schemas.microsoft.com/office/powerpoint/2010/main" val="25297926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6006" y="1"/>
            <a:ext cx="6840760" cy="1138773"/>
          </a:xfrm>
          <a:prstGeom prst="rect">
            <a:avLst/>
          </a:prstGeom>
          <a:noFill/>
        </p:spPr>
        <p:txBody>
          <a:bodyPr wrap="square" rtlCol="0">
            <a:spAutoFit/>
          </a:bodyPr>
          <a:lstStyle/>
          <a:p>
            <a:pPr algn="ctr"/>
            <a:r>
              <a:rPr lang="ru-RU" sz="6800" b="1" dirty="0" smtClean="0">
                <a:solidFill>
                  <a:srgbClr val="FF0000"/>
                </a:solidFill>
              </a:rPr>
              <a:t>З</a:t>
            </a:r>
            <a:r>
              <a:rPr lang="kk-KZ" sz="6800" b="1" dirty="0" smtClean="0">
                <a:solidFill>
                  <a:srgbClr val="FF0000"/>
                </a:solidFill>
              </a:rPr>
              <a:t>әр</a:t>
            </a:r>
            <a:endParaRPr lang="en-GB" sz="6800" b="1" dirty="0">
              <a:solidFill>
                <a:srgbClr val="FF0000"/>
              </a:solidFill>
            </a:endParaRPr>
          </a:p>
        </p:txBody>
      </p:sp>
      <p:sp>
        <p:nvSpPr>
          <p:cNvPr id="5" name="TextBox 4"/>
          <p:cNvSpPr txBox="1"/>
          <p:nvPr/>
        </p:nvSpPr>
        <p:spPr>
          <a:xfrm>
            <a:off x="1837915" y="1321668"/>
            <a:ext cx="8496944" cy="461665"/>
          </a:xfrm>
          <a:prstGeom prst="rect">
            <a:avLst/>
          </a:prstGeom>
          <a:solidFill>
            <a:schemeClr val="bg1">
              <a:lumMod val="95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ru-RU" sz="2400" dirty="0" smtClean="0">
                <a:solidFill>
                  <a:srgbClr val="FF0000"/>
                </a:solidFill>
                <a:latin typeface="Times New Roman" panose="02020603050405020304" pitchFamily="18" charset="0"/>
                <a:cs typeface="Times New Roman" panose="02020603050405020304" pitchFamily="18" charset="0"/>
              </a:rPr>
              <a:t>Неге </a:t>
            </a:r>
            <a:r>
              <a:rPr lang="ru-RU" sz="2400" dirty="0" err="1">
                <a:solidFill>
                  <a:srgbClr val="FF0000"/>
                </a:solidFill>
                <a:latin typeface="Times New Roman" panose="02020603050405020304" pitchFamily="18" charset="0"/>
                <a:cs typeface="Times New Roman" panose="02020603050405020304" pitchFamily="18" charset="0"/>
              </a:rPr>
              <a:t>біздің</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зәр</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әрқашан</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бірдей</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түсті</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емес</a:t>
            </a:r>
            <a:r>
              <a:rPr lang="ru-RU" sz="2400" dirty="0">
                <a:solidFill>
                  <a:srgbClr val="FF0000"/>
                </a:solidFill>
                <a:latin typeface="Times New Roman" panose="02020603050405020304" pitchFamily="18" charset="0"/>
                <a:cs typeface="Times New Roman" panose="02020603050405020304" pitchFamily="18" charset="0"/>
              </a:rPr>
              <a:t>?</a:t>
            </a:r>
            <a:endParaRPr lang="en-US" sz="2400" dirty="0">
              <a:solidFill>
                <a:srgbClr val="FF0000"/>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rotWithShape="1">
          <a:blip r:embed="rId3"/>
          <a:srcRect t="23407"/>
          <a:stretch/>
        </p:blipFill>
        <p:spPr>
          <a:xfrm>
            <a:off x="3348702" y="2103833"/>
            <a:ext cx="5453383" cy="2673243"/>
          </a:xfrm>
          <a:prstGeom prst="rect">
            <a:avLst/>
          </a:prstGeom>
        </p:spPr>
      </p:pic>
      <p:sp>
        <p:nvSpPr>
          <p:cNvPr id="8" name="Explosion 2 7"/>
          <p:cNvSpPr/>
          <p:nvPr/>
        </p:nvSpPr>
        <p:spPr>
          <a:xfrm>
            <a:off x="1811523" y="4670479"/>
            <a:ext cx="3096344" cy="1944216"/>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Explosion 2 8"/>
          <p:cNvSpPr/>
          <p:nvPr/>
        </p:nvSpPr>
        <p:spPr>
          <a:xfrm rot="2476220">
            <a:off x="7958594" y="4670480"/>
            <a:ext cx="3096344" cy="1944216"/>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Explosion 2 9"/>
          <p:cNvSpPr/>
          <p:nvPr/>
        </p:nvSpPr>
        <p:spPr>
          <a:xfrm rot="364139">
            <a:off x="4937169" y="4841518"/>
            <a:ext cx="3096344" cy="1944216"/>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rot="20661686">
            <a:off x="2340945" y="5457920"/>
            <a:ext cx="1800200" cy="369332"/>
          </a:xfrm>
          <a:prstGeom prst="rect">
            <a:avLst/>
          </a:prstGeom>
          <a:solidFill>
            <a:schemeClr val="bg1"/>
          </a:solidFill>
          <a:ln>
            <a:solidFill>
              <a:schemeClr val="accent1"/>
            </a:solidFill>
          </a:ln>
        </p:spPr>
        <p:txBody>
          <a:bodyPr wrap="square" rtlCol="0">
            <a:spAutoFit/>
          </a:bodyPr>
          <a:lstStyle/>
          <a:p>
            <a:pPr algn="ctr"/>
            <a:r>
              <a:rPr lang="ru-RU" dirty="0" smtClean="0"/>
              <a:t>ЖАТТЫҒУ</a:t>
            </a:r>
            <a:endParaRPr lang="en-US" dirty="0"/>
          </a:p>
        </p:txBody>
      </p:sp>
      <p:sp>
        <p:nvSpPr>
          <p:cNvPr id="12" name="TextBox 11"/>
          <p:cNvSpPr txBox="1"/>
          <p:nvPr/>
        </p:nvSpPr>
        <p:spPr>
          <a:xfrm rot="20661686">
            <a:off x="5437289" y="5595870"/>
            <a:ext cx="1800200" cy="369332"/>
          </a:xfrm>
          <a:prstGeom prst="rect">
            <a:avLst/>
          </a:prstGeom>
          <a:solidFill>
            <a:schemeClr val="bg1"/>
          </a:solidFill>
          <a:ln>
            <a:solidFill>
              <a:schemeClr val="accent1"/>
            </a:solidFill>
          </a:ln>
        </p:spPr>
        <p:txBody>
          <a:bodyPr wrap="square" rtlCol="0">
            <a:spAutoFit/>
          </a:bodyPr>
          <a:lstStyle/>
          <a:p>
            <a:pPr algn="ctr"/>
            <a:r>
              <a:rPr lang="ru-RU" dirty="0" smtClean="0"/>
              <a:t>АУРУ</a:t>
            </a:r>
            <a:endParaRPr lang="en-US" dirty="0"/>
          </a:p>
        </p:txBody>
      </p:sp>
      <p:sp>
        <p:nvSpPr>
          <p:cNvPr id="13" name="TextBox 12"/>
          <p:cNvSpPr txBox="1"/>
          <p:nvPr/>
        </p:nvSpPr>
        <p:spPr>
          <a:xfrm rot="1305093">
            <a:off x="8491905" y="5373309"/>
            <a:ext cx="1800200" cy="369332"/>
          </a:xfrm>
          <a:prstGeom prst="rect">
            <a:avLst/>
          </a:prstGeom>
          <a:solidFill>
            <a:schemeClr val="bg1"/>
          </a:solidFill>
          <a:ln>
            <a:solidFill>
              <a:schemeClr val="accent1"/>
            </a:solidFill>
          </a:ln>
        </p:spPr>
        <p:txBody>
          <a:bodyPr wrap="square" rtlCol="0">
            <a:spAutoFit/>
          </a:bodyPr>
          <a:lstStyle/>
          <a:p>
            <a:pPr algn="ctr"/>
            <a:r>
              <a:rPr lang="ru-RU" dirty="0"/>
              <a:t>ТЕМПЕРАТУРА</a:t>
            </a:r>
            <a:endParaRPr lang="en-US" dirty="0"/>
          </a:p>
        </p:txBody>
      </p:sp>
    </p:spTree>
    <p:custDataLst>
      <p:tags r:id="rId1"/>
    </p:custDataLst>
    <p:extLst>
      <p:ext uri="{BB962C8B-B14F-4D97-AF65-F5344CB8AC3E}">
        <p14:creationId xmlns:p14="http://schemas.microsoft.com/office/powerpoint/2010/main" val="21547877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anim calcmode="lin" valueType="num">
                                      <p:cBhvr>
                                        <p:cTn id="37" dur="1000" fill="hold"/>
                                        <p:tgtEl>
                                          <p:spTgt spid="13"/>
                                        </p:tgtEl>
                                        <p:attrNameLst>
                                          <p:attrName>ppt_x</p:attrName>
                                        </p:attrNameLst>
                                      </p:cBhvr>
                                      <p:tavLst>
                                        <p:tav tm="0">
                                          <p:val>
                                            <p:strVal val="#ppt_x"/>
                                          </p:val>
                                        </p:tav>
                                        <p:tav tm="100000">
                                          <p:val>
                                            <p:strVal val="#ppt_x"/>
                                          </p:val>
                                        </p:tav>
                                      </p:tavLst>
                                    </p:anim>
                                    <p:anim calcmode="lin" valueType="num">
                                      <p:cBhvr>
                                        <p:cTn id="3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7868" r="44451"/>
          <a:stretch/>
        </p:blipFill>
        <p:spPr bwMode="auto">
          <a:xfrm>
            <a:off x="2639617" y="1364146"/>
            <a:ext cx="3359815" cy="4928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623165" y="231163"/>
            <a:ext cx="8348760" cy="1015663"/>
          </a:xfrm>
          <a:prstGeom prst="rect">
            <a:avLst/>
          </a:prstGeom>
          <a:noFill/>
        </p:spPr>
        <p:txBody>
          <a:bodyPr wrap="none" rtlCol="0">
            <a:spAutoFit/>
          </a:bodyPr>
          <a:lstStyle/>
          <a:p>
            <a:r>
              <a:rPr lang="ru-RU" sz="6000" dirty="0" err="1">
                <a:solidFill>
                  <a:srgbClr val="FF0000"/>
                </a:solidFill>
                <a:latin typeface="Times New Roman" panose="02020603050405020304" pitchFamily="18" charset="0"/>
                <a:cs typeface="Times New Roman" panose="02020603050405020304" pitchFamily="18" charset="0"/>
              </a:rPr>
              <a:t>Зәр</a:t>
            </a:r>
            <a:r>
              <a:rPr lang="ru-RU" sz="6000" dirty="0">
                <a:solidFill>
                  <a:srgbClr val="FF0000"/>
                </a:solidFill>
                <a:latin typeface="Times New Roman" panose="02020603050405020304" pitchFamily="18" charset="0"/>
                <a:cs typeface="Times New Roman" panose="02020603050405020304" pitchFamily="18" charset="0"/>
              </a:rPr>
              <a:t> </a:t>
            </a:r>
            <a:r>
              <a:rPr lang="ru-RU" sz="6000" dirty="0" err="1">
                <a:solidFill>
                  <a:srgbClr val="FF0000"/>
                </a:solidFill>
                <a:latin typeface="Times New Roman" panose="02020603050405020304" pitchFamily="18" charset="0"/>
                <a:cs typeface="Times New Roman" panose="02020603050405020304" pitchFamily="18" charset="0"/>
              </a:rPr>
              <a:t>түсінің</a:t>
            </a:r>
            <a:r>
              <a:rPr lang="ru-RU" sz="6000" dirty="0">
                <a:solidFill>
                  <a:srgbClr val="FF0000"/>
                </a:solidFill>
                <a:latin typeface="Times New Roman" panose="02020603050405020304" pitchFamily="18" charset="0"/>
                <a:cs typeface="Times New Roman" panose="02020603050405020304" pitchFamily="18" charset="0"/>
              </a:rPr>
              <a:t> </a:t>
            </a:r>
            <a:r>
              <a:rPr lang="ru-RU" sz="6000" dirty="0" err="1">
                <a:solidFill>
                  <a:srgbClr val="FF0000"/>
                </a:solidFill>
                <a:latin typeface="Times New Roman" panose="02020603050405020304" pitchFamily="18" charset="0"/>
                <a:cs typeface="Times New Roman" panose="02020603050405020304" pitchFamily="18" charset="0"/>
              </a:rPr>
              <a:t>диаграммасы</a:t>
            </a:r>
            <a:endParaRPr lang="en-AU" sz="6000" dirty="0">
              <a:solidFill>
                <a:srgbClr val="FF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6960096" y="1654912"/>
            <a:ext cx="2232248" cy="1246495"/>
          </a:xfrm>
          <a:prstGeom prst="rect">
            <a:avLst/>
          </a:prstGeom>
          <a:noFill/>
        </p:spPr>
        <p:txBody>
          <a:bodyPr wrap="square" rtlCol="0">
            <a:spAutoFit/>
          </a:bodyPr>
          <a:lstStyle/>
          <a:p>
            <a:r>
              <a:rPr lang="ru-RU" sz="2500" dirty="0" err="1">
                <a:latin typeface="Times New Roman" panose="02020603050405020304" pitchFamily="18" charset="0"/>
                <a:cs typeface="Times New Roman" panose="02020603050405020304" pitchFamily="18" charset="0"/>
              </a:rPr>
              <a:t>Сіз</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жеткілікті</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мөлшерде</a:t>
            </a:r>
            <a:r>
              <a:rPr lang="ru-RU" sz="2500" dirty="0">
                <a:latin typeface="Times New Roman" panose="02020603050405020304" pitchFamily="18" charset="0"/>
                <a:cs typeface="Times New Roman" panose="02020603050405020304" pitchFamily="18" charset="0"/>
              </a:rPr>
              <a:t> су </a:t>
            </a:r>
            <a:r>
              <a:rPr lang="ru-RU" sz="2500" dirty="0" err="1">
                <a:latin typeface="Times New Roman" panose="02020603050405020304" pitchFamily="18" charset="0"/>
                <a:cs typeface="Times New Roman" panose="02020603050405020304" pitchFamily="18" charset="0"/>
              </a:rPr>
              <a:t>ішесіз</a:t>
            </a:r>
            <a:r>
              <a:rPr lang="ru-RU" sz="2500" dirty="0">
                <a:latin typeface="Times New Roman" panose="02020603050405020304" pitchFamily="18" charset="0"/>
                <a:cs typeface="Times New Roman" panose="02020603050405020304" pitchFamily="18" charset="0"/>
              </a:rPr>
              <a:t>!</a:t>
            </a:r>
            <a:endParaRPr lang="en-AU" sz="2500" dirty="0">
              <a:latin typeface="Times New Roman" panose="02020603050405020304" pitchFamily="18" charset="0"/>
              <a:cs typeface="Times New Roman" panose="02020603050405020304" pitchFamily="18" charset="0"/>
            </a:endParaRPr>
          </a:p>
        </p:txBody>
      </p:sp>
      <p:sp>
        <p:nvSpPr>
          <p:cNvPr id="12" name="Right Brace 11"/>
          <p:cNvSpPr/>
          <p:nvPr/>
        </p:nvSpPr>
        <p:spPr>
          <a:xfrm>
            <a:off x="6134588" y="3356992"/>
            <a:ext cx="753500" cy="280831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14" name="Right Brace 13"/>
          <p:cNvSpPr/>
          <p:nvPr/>
        </p:nvSpPr>
        <p:spPr>
          <a:xfrm>
            <a:off x="6184968" y="1498593"/>
            <a:ext cx="601100" cy="155655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16" name="TextBox 15"/>
          <p:cNvSpPr txBox="1"/>
          <p:nvPr/>
        </p:nvSpPr>
        <p:spPr>
          <a:xfrm>
            <a:off x="7032104" y="4137900"/>
            <a:ext cx="2232248" cy="861774"/>
          </a:xfrm>
          <a:prstGeom prst="rect">
            <a:avLst/>
          </a:prstGeom>
          <a:noFill/>
        </p:spPr>
        <p:txBody>
          <a:bodyPr wrap="square" rtlCol="0">
            <a:spAutoFit/>
          </a:bodyPr>
          <a:lstStyle/>
          <a:p>
            <a:r>
              <a:rPr lang="ru-RU" sz="2500" dirty="0" err="1">
                <a:latin typeface="Times New Roman" panose="02020603050405020304" pitchFamily="18" charset="0"/>
                <a:cs typeface="Times New Roman" panose="02020603050405020304" pitchFamily="18" charset="0"/>
              </a:rPr>
              <a:t>Сізге</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көбірек</a:t>
            </a:r>
            <a:r>
              <a:rPr lang="ru-RU" sz="2500" dirty="0">
                <a:latin typeface="Times New Roman" panose="02020603050405020304" pitchFamily="18" charset="0"/>
                <a:cs typeface="Times New Roman" panose="02020603050405020304" pitchFamily="18" charset="0"/>
              </a:rPr>
              <a:t> су </a:t>
            </a:r>
            <a:r>
              <a:rPr lang="ru-RU" sz="2500" dirty="0" err="1">
                <a:latin typeface="Times New Roman" panose="02020603050405020304" pitchFamily="18" charset="0"/>
                <a:cs typeface="Times New Roman" panose="02020603050405020304" pitchFamily="18" charset="0"/>
              </a:rPr>
              <a:t>ішу</a:t>
            </a:r>
            <a:r>
              <a:rPr lang="ru-RU" sz="2500" dirty="0">
                <a:latin typeface="Times New Roman" panose="02020603050405020304" pitchFamily="18" charset="0"/>
                <a:cs typeface="Times New Roman" panose="02020603050405020304" pitchFamily="18" charset="0"/>
              </a:rPr>
              <a:t> </a:t>
            </a:r>
            <a:r>
              <a:rPr lang="ru-RU" sz="2500" dirty="0" err="1" smtClean="0">
                <a:latin typeface="Times New Roman" panose="02020603050405020304" pitchFamily="18" charset="0"/>
                <a:cs typeface="Times New Roman" panose="02020603050405020304" pitchFamily="18" charset="0"/>
              </a:rPr>
              <a:t>керек</a:t>
            </a:r>
            <a:r>
              <a:rPr lang="ru-RU" sz="2500" dirty="0" smtClean="0">
                <a:latin typeface="Times New Roman" panose="02020603050405020304" pitchFamily="18" charset="0"/>
                <a:cs typeface="Times New Roman" panose="02020603050405020304" pitchFamily="18" charset="0"/>
              </a:rPr>
              <a:t>!</a:t>
            </a:r>
            <a:endParaRPr lang="en-AU" sz="2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35475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8167086" y="1835339"/>
            <a:ext cx="2664296" cy="3024336"/>
          </a:xfrm>
          <a:prstGeom prst="rect">
            <a:avLst/>
          </a:prstGeom>
        </p:spPr>
      </p:pic>
      <p:sp>
        <p:nvSpPr>
          <p:cNvPr id="3" name="Заголовок 2"/>
          <p:cNvSpPr>
            <a:spLocks noGrp="1"/>
          </p:cNvSpPr>
          <p:nvPr>
            <p:ph type="title"/>
          </p:nvPr>
        </p:nvSpPr>
        <p:spPr>
          <a:xfrm>
            <a:off x="1173707" y="1268760"/>
            <a:ext cx="6362453" cy="4942700"/>
          </a:xfrm>
        </p:spPr>
        <p:txBody>
          <a:bodyPr>
            <a:normAutofit/>
          </a:bodyPr>
          <a:lstStyle/>
          <a:p>
            <a:pPr indent="457200" algn="just"/>
            <a:r>
              <a:rPr lang="ru-RU" sz="2400" dirty="0" err="1">
                <a:latin typeface="Times New Roman" panose="02020603050405020304" pitchFamily="18" charset="0"/>
                <a:cs typeface="Times New Roman" panose="02020603050405020304" pitchFamily="18" charset="0"/>
              </a:rPr>
              <a:t>Организмде</a:t>
            </a:r>
            <a:r>
              <a:rPr lang="ru-RU" sz="2400" dirty="0">
                <a:latin typeface="Times New Roman" panose="02020603050405020304" pitchFamily="18" charset="0"/>
                <a:cs typeface="Times New Roman" panose="02020603050405020304" pitchFamily="18" charset="0"/>
              </a:rPr>
              <a:t> су </a:t>
            </a:r>
            <a:r>
              <a:rPr lang="ru-RU" sz="2400" dirty="0" err="1">
                <a:latin typeface="Times New Roman" panose="02020603050405020304" pitchFamily="18" charset="0"/>
                <a:cs typeface="Times New Roman" panose="02020603050405020304" pitchFamily="18" charset="0"/>
              </a:rPr>
              <a:t>тапшылығы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болғанда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гипофиздің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антидиурездік</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гормонының</a:t>
            </a:r>
            <a:r>
              <a:rPr lang="ru-RU" sz="2400" dirty="0">
                <a:latin typeface="Times New Roman" panose="02020603050405020304" pitchFamily="18" charset="0"/>
                <a:cs typeface="Times New Roman" panose="02020603050405020304" pitchFamily="18" charset="0"/>
              </a:rPr>
              <a:t> (АДГ) </a:t>
            </a:r>
            <a:r>
              <a:rPr lang="ru-RU" sz="2400" dirty="0" err="1">
                <a:latin typeface="Times New Roman" panose="02020603050405020304" pitchFamily="18" charset="0"/>
                <a:cs typeface="Times New Roman" panose="02020603050405020304" pitchFamily="18" charset="0"/>
              </a:rPr>
              <a:t>секрециясы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күшейіп</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нефронның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дистальдық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бөлімінің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соңғы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учаскелерінде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жинағыш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түтікте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судың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кері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сіңуі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реабсорбция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жанданады</a:t>
            </a:r>
            <a:r>
              <a:rPr lang="ru-RU" sz="2400" dirty="0">
                <a:latin typeface="Times New Roman" panose="02020603050405020304" pitchFamily="18" charset="0"/>
                <a:cs typeface="Times New Roman" panose="02020603050405020304" pitchFamily="18" charset="0"/>
              </a:rPr>
              <a:t>. Осмос </a:t>
            </a:r>
            <a:r>
              <a:rPr lang="ru-RU" sz="2400" dirty="0" err="1">
                <a:latin typeface="Times New Roman" panose="02020603050405020304" pitchFamily="18" charset="0"/>
                <a:cs typeface="Times New Roman" panose="02020603050405020304" pitchFamily="18" charset="0"/>
              </a:rPr>
              <a:t>нәтижесінде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жасушалар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зақымдануының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алдын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алу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үшін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қандағы</a:t>
            </a:r>
            <a:r>
              <a:rPr lang="ru-RU" sz="2400" dirty="0">
                <a:latin typeface="Times New Roman" panose="02020603050405020304" pitchFamily="18" charset="0"/>
                <a:cs typeface="Times New Roman" panose="02020603050405020304" pitchFamily="18" charset="0"/>
              </a:rPr>
              <a:t> су </a:t>
            </a:r>
            <a:r>
              <a:rPr lang="ru-RU" sz="2400" dirty="0" err="1">
                <a:latin typeface="Times New Roman" panose="02020603050405020304" pitchFamily="18" charset="0"/>
                <a:cs typeface="Times New Roman" panose="02020603050405020304" pitchFamily="18" charset="0"/>
              </a:rPr>
              <a:t>мөлшері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тұрақты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шамада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болуы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тиіс</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Ағзаға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әртүрлі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жолмен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келген</a:t>
            </a:r>
            <a:r>
              <a:rPr lang="ru-RU" sz="2400" dirty="0">
                <a:latin typeface="Times New Roman" panose="02020603050405020304" pitchFamily="18" charset="0"/>
                <a:cs typeface="Times New Roman" panose="02020603050405020304" pitchFamily="18" charset="0"/>
              </a:rPr>
              <a:t> су </a:t>
            </a:r>
            <a:r>
              <a:rPr lang="ru-RU" sz="2400" dirty="0" err="1">
                <a:latin typeface="Times New Roman" panose="02020603050405020304" pitchFamily="18" charset="0"/>
                <a:cs typeface="Times New Roman" panose="02020603050405020304" pitchFamily="18" charset="0"/>
              </a:rPr>
              <a:t>мөлшері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сусындар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азық-түліктер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жасушалық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тыныс</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алу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арқылы</a:t>
            </a:r>
            <a:r>
              <a:rPr lang="ru-RU" sz="2400" dirty="0">
                <a:latin typeface="Times New Roman" panose="02020603050405020304" pitchFamily="18" charset="0"/>
                <a:cs typeface="Times New Roman" panose="02020603050405020304" pitchFamily="18" charset="0"/>
              </a:rPr>
              <a:t>) мен </a:t>
            </a:r>
            <a:r>
              <a:rPr lang="ru-RU" sz="2400" dirty="0" err="1">
                <a:latin typeface="Times New Roman" panose="02020603050405020304" pitchFamily="18" charset="0"/>
                <a:cs typeface="Times New Roman" panose="02020603050405020304" pitchFamily="18" charset="0"/>
              </a:rPr>
              <a:t>оның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шығындалған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мөлшерінің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терлеу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булану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нәжіс</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және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арқылы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судың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ағзадан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шығуы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арасында</a:t>
            </a:r>
            <a:r>
              <a:rPr lang="ru-RU" sz="2400" dirty="0">
                <a:latin typeface="Times New Roman" panose="02020603050405020304" pitchFamily="18" charset="0"/>
                <a:cs typeface="Times New Roman" panose="02020603050405020304" pitchFamily="18" charset="0"/>
              </a:rPr>
              <a:t> баланс </a:t>
            </a:r>
            <a:r>
              <a:rPr lang="ru-RU" sz="2400" dirty="0" err="1">
                <a:latin typeface="Times New Roman" panose="02020603050405020304" pitchFamily="18" charset="0"/>
                <a:cs typeface="Times New Roman" panose="02020603050405020304" pitchFamily="18" charset="0"/>
              </a:rPr>
              <a:t>болуы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керек</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Бұл</a:t>
            </a:r>
            <a:r>
              <a:rPr lang="ru-RU" sz="2400" dirty="0">
                <a:latin typeface="Times New Roman" panose="02020603050405020304" pitchFamily="18" charset="0"/>
                <a:cs typeface="Times New Roman" panose="02020603050405020304" pitchFamily="18" charset="0"/>
              </a:rPr>
              <a:t> АДГ </a:t>
            </a:r>
            <a:r>
              <a:rPr lang="ru-RU" sz="2400" dirty="0" err="1">
                <a:latin typeface="Times New Roman" panose="02020603050405020304" pitchFamily="18" charset="0"/>
                <a:cs typeface="Times New Roman" panose="02020603050405020304" pitchFamily="18" charset="0"/>
              </a:rPr>
              <a:t>гормонының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қызметімен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реттелінеді</a:t>
            </a:r>
            <a:r>
              <a:rPr lang="ru-RU" sz="2400" dirty="0">
                <a:latin typeface="Times New Roman" panose="02020603050405020304" pitchFamily="18" charset="0"/>
                <a:cs typeface="Times New Roman" panose="02020603050405020304" pitchFamily="18" charset="0"/>
              </a:rPr>
              <a:t>. </a:t>
            </a:r>
          </a:p>
        </p:txBody>
      </p:sp>
      <p:sp>
        <p:nvSpPr>
          <p:cNvPr id="5" name="Прямоугольник 4"/>
          <p:cNvSpPr/>
          <p:nvPr/>
        </p:nvSpPr>
        <p:spPr>
          <a:xfrm>
            <a:off x="4006117" y="391952"/>
            <a:ext cx="4648708" cy="646331"/>
          </a:xfrm>
          <a:prstGeom prst="rect">
            <a:avLst/>
          </a:prstGeom>
        </p:spPr>
        <p:txBody>
          <a:bodyPr wrap="none">
            <a:spAutoFit/>
          </a:bodyPr>
          <a:lstStyle/>
          <a:p>
            <a:r>
              <a:rPr lang="ru-RU" sz="3600" dirty="0" err="1" smtClean="0">
                <a:solidFill>
                  <a:srgbClr val="FF0000"/>
                </a:solidFill>
                <a:latin typeface="Times New Roman" panose="02020603050405020304" pitchFamily="18" charset="0"/>
                <a:cs typeface="Times New Roman" panose="02020603050405020304" pitchFamily="18" charset="0"/>
              </a:rPr>
              <a:t>Антидиурездік</a:t>
            </a:r>
            <a:r>
              <a:rPr lang="ru-RU" sz="3600" dirty="0" smtClean="0">
                <a:solidFill>
                  <a:srgbClr val="FF0000"/>
                </a:solidFill>
                <a:latin typeface="Times New Roman" panose="02020603050405020304" pitchFamily="18" charset="0"/>
                <a:cs typeface="Times New Roman" panose="02020603050405020304" pitchFamily="18" charset="0"/>
              </a:rPr>
              <a:t> </a:t>
            </a:r>
            <a:r>
              <a:rPr lang="ru-RU" sz="3600" dirty="0">
                <a:solidFill>
                  <a:srgbClr val="FF0000"/>
                </a:solidFill>
                <a:latin typeface="Times New Roman" panose="02020603050405020304" pitchFamily="18" charset="0"/>
                <a:cs typeface="Times New Roman" panose="02020603050405020304" pitchFamily="18" charset="0"/>
              </a:rPr>
              <a:t>гормон</a:t>
            </a:r>
            <a:endParaRPr lang="ru-RU" sz="3600" dirty="0">
              <a:solidFill>
                <a:srgbClr val="FF0000"/>
              </a:solidFill>
            </a:endParaRPr>
          </a:p>
        </p:txBody>
      </p:sp>
    </p:spTree>
    <p:extLst>
      <p:ext uri="{BB962C8B-B14F-4D97-AF65-F5344CB8AC3E}">
        <p14:creationId xmlns:p14="http://schemas.microsoft.com/office/powerpoint/2010/main" val="29463855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3|3.4|5.7"/>
</p:tagLst>
</file>

<file path=ppt/tags/tag2.xml><?xml version="1.0" encoding="utf-8"?>
<p:tagLst xmlns:a="http://schemas.openxmlformats.org/drawingml/2006/main" xmlns:r="http://schemas.openxmlformats.org/officeDocument/2006/relationships" xmlns:p="http://schemas.openxmlformats.org/presentationml/2006/main">
  <p:tag name="TIMING" val="|0.4|0.7"/>
</p:tagLst>
</file>

<file path=ppt/tags/tag3.xml><?xml version="1.0" encoding="utf-8"?>
<p:tagLst xmlns:a="http://schemas.openxmlformats.org/drawingml/2006/main" xmlns:r="http://schemas.openxmlformats.org/officeDocument/2006/relationships" xmlns:p="http://schemas.openxmlformats.org/presentationml/2006/main">
  <p:tag name="TIMING" val="|5.4|0.3|0.8"/>
</p:tagLst>
</file>

<file path=ppt/tags/tag4.xml><?xml version="1.0" encoding="utf-8"?>
<p:tagLst xmlns:a="http://schemas.openxmlformats.org/drawingml/2006/main" xmlns:r="http://schemas.openxmlformats.org/officeDocument/2006/relationships" xmlns:p="http://schemas.openxmlformats.org/presentationml/2006/main">
  <p:tag name="TIMING" val="|0.7|0.3|0.5"/>
</p:tagLst>
</file>

<file path=ppt/tags/tag5.xml><?xml version="1.0" encoding="utf-8"?>
<p:tagLst xmlns:a="http://schemas.openxmlformats.org/drawingml/2006/main" xmlns:r="http://schemas.openxmlformats.org/officeDocument/2006/relationships" xmlns:p="http://schemas.openxmlformats.org/presentationml/2006/main">
  <p:tag name="TIMING" val="|0.7|1.1|0.7|0.6|0.5|0.6"/>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587</TotalTime>
  <Words>1098</Words>
  <Application>Microsoft Office PowerPoint</Application>
  <PresentationFormat>Произвольный</PresentationFormat>
  <Paragraphs>68</Paragraphs>
  <Slides>21</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Тема Office</vt:lpstr>
      <vt:lpstr>Адам үшін зәр талдауын жасату не себепті маңызды?</vt:lpstr>
      <vt:lpstr>Зәр құрамындағы қандай өзгерістер зәр шығару жүйесі  мүшелерінің қызметіндегі ауытқулардың көрсеткіші бола алады деп ойлайсың?</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Организмде су тапшылығы болғанда гипофиздің антидиурездік гормонының (АДГ) секрециясы күшейіп, нефронның дистальдық бөлімінің соңғы учаскелерінде, жинағыш түтікте судың кері сіңуі (реабсорбция) жанданады. Осмос нәтижесінде жасушалар зақымдануының алдын алу үшін қандағы су мөлшері тұрақты шамада болуы тиіс. Ағзаға әртүрлі жолмен келген су мөлшері (сусындар, азық-түліктер, жасушалық тыныс алу арқылы) мен оның шығындалған мөлшерінің (терлеу, булану, нәжіс және арқылы судың ағзадан шығуы) арасында баланс болуы керек. Бұл АДГ гормонының қызметімен реттелінеді. </vt:lpstr>
      <vt:lpstr>Презентация PowerPoint</vt:lpstr>
      <vt:lpstr>Тамақтану рационы </vt:lpstr>
      <vt:lpstr>Ет</vt:lpstr>
      <vt:lpstr>Ішімдік</vt:lpstr>
      <vt:lpstr>Қант және тұз</vt:lpstr>
      <vt:lpstr>Су</vt:lpstr>
      <vt:lpstr>Презентация PowerPoint</vt:lpstr>
      <vt:lpstr>Презентация PowerPoint</vt:lpstr>
      <vt:lpstr>Презентация PowerPoint</vt:lpstr>
      <vt:lpstr>Созылмалы және инфекциялық аурулар</vt:lpstr>
      <vt:lpstr>Презентация PowerPoint</vt:lpstr>
      <vt:lpstr>Презентация PowerPoint</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Гүлжайна Әміралиева</dc:creator>
  <cp:lastModifiedBy>User</cp:lastModifiedBy>
  <cp:revision>55</cp:revision>
  <dcterms:created xsi:type="dcterms:W3CDTF">2020-09-23T16:25:43Z</dcterms:created>
  <dcterms:modified xsi:type="dcterms:W3CDTF">2020-09-30T15:11:05Z</dcterms:modified>
</cp:coreProperties>
</file>