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68" r:id="rId4"/>
    <p:sldId id="285" r:id="rId5"/>
    <p:sldId id="259" r:id="rId6"/>
    <p:sldId id="270" r:id="rId7"/>
    <p:sldId id="283" r:id="rId8"/>
    <p:sldId id="284" r:id="rId9"/>
    <p:sldId id="286" r:id="rId10"/>
    <p:sldId id="287" r:id="rId11"/>
    <p:sldId id="288" r:id="rId12"/>
    <p:sldId id="289" r:id="rId13"/>
    <p:sldId id="29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53" y="34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C0E32A-E92C-4C08-8D5D-15FB2829C6DA}" type="datetimeFigureOut">
              <a:rPr lang="ru-RU" smtClean="0"/>
              <a:t>02.11.2024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3716E-6C41-496F-BEF9-A8AC234748ED}" type="slidenum">
              <a:rPr lang="ru-RU" smtClean="0"/>
              <a:t>‹#›</a:t>
            </a:fld>
            <a:endParaRPr lang="ru-RU" dirty="0"/>
          </a:p>
        </p:txBody>
      </p:sp>
    </p:spTree>
    <p:extLst>
      <p:ext uri="{BB962C8B-B14F-4D97-AF65-F5344CB8AC3E}">
        <p14:creationId xmlns:p14="http://schemas.microsoft.com/office/powerpoint/2010/main" val="128359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CAD9D15-A306-4179-8937-0BB15D188E89}" type="datetimeFigureOut">
              <a:rPr lang="ru-RU" smtClean="0"/>
              <a:t>02.11.2024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7C05AFC-1876-4C86-9937-0DA6F8E9E82E}" type="slidenum">
              <a:rPr lang="ru-RU" smtClean="0"/>
              <a:t>‹#›</a:t>
            </a:fld>
            <a:endParaRPr lang="ru-RU" dirty="0"/>
          </a:p>
        </p:txBody>
      </p:sp>
    </p:spTree>
    <p:extLst>
      <p:ext uri="{BB962C8B-B14F-4D97-AF65-F5344CB8AC3E}">
        <p14:creationId xmlns:p14="http://schemas.microsoft.com/office/powerpoint/2010/main" val="17256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AD9D15-A306-4179-8937-0BB15D188E89}" type="datetimeFigureOut">
              <a:rPr lang="ru-RU" smtClean="0"/>
              <a:t>02.11.2024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7C05AFC-1876-4C86-9937-0DA6F8E9E82E}" type="slidenum">
              <a:rPr lang="ru-RU" smtClean="0"/>
              <a:t>‹#›</a:t>
            </a:fld>
            <a:endParaRPr lang="ru-RU" dirty="0"/>
          </a:p>
        </p:txBody>
      </p:sp>
    </p:spTree>
    <p:extLst>
      <p:ext uri="{BB962C8B-B14F-4D97-AF65-F5344CB8AC3E}">
        <p14:creationId xmlns:p14="http://schemas.microsoft.com/office/powerpoint/2010/main" val="377354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AD9D15-A306-4179-8937-0BB15D188E89}" type="datetimeFigureOut">
              <a:rPr lang="ru-RU" smtClean="0"/>
              <a:t>02.11.2024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7C05AFC-1876-4C86-9937-0DA6F8E9E82E}" type="slidenum">
              <a:rPr lang="ru-RU" smtClean="0"/>
              <a:t>‹#›</a:t>
            </a:fld>
            <a:endParaRPr lang="ru-RU" dirty="0"/>
          </a:p>
        </p:txBody>
      </p:sp>
    </p:spTree>
    <p:extLst>
      <p:ext uri="{BB962C8B-B14F-4D97-AF65-F5344CB8AC3E}">
        <p14:creationId xmlns:p14="http://schemas.microsoft.com/office/powerpoint/2010/main" val="269406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AD9D15-A306-4179-8937-0BB15D188E89}" type="datetimeFigureOut">
              <a:rPr lang="ru-RU" smtClean="0"/>
              <a:t>02.11.2024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7C05AFC-1876-4C86-9937-0DA6F8E9E82E}" type="slidenum">
              <a:rPr lang="ru-RU" smtClean="0"/>
              <a:t>‹#›</a:t>
            </a:fld>
            <a:endParaRPr lang="ru-RU" dirty="0"/>
          </a:p>
        </p:txBody>
      </p:sp>
    </p:spTree>
    <p:extLst>
      <p:ext uri="{BB962C8B-B14F-4D97-AF65-F5344CB8AC3E}">
        <p14:creationId xmlns:p14="http://schemas.microsoft.com/office/powerpoint/2010/main" val="150063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CAD9D15-A306-4179-8937-0BB15D188E89}" type="datetimeFigureOut">
              <a:rPr lang="ru-RU" smtClean="0"/>
              <a:t>02.11.2024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7C05AFC-1876-4C86-9937-0DA6F8E9E82E}" type="slidenum">
              <a:rPr lang="ru-RU" smtClean="0"/>
              <a:t>‹#›</a:t>
            </a:fld>
            <a:endParaRPr lang="ru-RU" dirty="0"/>
          </a:p>
        </p:txBody>
      </p:sp>
    </p:spTree>
    <p:extLst>
      <p:ext uri="{BB962C8B-B14F-4D97-AF65-F5344CB8AC3E}">
        <p14:creationId xmlns:p14="http://schemas.microsoft.com/office/powerpoint/2010/main" val="407095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CAD9D15-A306-4179-8937-0BB15D188E89}" type="datetimeFigureOut">
              <a:rPr lang="ru-RU" smtClean="0"/>
              <a:t>02.11.2024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7C05AFC-1876-4C86-9937-0DA6F8E9E82E}" type="slidenum">
              <a:rPr lang="ru-RU" smtClean="0"/>
              <a:t>‹#›</a:t>
            </a:fld>
            <a:endParaRPr lang="ru-RU" dirty="0"/>
          </a:p>
        </p:txBody>
      </p:sp>
    </p:spTree>
    <p:extLst>
      <p:ext uri="{BB962C8B-B14F-4D97-AF65-F5344CB8AC3E}">
        <p14:creationId xmlns:p14="http://schemas.microsoft.com/office/powerpoint/2010/main" val="412708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CAD9D15-A306-4179-8937-0BB15D188E89}" type="datetimeFigureOut">
              <a:rPr lang="ru-RU" smtClean="0"/>
              <a:t>02.11.2024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7C05AFC-1876-4C86-9937-0DA6F8E9E82E}" type="slidenum">
              <a:rPr lang="ru-RU" smtClean="0"/>
              <a:t>‹#›</a:t>
            </a:fld>
            <a:endParaRPr lang="ru-RU" dirty="0"/>
          </a:p>
        </p:txBody>
      </p:sp>
    </p:spTree>
    <p:extLst>
      <p:ext uri="{BB962C8B-B14F-4D97-AF65-F5344CB8AC3E}">
        <p14:creationId xmlns:p14="http://schemas.microsoft.com/office/powerpoint/2010/main" val="372064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CAD9D15-A306-4179-8937-0BB15D188E89}" type="datetimeFigureOut">
              <a:rPr lang="ru-RU" smtClean="0"/>
              <a:t>02.11.2024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7C05AFC-1876-4C86-9937-0DA6F8E9E82E}" type="slidenum">
              <a:rPr lang="ru-RU" smtClean="0"/>
              <a:t>‹#›</a:t>
            </a:fld>
            <a:endParaRPr lang="ru-RU" dirty="0"/>
          </a:p>
        </p:txBody>
      </p:sp>
    </p:spTree>
    <p:extLst>
      <p:ext uri="{BB962C8B-B14F-4D97-AF65-F5344CB8AC3E}">
        <p14:creationId xmlns:p14="http://schemas.microsoft.com/office/powerpoint/2010/main" val="4190460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CAD9D15-A306-4179-8937-0BB15D188E89}" type="datetimeFigureOut">
              <a:rPr lang="ru-RU" smtClean="0"/>
              <a:t>02.11.2024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7C05AFC-1876-4C86-9937-0DA6F8E9E82E}" type="slidenum">
              <a:rPr lang="ru-RU" smtClean="0"/>
              <a:t>‹#›</a:t>
            </a:fld>
            <a:endParaRPr lang="ru-RU" dirty="0"/>
          </a:p>
        </p:txBody>
      </p:sp>
    </p:spTree>
    <p:extLst>
      <p:ext uri="{BB962C8B-B14F-4D97-AF65-F5344CB8AC3E}">
        <p14:creationId xmlns:p14="http://schemas.microsoft.com/office/powerpoint/2010/main" val="246513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CAD9D15-A306-4179-8937-0BB15D188E89}" type="datetimeFigureOut">
              <a:rPr lang="ru-RU" smtClean="0"/>
              <a:t>02.11.2024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7C05AFC-1876-4C86-9937-0DA6F8E9E82E}" type="slidenum">
              <a:rPr lang="ru-RU" smtClean="0"/>
              <a:t>‹#›</a:t>
            </a:fld>
            <a:endParaRPr lang="ru-RU" dirty="0"/>
          </a:p>
        </p:txBody>
      </p:sp>
    </p:spTree>
    <p:extLst>
      <p:ext uri="{BB962C8B-B14F-4D97-AF65-F5344CB8AC3E}">
        <p14:creationId xmlns:p14="http://schemas.microsoft.com/office/powerpoint/2010/main" val="200995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CAD9D15-A306-4179-8937-0BB15D188E89}" type="datetimeFigureOut">
              <a:rPr lang="ru-RU" smtClean="0"/>
              <a:t>02.11.2024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7C05AFC-1876-4C86-9937-0DA6F8E9E82E}" type="slidenum">
              <a:rPr lang="ru-RU" smtClean="0"/>
              <a:t>‹#›</a:t>
            </a:fld>
            <a:endParaRPr lang="ru-RU" dirty="0"/>
          </a:p>
        </p:txBody>
      </p:sp>
    </p:spTree>
    <p:extLst>
      <p:ext uri="{BB962C8B-B14F-4D97-AF65-F5344CB8AC3E}">
        <p14:creationId xmlns:p14="http://schemas.microsoft.com/office/powerpoint/2010/main" val="189760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D9D15-A306-4179-8937-0BB15D188E89}" type="datetimeFigureOut">
              <a:rPr lang="ru-RU" smtClean="0"/>
              <a:t>02.11.2024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05AFC-1876-4C86-9937-0DA6F8E9E82E}" type="slidenum">
              <a:rPr lang="ru-RU" smtClean="0"/>
              <a:t>‹#›</a:t>
            </a:fld>
            <a:endParaRPr lang="ru-RU" dirty="0"/>
          </a:p>
        </p:txBody>
      </p:sp>
    </p:spTree>
    <p:extLst>
      <p:ext uri="{BB962C8B-B14F-4D97-AF65-F5344CB8AC3E}">
        <p14:creationId xmlns:p14="http://schemas.microsoft.com/office/powerpoint/2010/main" val="195591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1.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7011" y="332656"/>
            <a:ext cx="1749261" cy="830997"/>
          </a:xfrm>
          <a:prstGeom prst="rect">
            <a:avLst/>
          </a:prstGeom>
          <a:noFill/>
        </p:spPr>
        <p:txBody>
          <a:bodyPr wrap="none" rtlCol="0">
            <a:spAutoFit/>
          </a:bodyPr>
          <a:lstStyle/>
          <a:p>
            <a:pPr algn="ctr"/>
            <a:r>
              <a:rPr lang="kk-KZ" sz="2800" b="1" dirty="0" smtClean="0">
                <a:solidFill>
                  <a:schemeClr val="accent1"/>
                </a:solidFill>
                <a:latin typeface="Times New Roman" pitchFamily="18" charset="0"/>
                <a:cs typeface="Times New Roman" pitchFamily="18" charset="0"/>
              </a:rPr>
              <a:t>Биология</a:t>
            </a:r>
          </a:p>
          <a:p>
            <a:pPr algn="ctr"/>
            <a:r>
              <a:rPr lang="kk-KZ" sz="2000" b="1" dirty="0">
                <a:solidFill>
                  <a:schemeClr val="accent1"/>
                </a:solidFill>
                <a:latin typeface="Times New Roman" pitchFamily="18" charset="0"/>
                <a:cs typeface="Times New Roman" pitchFamily="18" charset="0"/>
              </a:rPr>
              <a:t>9</a:t>
            </a:r>
            <a:r>
              <a:rPr lang="kk-KZ" sz="2000" b="1" dirty="0" smtClean="0">
                <a:solidFill>
                  <a:schemeClr val="accent1"/>
                </a:solidFill>
                <a:latin typeface="Times New Roman" pitchFamily="18" charset="0"/>
                <a:cs typeface="Times New Roman" pitchFamily="18" charset="0"/>
              </a:rPr>
              <a:t>-сынып</a:t>
            </a:r>
            <a:endParaRPr lang="ru-RU" sz="2000" b="1" dirty="0">
              <a:solidFill>
                <a:schemeClr val="accent1"/>
              </a:solidFill>
              <a:latin typeface="Times New Roman" pitchFamily="18" charset="0"/>
              <a:cs typeface="Times New Roman" pitchFamily="18" charset="0"/>
            </a:endParaRPr>
          </a:p>
        </p:txBody>
      </p:sp>
      <p:sp>
        <p:nvSpPr>
          <p:cNvPr id="5" name="Прямоугольник 4"/>
          <p:cNvSpPr/>
          <p:nvPr/>
        </p:nvSpPr>
        <p:spPr>
          <a:xfrm>
            <a:off x="395536" y="1484784"/>
            <a:ext cx="8548574" cy="830997"/>
          </a:xfrm>
          <a:prstGeom prst="rect">
            <a:avLst/>
          </a:prstGeom>
        </p:spPr>
        <p:txBody>
          <a:bodyPr wrap="square">
            <a:spAutoFit/>
          </a:bodyPr>
          <a:lstStyle/>
          <a:p>
            <a:pPr algn="ctr"/>
            <a:r>
              <a:rPr lang="kk-KZ" sz="2400" b="1" dirty="0" smtClean="0">
                <a:solidFill>
                  <a:schemeClr val="accent1"/>
                </a:solidFill>
                <a:latin typeface="Times New Roman" pitchFamily="18" charset="0"/>
                <a:cs typeface="Times New Roman" pitchFamily="18" charset="0"/>
              </a:rPr>
              <a:t>Тақырыбы:</a:t>
            </a:r>
            <a:r>
              <a:rPr lang="kk-KZ" sz="2400" dirty="0">
                <a:latin typeface="Times New Roman" panose="02020603050405020304" pitchFamily="18" charset="0"/>
                <a:ea typeface="Times New Roman" panose="02020603050405020304" pitchFamily="18" charset="0"/>
              </a:rPr>
              <a:t> </a:t>
            </a:r>
            <a:r>
              <a:rPr lang="kk-KZ" sz="2400" dirty="0" smtClean="0">
                <a:solidFill>
                  <a:schemeClr val="accent1"/>
                </a:solidFill>
                <a:latin typeface="Times New Roman" panose="02020603050405020304" pitchFamily="18" charset="0"/>
                <a:ea typeface="Times New Roman" panose="02020603050405020304" pitchFamily="18" charset="0"/>
              </a:rPr>
              <a:t>Тірі ағзалардағы </a:t>
            </a:r>
            <a:r>
              <a:rPr lang="kk-KZ" sz="2400" dirty="0">
                <a:solidFill>
                  <a:schemeClr val="accent1"/>
                </a:solidFill>
                <a:latin typeface="Times New Roman" panose="02020603050405020304" pitchFamily="18" charset="0"/>
                <a:ea typeface="Times New Roman" panose="02020603050405020304" pitchFamily="18" charset="0"/>
              </a:rPr>
              <a:t>электрлік үдерістер. Электрорецепторлар және электрлі мүшелер.</a:t>
            </a:r>
            <a:endParaRPr lang="ru-RU" sz="2400" dirty="0">
              <a:solidFill>
                <a:schemeClr val="accent1"/>
              </a:solidFill>
              <a:latin typeface="Times New Roman" pitchFamily="18" charset="0"/>
              <a:cs typeface="Times New Roman" pitchFamily="18" charset="0"/>
            </a:endParaRPr>
          </a:p>
        </p:txBody>
      </p:sp>
      <p:cxnSp>
        <p:nvCxnSpPr>
          <p:cNvPr id="7" name="Google Shape;77;p1"/>
          <p:cNvCxnSpPr>
            <a:cxnSpLocks noChangeShapeType="1"/>
          </p:cNvCxnSpPr>
          <p:nvPr/>
        </p:nvCxnSpPr>
        <p:spPr bwMode="auto">
          <a:xfrm>
            <a:off x="755576" y="6147522"/>
            <a:ext cx="7586490"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0" name="Google Shape;78;p1"/>
          <p:cNvCxnSpPr>
            <a:cxnSpLocks noChangeShapeType="1"/>
          </p:cNvCxnSpPr>
          <p:nvPr/>
        </p:nvCxnSpPr>
        <p:spPr bwMode="auto">
          <a:xfrm>
            <a:off x="755576" y="6310842"/>
            <a:ext cx="7603528"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638867851"/>
      </p:ext>
    </p:extLst>
  </p:cSld>
  <p:clrMapOvr>
    <a:masterClrMapping/>
  </p:clrMapOvr>
  <mc:AlternateContent xmlns:mc="http://schemas.openxmlformats.org/markup-compatibility/2006" xmlns:p14="http://schemas.microsoft.com/office/powerpoint/2010/main">
    <mc:Choice Requires="p14">
      <p:transition spd="slow" p14:dur="2000" advTm="12769"/>
    </mc:Choice>
    <mc:Fallback xmlns="">
      <p:transition spd="slow" advTm="127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136904" cy="6186309"/>
          </a:xfrm>
          <a:prstGeom prst="rect">
            <a:avLst/>
          </a:prstGeom>
        </p:spPr>
        <p:txBody>
          <a:bodyPr wrap="square">
            <a:spAutoFit/>
          </a:bodyPr>
          <a:lstStyle/>
          <a:p>
            <a:pPr algn="just"/>
            <a:r>
              <a:rPr lang="kk-KZ" b="1" dirty="0" smtClean="0">
                <a:solidFill>
                  <a:schemeClr val="accent1">
                    <a:lumMod val="75000"/>
                  </a:schemeClr>
                </a:solidFill>
                <a:latin typeface="Times New Roman" panose="02020603050405020304" pitchFamily="18" charset="0"/>
              </a:rPr>
              <a:t>Тапсырма№1 </a:t>
            </a:r>
            <a:endParaRPr lang="kk-KZ" dirty="0" smtClean="0">
              <a:solidFill>
                <a:schemeClr val="accent1">
                  <a:lumMod val="75000"/>
                </a:schemeClr>
              </a:solidFill>
              <a:latin typeface="Times New Roman" panose="02020603050405020304" pitchFamily="18" charset="0"/>
            </a:endParaRPr>
          </a:p>
          <a:p>
            <a:pPr algn="just"/>
            <a:r>
              <a:rPr lang="kk-KZ" dirty="0" smtClean="0">
                <a:solidFill>
                  <a:schemeClr val="accent1">
                    <a:lumMod val="75000"/>
                  </a:schemeClr>
                </a:solidFill>
                <a:latin typeface="Times New Roman" panose="02020603050405020304" pitchFamily="18" charset="0"/>
              </a:rPr>
              <a:t>Төмендегі </a:t>
            </a:r>
            <a:r>
              <a:rPr lang="kk-KZ" dirty="0">
                <a:solidFill>
                  <a:schemeClr val="accent1">
                    <a:lumMod val="75000"/>
                  </a:schemeClr>
                </a:solidFill>
                <a:latin typeface="Times New Roman" panose="02020603050405020304" pitchFamily="18" charset="0"/>
              </a:rPr>
              <a:t>қажетті сөздерді пайдаланып, сөйлемді толықтырыңыз</a:t>
            </a:r>
            <a:r>
              <a:rPr lang="kk-KZ" dirty="0" smtClean="0">
                <a:solidFill>
                  <a:schemeClr val="accent1">
                    <a:lumMod val="75000"/>
                  </a:schemeClr>
                </a:solidFill>
                <a:latin typeface="Times New Roman" panose="02020603050405020304" pitchFamily="18" charset="0"/>
              </a:rPr>
              <a:t>.</a:t>
            </a:r>
          </a:p>
          <a:p>
            <a:pPr algn="just"/>
            <a:endParaRPr lang="kk-KZ" dirty="0" smtClean="0">
              <a:solidFill>
                <a:schemeClr val="accent1">
                  <a:lumMod val="75000"/>
                </a:schemeClr>
              </a:solidFill>
              <a:latin typeface="Times New Roman" panose="02020603050405020304" pitchFamily="18" charset="0"/>
            </a:endParaRPr>
          </a:p>
          <a:p>
            <a:pPr algn="just"/>
            <a:r>
              <a:rPr lang="kk-KZ" dirty="0" smtClean="0">
                <a:solidFill>
                  <a:schemeClr val="accent1">
                    <a:lumMod val="75000"/>
                  </a:schemeClr>
                </a:solidFill>
                <a:latin typeface="Times New Roman" panose="02020603050405020304" pitchFamily="18" charset="0"/>
              </a:rPr>
              <a:t>Электрлік </a:t>
            </a:r>
            <a:r>
              <a:rPr lang="kk-KZ" dirty="0">
                <a:solidFill>
                  <a:schemeClr val="accent1">
                    <a:lumMod val="75000"/>
                  </a:schemeClr>
                </a:solidFill>
                <a:latin typeface="Times New Roman" panose="02020603050405020304" pitchFamily="18" charset="0"/>
              </a:rPr>
              <a:t>мүшелер эволюцияда үнемі су ортасында тіршілік еткен ................... ең жақсы дамыған. Эволюция барысында ......................... электр тұрғысынан ең белсенді қозғыш ұлпалардан түзілді. .......................-қоршаған ортадан электр сигналдарын сезуге қабілетті жануарлардағы сезімтал түзілімдер. Құрылысы және пайда болу бойынша электрорецепторлар ................... сызығына ұқсайды.</a:t>
            </a:r>
          </a:p>
          <a:p>
            <a:pPr algn="just"/>
            <a:r>
              <a:rPr lang="kk-KZ" u="sng" dirty="0">
                <a:solidFill>
                  <a:schemeClr val="accent1">
                    <a:lumMod val="75000"/>
                  </a:schemeClr>
                </a:solidFill>
                <a:latin typeface="Times New Roman" panose="02020603050405020304" pitchFamily="18" charset="0"/>
              </a:rPr>
              <a:t>Керекті сөздер:</a:t>
            </a:r>
            <a:r>
              <a:rPr lang="kk-KZ" dirty="0">
                <a:solidFill>
                  <a:schemeClr val="accent1">
                    <a:lumMod val="75000"/>
                  </a:schemeClr>
                </a:solidFill>
                <a:latin typeface="Times New Roman" panose="02020603050405020304" pitchFamily="18" charset="0"/>
              </a:rPr>
              <a:t> </a:t>
            </a:r>
            <a:r>
              <a:rPr lang="kk-KZ" i="1" dirty="0">
                <a:solidFill>
                  <a:schemeClr val="accent1">
                    <a:lumMod val="75000"/>
                  </a:schemeClr>
                </a:solidFill>
                <a:latin typeface="Times New Roman" panose="02020603050405020304" pitchFamily="18" charset="0"/>
              </a:rPr>
              <a:t>электрлік мүшелер, омыртқалы жануарлар, электрорецепторлар, бүйір</a:t>
            </a:r>
            <a:r>
              <a:rPr lang="kk-KZ" i="1" dirty="0" smtClean="0">
                <a:solidFill>
                  <a:schemeClr val="accent1">
                    <a:lumMod val="75000"/>
                  </a:schemeClr>
                </a:solidFill>
                <a:latin typeface="Times New Roman" panose="02020603050405020304" pitchFamily="18" charset="0"/>
              </a:rPr>
              <a:t>.</a:t>
            </a:r>
          </a:p>
          <a:p>
            <a:pPr algn="just"/>
            <a:endParaRPr lang="kk-KZ" i="1" dirty="0">
              <a:solidFill>
                <a:schemeClr val="accent1">
                  <a:lumMod val="75000"/>
                </a:schemeClr>
              </a:solidFill>
              <a:latin typeface="Times New Roman" panose="02020603050405020304" pitchFamily="18" charset="0"/>
            </a:endParaRPr>
          </a:p>
          <a:p>
            <a:pPr algn="just"/>
            <a:r>
              <a:rPr lang="kk-KZ" b="1" dirty="0">
                <a:solidFill>
                  <a:schemeClr val="tx2"/>
                </a:solidFill>
                <a:latin typeface="Times New Roman" panose="02020603050405020304" pitchFamily="18" charset="0"/>
              </a:rPr>
              <a:t>Дескриптор:</a:t>
            </a:r>
          </a:p>
          <a:p>
            <a:pPr algn="just"/>
            <a:r>
              <a:rPr lang="kk-KZ" dirty="0">
                <a:solidFill>
                  <a:schemeClr val="tx2"/>
                </a:solidFill>
                <a:latin typeface="Times New Roman" panose="02020603050405020304" pitchFamily="18" charset="0"/>
              </a:rPr>
              <a:t>1 Эволюция барысында қандай ағзаларда электр мүшелері ең жақсы дамығанын анықтайды</a:t>
            </a:r>
          </a:p>
          <a:p>
            <a:pPr algn="just"/>
            <a:r>
              <a:rPr lang="kk-KZ" dirty="0">
                <a:solidFill>
                  <a:schemeClr val="accent1">
                    <a:lumMod val="75000"/>
                  </a:schemeClr>
                </a:solidFill>
                <a:latin typeface="Times New Roman" panose="02020603050405020304" pitchFamily="18" charset="0"/>
              </a:rPr>
              <a:t>2 Ең белсенді қозғыш ұлпаларды біледі</a:t>
            </a:r>
          </a:p>
          <a:p>
            <a:pPr algn="just"/>
            <a:r>
              <a:rPr lang="kk-KZ" dirty="0">
                <a:solidFill>
                  <a:schemeClr val="accent1">
                    <a:lumMod val="75000"/>
                  </a:schemeClr>
                </a:solidFill>
                <a:latin typeface="Times New Roman" panose="02020603050405020304" pitchFamily="18" charset="0"/>
              </a:rPr>
              <a:t>3.</a:t>
            </a:r>
            <a:r>
              <a:rPr lang="kk-KZ" dirty="0">
                <a:solidFill>
                  <a:srgbClr val="1F497D"/>
                </a:solidFill>
                <a:latin typeface="Times New Roman" panose="02020603050405020304" pitchFamily="18" charset="0"/>
              </a:rPr>
              <a:t>Жануарлардағы электр сигналдарды сезуге қабілетті сезімтал түзілімдерді атайды.</a:t>
            </a:r>
          </a:p>
          <a:p>
            <a:pPr algn="just"/>
            <a:r>
              <a:rPr lang="kk-KZ" dirty="0">
                <a:solidFill>
                  <a:srgbClr val="1F497D"/>
                </a:solidFill>
                <a:latin typeface="Times New Roman" panose="02020603050405020304" pitchFamily="18" charset="0"/>
              </a:rPr>
              <a:t>4. Құрылысы және пайда болу бойынша электрорецепторлар неге ұқсайтынын біледі.</a:t>
            </a:r>
            <a:endParaRPr lang="kk-KZ" dirty="0">
              <a:solidFill>
                <a:schemeClr val="accent1">
                  <a:lumMod val="75000"/>
                </a:schemeClr>
              </a:solidFill>
              <a:latin typeface="Times New Roman" panose="02020603050405020304" pitchFamily="18" charset="0"/>
            </a:endParaRPr>
          </a:p>
          <a:p>
            <a:pPr algn="just"/>
            <a:endParaRPr lang="kk-KZ" i="1" dirty="0" smtClean="0">
              <a:solidFill>
                <a:schemeClr val="accent1">
                  <a:lumMod val="75000"/>
                </a:schemeClr>
              </a:solidFill>
              <a:latin typeface="Times New Roman" panose="02020603050405020304" pitchFamily="18" charset="0"/>
            </a:endParaRPr>
          </a:p>
          <a:p>
            <a:pPr algn="just"/>
            <a:endParaRPr lang="kk-KZ" b="0" i="1" dirty="0">
              <a:solidFill>
                <a:srgbClr val="000000"/>
              </a:solidFill>
              <a:effectLst/>
              <a:latin typeface="Times New Roman" panose="02020603050405020304" pitchFamily="18" charset="0"/>
            </a:endParaRPr>
          </a:p>
          <a:p>
            <a:pPr algn="just"/>
            <a:endParaRPr lang="kk-KZ" b="0" i="0" dirty="0">
              <a:solidFill>
                <a:srgbClr val="000000"/>
              </a:solidFill>
              <a:effectLst/>
              <a:latin typeface="Times New Roman" panose="02020603050405020304" pitchFamily="18" charset="0"/>
            </a:endParaRPr>
          </a:p>
        </p:txBody>
      </p:sp>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783732155"/>
      </p:ext>
    </p:extLst>
  </p:cSld>
  <p:clrMapOvr>
    <a:masterClrMapping/>
  </p:clrMapOvr>
  <mc:AlternateContent xmlns:mc="http://schemas.openxmlformats.org/markup-compatibility/2006" xmlns:p14="http://schemas.microsoft.com/office/powerpoint/2010/main">
    <mc:Choice Requires="p14">
      <p:transition spd="slow" p14:dur="2000" advTm="47025"/>
    </mc:Choice>
    <mc:Fallback xmlns="">
      <p:transition spd="slow" advTm="470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908720"/>
            <a:ext cx="8064896" cy="3139321"/>
          </a:xfrm>
          <a:prstGeom prst="rect">
            <a:avLst/>
          </a:prstGeom>
        </p:spPr>
        <p:txBody>
          <a:bodyPr wrap="square">
            <a:spAutoFit/>
          </a:bodyPr>
          <a:lstStyle/>
          <a:p>
            <a:pPr algn="just"/>
            <a:r>
              <a:rPr lang="kk-KZ" b="1" dirty="0" smtClean="0">
                <a:solidFill>
                  <a:schemeClr val="tx2"/>
                </a:solidFill>
                <a:latin typeface="Times New Roman" panose="02020603050405020304" pitchFamily="18" charset="0"/>
              </a:rPr>
              <a:t>Дұрыс жауабы</a:t>
            </a:r>
          </a:p>
          <a:p>
            <a:pPr algn="just"/>
            <a:r>
              <a:rPr lang="kk-KZ" b="1" dirty="0" smtClean="0">
                <a:solidFill>
                  <a:schemeClr val="tx2"/>
                </a:solidFill>
                <a:latin typeface="Times New Roman" panose="02020603050405020304" pitchFamily="18" charset="0"/>
              </a:rPr>
              <a:t>Тапсырма</a:t>
            </a:r>
            <a:r>
              <a:rPr lang="kk-KZ" dirty="0">
                <a:solidFill>
                  <a:schemeClr val="tx2"/>
                </a:solidFill>
                <a:latin typeface="Times New Roman" panose="02020603050405020304" pitchFamily="18" charset="0"/>
              </a:rPr>
              <a:t> </a:t>
            </a:r>
            <a:r>
              <a:rPr lang="kk-KZ" dirty="0" smtClean="0">
                <a:solidFill>
                  <a:schemeClr val="tx2"/>
                </a:solidFill>
                <a:latin typeface="Times New Roman" panose="02020603050405020304" pitchFamily="18" charset="0"/>
              </a:rPr>
              <a:t>№1</a:t>
            </a:r>
            <a:endParaRPr lang="kk-KZ" dirty="0">
              <a:solidFill>
                <a:schemeClr val="tx2"/>
              </a:solidFill>
              <a:latin typeface="Times New Roman" panose="02020603050405020304" pitchFamily="18" charset="0"/>
            </a:endParaRPr>
          </a:p>
          <a:p>
            <a:pPr algn="just"/>
            <a:r>
              <a:rPr lang="kk-KZ" dirty="0" smtClean="0">
                <a:solidFill>
                  <a:schemeClr val="tx2"/>
                </a:solidFill>
                <a:latin typeface="Times New Roman" panose="02020603050405020304" pitchFamily="18" charset="0"/>
              </a:rPr>
              <a:t>Төмендегі </a:t>
            </a:r>
            <a:r>
              <a:rPr lang="kk-KZ" dirty="0">
                <a:solidFill>
                  <a:schemeClr val="tx2"/>
                </a:solidFill>
                <a:latin typeface="Times New Roman" panose="02020603050405020304" pitchFamily="18" charset="0"/>
              </a:rPr>
              <a:t>қажетті сөздерді пайдаланып, сөйлемді толықтырыңыз</a:t>
            </a:r>
            <a:r>
              <a:rPr lang="kk-KZ" dirty="0" smtClean="0">
                <a:solidFill>
                  <a:schemeClr val="tx2"/>
                </a:solidFill>
                <a:latin typeface="Times New Roman" panose="02020603050405020304" pitchFamily="18" charset="0"/>
              </a:rPr>
              <a:t>.</a:t>
            </a:r>
          </a:p>
          <a:p>
            <a:pPr lvl="0" algn="just"/>
            <a:r>
              <a:rPr lang="kk-KZ" dirty="0" smtClean="0">
                <a:solidFill>
                  <a:schemeClr val="tx2"/>
                </a:solidFill>
                <a:latin typeface="Times New Roman" panose="02020603050405020304" pitchFamily="18" charset="0"/>
              </a:rPr>
              <a:t>Электрлік </a:t>
            </a:r>
            <a:r>
              <a:rPr lang="kk-KZ" dirty="0">
                <a:solidFill>
                  <a:schemeClr val="tx2"/>
                </a:solidFill>
                <a:latin typeface="Times New Roman" panose="02020603050405020304" pitchFamily="18" charset="0"/>
              </a:rPr>
              <a:t>мүшелер эволюцияда үнемі су ортасында тіршілік еткен </a:t>
            </a:r>
            <a:r>
              <a:rPr lang="kk-KZ" b="1" i="1" dirty="0">
                <a:solidFill>
                  <a:srgbClr val="FF0000"/>
                </a:solidFill>
                <a:latin typeface="Times New Roman" panose="02020603050405020304" pitchFamily="18" charset="0"/>
              </a:rPr>
              <a:t>омыртқалы </a:t>
            </a:r>
            <a:r>
              <a:rPr lang="kk-KZ" b="1" i="1" dirty="0" smtClean="0">
                <a:solidFill>
                  <a:srgbClr val="FF0000"/>
                </a:solidFill>
                <a:latin typeface="Times New Roman" panose="02020603050405020304" pitchFamily="18" charset="0"/>
              </a:rPr>
              <a:t>жануарлар</a:t>
            </a:r>
            <a:r>
              <a:rPr lang="kk-KZ" b="1" dirty="0" smtClean="0">
                <a:solidFill>
                  <a:srgbClr val="FF0000"/>
                </a:solidFill>
                <a:latin typeface="Times New Roman" panose="02020603050405020304" pitchFamily="18" charset="0"/>
              </a:rPr>
              <a:t> </a:t>
            </a:r>
            <a:r>
              <a:rPr lang="kk-KZ" dirty="0">
                <a:solidFill>
                  <a:schemeClr val="tx2"/>
                </a:solidFill>
                <a:latin typeface="Times New Roman" panose="02020603050405020304" pitchFamily="18" charset="0"/>
              </a:rPr>
              <a:t>ең жақсы дамыған. Эволюция барысында </a:t>
            </a:r>
            <a:r>
              <a:rPr lang="kk-KZ" b="1" i="1" dirty="0">
                <a:solidFill>
                  <a:srgbClr val="FF0000"/>
                </a:solidFill>
                <a:latin typeface="Times New Roman" panose="02020603050405020304" pitchFamily="18" charset="0"/>
              </a:rPr>
              <a:t>электрлік </a:t>
            </a:r>
            <a:r>
              <a:rPr lang="kk-KZ" b="1" i="1" dirty="0" smtClean="0">
                <a:solidFill>
                  <a:srgbClr val="FF0000"/>
                </a:solidFill>
                <a:latin typeface="Times New Roman" panose="02020603050405020304" pitchFamily="18" charset="0"/>
              </a:rPr>
              <a:t>мүшелер</a:t>
            </a:r>
            <a:r>
              <a:rPr lang="kk-KZ" b="1" dirty="0" smtClean="0">
                <a:solidFill>
                  <a:srgbClr val="FF0000"/>
                </a:solidFill>
                <a:latin typeface="Times New Roman" panose="02020603050405020304" pitchFamily="18" charset="0"/>
              </a:rPr>
              <a:t> </a:t>
            </a:r>
            <a:r>
              <a:rPr lang="kk-KZ" dirty="0" smtClean="0">
                <a:solidFill>
                  <a:schemeClr val="tx2"/>
                </a:solidFill>
                <a:latin typeface="Times New Roman" panose="02020603050405020304" pitchFamily="18" charset="0"/>
              </a:rPr>
              <a:t>электр </a:t>
            </a:r>
            <a:r>
              <a:rPr lang="kk-KZ" dirty="0">
                <a:solidFill>
                  <a:schemeClr val="tx2"/>
                </a:solidFill>
                <a:latin typeface="Times New Roman" panose="02020603050405020304" pitchFamily="18" charset="0"/>
              </a:rPr>
              <a:t>тұрғысынан ең белсенді қозғыш ұлпалардан түзілді</a:t>
            </a:r>
            <a:r>
              <a:rPr lang="kk-KZ" dirty="0" smtClean="0">
                <a:solidFill>
                  <a:schemeClr val="tx2"/>
                </a:solidFill>
                <a:latin typeface="Times New Roman" panose="02020603050405020304" pitchFamily="18" charset="0"/>
              </a:rPr>
              <a:t>..</a:t>
            </a:r>
            <a:r>
              <a:rPr lang="kk-KZ" i="1" dirty="0" smtClean="0">
                <a:solidFill>
                  <a:schemeClr val="tx2"/>
                </a:solidFill>
                <a:latin typeface="Times New Roman" panose="02020603050405020304" pitchFamily="18" charset="0"/>
              </a:rPr>
              <a:t> </a:t>
            </a:r>
            <a:r>
              <a:rPr lang="kk-KZ" b="1" i="1" dirty="0" smtClean="0">
                <a:solidFill>
                  <a:srgbClr val="FF0000"/>
                </a:solidFill>
                <a:latin typeface="Times New Roman" panose="02020603050405020304" pitchFamily="18" charset="0"/>
              </a:rPr>
              <a:t>Электрорецепторлар</a:t>
            </a:r>
            <a:r>
              <a:rPr lang="kk-KZ" dirty="0" smtClean="0">
                <a:solidFill>
                  <a:schemeClr val="tx2"/>
                </a:solidFill>
                <a:latin typeface="Times New Roman" panose="02020603050405020304" pitchFamily="18" charset="0"/>
              </a:rPr>
              <a:t>-қоршаған </a:t>
            </a:r>
            <a:r>
              <a:rPr lang="kk-KZ" dirty="0">
                <a:solidFill>
                  <a:schemeClr val="tx2"/>
                </a:solidFill>
                <a:latin typeface="Times New Roman" panose="02020603050405020304" pitchFamily="18" charset="0"/>
              </a:rPr>
              <a:t>ортадан электр сигналдарын сезуге қабілетті жануарлардағы сезімтал түзілімдер. Құрылысы және пайда болу бойынша электрорецепторлар </a:t>
            </a:r>
            <a:r>
              <a:rPr lang="kk-KZ" dirty="0" smtClean="0">
                <a:solidFill>
                  <a:schemeClr val="tx2"/>
                </a:solidFill>
                <a:latin typeface="Times New Roman" panose="02020603050405020304" pitchFamily="18" charset="0"/>
              </a:rPr>
              <a:t> </a:t>
            </a:r>
            <a:r>
              <a:rPr lang="kk-KZ" b="1" i="1" dirty="0" smtClean="0">
                <a:solidFill>
                  <a:srgbClr val="FF0000"/>
                </a:solidFill>
                <a:latin typeface="Times New Roman" panose="02020603050405020304" pitchFamily="18" charset="0"/>
              </a:rPr>
              <a:t>бүйір сызығына</a:t>
            </a:r>
            <a:r>
              <a:rPr lang="kk-KZ" b="1" dirty="0" smtClean="0">
                <a:solidFill>
                  <a:srgbClr val="FF0000"/>
                </a:solidFill>
                <a:latin typeface="Times New Roman" panose="02020603050405020304" pitchFamily="18" charset="0"/>
              </a:rPr>
              <a:t>  </a:t>
            </a:r>
            <a:r>
              <a:rPr lang="kk-KZ" dirty="0">
                <a:solidFill>
                  <a:schemeClr val="tx2"/>
                </a:solidFill>
                <a:latin typeface="Times New Roman" panose="02020603050405020304" pitchFamily="18" charset="0"/>
              </a:rPr>
              <a:t>ұқсайды.</a:t>
            </a:r>
          </a:p>
          <a:p>
            <a:pPr algn="just"/>
            <a:endParaRPr lang="kk-KZ" b="0" i="1" dirty="0">
              <a:solidFill>
                <a:srgbClr val="000000"/>
              </a:solidFill>
              <a:effectLst/>
              <a:latin typeface="Times New Roman" panose="02020603050405020304" pitchFamily="18" charset="0"/>
            </a:endParaRPr>
          </a:p>
          <a:p>
            <a:pPr algn="just"/>
            <a:endParaRPr lang="kk-KZ" b="0" i="0" dirty="0">
              <a:solidFill>
                <a:srgbClr val="000000"/>
              </a:solidFill>
              <a:effectLst/>
              <a:latin typeface="Times New Roman" panose="02020603050405020304" pitchFamily="18" charset="0"/>
            </a:endParaRPr>
          </a:p>
        </p:txBody>
      </p:sp>
      <p:pic>
        <p:nvPicPr>
          <p:cNvPr id="3" name="Рисунок 2" descr="C:\Users\1\Desktop\JARSAmAf.jpg"/>
          <p:cNvPicPr/>
          <p:nvPr/>
        </p:nvPicPr>
        <p:blipFill>
          <a:blip r:embed="rId4">
            <a:extLst>
              <a:ext uri="{28A0092B-C50C-407E-A947-70E740481C1C}">
                <a14:useLocalDpi xmlns:a14="http://schemas.microsoft.com/office/drawing/2010/main" val="0"/>
              </a:ext>
            </a:extLst>
          </a:blip>
          <a:srcRect/>
          <a:stretch>
            <a:fillRect/>
          </a:stretch>
        </p:blipFill>
        <p:spPr bwMode="auto">
          <a:xfrm>
            <a:off x="2792685" y="4221088"/>
            <a:ext cx="3384376" cy="2152029"/>
          </a:xfrm>
          <a:prstGeom prst="rect">
            <a:avLst/>
          </a:prstGeom>
          <a:noFill/>
          <a:ln>
            <a:noFill/>
          </a:ln>
        </p:spPr>
      </p:pic>
      <p:pic>
        <p:nvPicPr>
          <p:cNvPr id="4" name="Звук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329809853"/>
      </p:ext>
    </p:extLst>
  </p:cSld>
  <p:clrMapOvr>
    <a:masterClrMapping/>
  </p:clrMapOvr>
  <mc:AlternateContent xmlns:mc="http://schemas.openxmlformats.org/markup-compatibility/2006" xmlns:p14="http://schemas.microsoft.com/office/powerpoint/2010/main">
    <mc:Choice Requires="p14">
      <p:transition spd="slow" p14:dur="2000" advTm="1479"/>
    </mc:Choice>
    <mc:Fallback xmlns="">
      <p:transition spd="slow" advTm="14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1\Desktop\images.jpg"/>
          <p:cNvPicPr/>
          <p:nvPr/>
        </p:nvPicPr>
        <p:blipFill>
          <a:blip r:embed="rId4">
            <a:extLst>
              <a:ext uri="{28A0092B-C50C-407E-A947-70E740481C1C}">
                <a14:useLocalDpi xmlns:a14="http://schemas.microsoft.com/office/drawing/2010/main" val="0"/>
              </a:ext>
            </a:extLst>
          </a:blip>
          <a:srcRect/>
          <a:stretch>
            <a:fillRect/>
          </a:stretch>
        </p:blipFill>
        <p:spPr bwMode="auto">
          <a:xfrm>
            <a:off x="827584" y="3225180"/>
            <a:ext cx="2952328" cy="2148036"/>
          </a:xfrm>
          <a:prstGeom prst="rect">
            <a:avLst/>
          </a:prstGeom>
          <a:noFill/>
          <a:ln>
            <a:noFill/>
          </a:ln>
        </p:spPr>
      </p:pic>
      <p:sp>
        <p:nvSpPr>
          <p:cNvPr id="6" name="Прямоугольник 5"/>
          <p:cNvSpPr/>
          <p:nvPr/>
        </p:nvSpPr>
        <p:spPr>
          <a:xfrm>
            <a:off x="755576" y="332655"/>
            <a:ext cx="7200800" cy="1200329"/>
          </a:xfrm>
          <a:prstGeom prst="rect">
            <a:avLst/>
          </a:prstGeom>
        </p:spPr>
        <p:txBody>
          <a:bodyPr wrap="square">
            <a:spAutoFit/>
          </a:bodyPr>
          <a:lstStyle/>
          <a:p>
            <a:pPr algn="just"/>
            <a:r>
              <a:rPr lang="kk-KZ" b="1" dirty="0">
                <a:solidFill>
                  <a:schemeClr val="accent1">
                    <a:lumMod val="75000"/>
                  </a:schemeClr>
                </a:solidFill>
                <a:latin typeface="Times New Roman" panose="02020603050405020304" pitchFamily="18" charset="0"/>
              </a:rPr>
              <a:t>Тапсырма</a:t>
            </a:r>
            <a:r>
              <a:rPr lang="kk-KZ" b="1" dirty="0" smtClean="0">
                <a:solidFill>
                  <a:schemeClr val="accent1">
                    <a:lumMod val="75000"/>
                  </a:schemeClr>
                </a:solidFill>
                <a:latin typeface="Times New Roman" panose="02020603050405020304" pitchFamily="18" charset="0"/>
              </a:rPr>
              <a:t>№2  </a:t>
            </a:r>
          </a:p>
          <a:p>
            <a:pPr algn="just"/>
            <a:r>
              <a:rPr lang="kk-KZ" dirty="0" smtClean="0">
                <a:solidFill>
                  <a:schemeClr val="accent1"/>
                </a:solidFill>
                <a:latin typeface="Times New Roman" panose="02020603050405020304" pitchFamily="18" charset="0"/>
                <a:cs typeface="Times New Roman" panose="02020603050405020304" pitchFamily="18" charset="0"/>
              </a:rPr>
              <a:t>Зерттеуге </a:t>
            </a:r>
            <a:r>
              <a:rPr lang="kk-KZ" dirty="0">
                <a:solidFill>
                  <a:schemeClr val="accent1"/>
                </a:solidFill>
                <a:latin typeface="Times New Roman" panose="02020603050405020304" pitchFamily="18" charset="0"/>
                <a:cs typeface="Times New Roman" panose="02020603050405020304" pitchFamily="18" charset="0"/>
              </a:rPr>
              <a:t>алған жануардың </a:t>
            </a:r>
            <a:r>
              <a:rPr lang="kk-KZ" dirty="0" smtClean="0">
                <a:solidFill>
                  <a:schemeClr val="accent1"/>
                </a:solidFill>
                <a:latin typeface="Times New Roman" panose="02020603050405020304" pitchFamily="18" charset="0"/>
                <a:cs typeface="Times New Roman" panose="02020603050405020304" pitchFamily="18" charset="0"/>
              </a:rPr>
              <a:t>атын және биоэлектрлік </a:t>
            </a:r>
            <a:r>
              <a:rPr lang="kk-KZ" dirty="0">
                <a:solidFill>
                  <a:schemeClr val="accent1"/>
                </a:solidFill>
                <a:latin typeface="Times New Roman" panose="02020603050405020304" pitchFamily="18" charset="0"/>
                <a:cs typeface="Times New Roman" panose="02020603050405020304" pitchFamily="18" charset="0"/>
              </a:rPr>
              <a:t>мүшесін </a:t>
            </a:r>
            <a:r>
              <a:rPr lang="kk-KZ" dirty="0" smtClean="0">
                <a:solidFill>
                  <a:schemeClr val="accent1"/>
                </a:solidFill>
                <a:latin typeface="Times New Roman" panose="02020603050405020304" pitchFamily="18" charset="0"/>
                <a:cs typeface="Times New Roman" panose="02020603050405020304" pitchFamily="18" charset="0"/>
              </a:rPr>
              <a:t>куатын аныктау</a:t>
            </a:r>
            <a:endParaRPr lang="kk-KZ" dirty="0">
              <a:solidFill>
                <a:schemeClr val="accent1"/>
              </a:solidFill>
              <a:latin typeface="Times New Roman" panose="02020603050405020304" pitchFamily="18" charset="0"/>
              <a:cs typeface="Times New Roman" panose="02020603050405020304" pitchFamily="18" charset="0"/>
            </a:endParaRPr>
          </a:p>
          <a:p>
            <a:pPr algn="just"/>
            <a:endParaRPr lang="kk-KZ" dirty="0">
              <a:solidFill>
                <a:schemeClr val="accent1">
                  <a:lumMod val="75000"/>
                </a:schemeClr>
              </a:solidFill>
              <a:latin typeface="Times New Roman" panose="02020603050405020304" pitchFamily="18" charset="0"/>
            </a:endParaRPr>
          </a:p>
        </p:txBody>
      </p:sp>
      <p:sp>
        <p:nvSpPr>
          <p:cNvPr id="7" name="Прямоугольник 6"/>
          <p:cNvSpPr/>
          <p:nvPr/>
        </p:nvSpPr>
        <p:spPr>
          <a:xfrm>
            <a:off x="2229145" y="2843602"/>
            <a:ext cx="432048" cy="369332"/>
          </a:xfrm>
          <a:prstGeom prst="rect">
            <a:avLst/>
          </a:prstGeom>
        </p:spPr>
        <p:txBody>
          <a:bodyPr wrap="square">
            <a:spAutoFit/>
          </a:bodyPr>
          <a:lstStyle/>
          <a:p>
            <a:pPr algn="just"/>
            <a:r>
              <a:rPr lang="kk-KZ" dirty="0" smtClean="0">
                <a:solidFill>
                  <a:schemeClr val="accent1">
                    <a:lumMod val="75000"/>
                  </a:schemeClr>
                </a:solidFill>
                <a:latin typeface="Times New Roman" panose="02020603050405020304" pitchFamily="18" charset="0"/>
              </a:rPr>
              <a:t>А</a:t>
            </a:r>
            <a:endParaRPr lang="kk-KZ" dirty="0">
              <a:solidFill>
                <a:schemeClr val="accent1">
                  <a:lumMod val="75000"/>
                </a:schemeClr>
              </a:solidFill>
              <a:latin typeface="Times New Roman" panose="02020603050405020304" pitchFamily="18" charset="0"/>
            </a:endParaRPr>
          </a:p>
        </p:txBody>
      </p:sp>
      <p:sp>
        <p:nvSpPr>
          <p:cNvPr id="8" name="Прямоугольник 7"/>
          <p:cNvSpPr/>
          <p:nvPr/>
        </p:nvSpPr>
        <p:spPr>
          <a:xfrm>
            <a:off x="6853795" y="2893586"/>
            <a:ext cx="338554" cy="369332"/>
          </a:xfrm>
          <a:prstGeom prst="rect">
            <a:avLst/>
          </a:prstGeom>
        </p:spPr>
        <p:txBody>
          <a:bodyPr wrap="none">
            <a:spAutoFit/>
          </a:bodyPr>
          <a:lstStyle/>
          <a:p>
            <a:pPr algn="just"/>
            <a:r>
              <a:rPr lang="kk-KZ" dirty="0" smtClean="0">
                <a:solidFill>
                  <a:schemeClr val="accent1">
                    <a:lumMod val="75000"/>
                  </a:schemeClr>
                </a:solidFill>
                <a:latin typeface="Times New Roman" panose="02020603050405020304" pitchFamily="18" charset="0"/>
              </a:rPr>
              <a:t>В</a:t>
            </a:r>
            <a:endParaRPr lang="kk-KZ" dirty="0">
              <a:solidFill>
                <a:schemeClr val="accent1">
                  <a:lumMod val="75000"/>
                </a:schemeClr>
              </a:solidFill>
              <a:latin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562852888"/>
              </p:ext>
            </p:extLst>
          </p:nvPr>
        </p:nvGraphicFramePr>
        <p:xfrm>
          <a:off x="611561" y="1268760"/>
          <a:ext cx="6480719" cy="1510000"/>
        </p:xfrm>
        <a:graphic>
          <a:graphicData uri="http://schemas.openxmlformats.org/drawingml/2006/table">
            <a:tbl>
              <a:tblPr firstRow="1" bandRow="1">
                <a:tableStyleId>{5C22544A-7EE6-4342-B048-85BDC9FD1C3A}</a:tableStyleId>
              </a:tblPr>
              <a:tblGrid>
                <a:gridCol w="1872207"/>
                <a:gridCol w="2016224"/>
                <a:gridCol w="2592288"/>
              </a:tblGrid>
              <a:tr h="499080">
                <a:tc>
                  <a:txBody>
                    <a:bodyPr/>
                    <a:lstStyle/>
                    <a:p>
                      <a:endParaRPr lang="ru-RU" dirty="0"/>
                    </a:p>
                  </a:txBody>
                  <a:tcPr>
                    <a:lnR w="12700" cap="flat" cmpd="sng" algn="ctr">
                      <a:solidFill>
                        <a:schemeClr val="tx1"/>
                      </a:solidFill>
                      <a:prstDash val="solid"/>
                      <a:round/>
                      <a:headEnd type="none" w="med" len="med"/>
                      <a:tailEnd type="none" w="med" len="med"/>
                    </a:lnR>
                  </a:tcPr>
                </a:tc>
                <a:tc>
                  <a:txBody>
                    <a:bodyPr/>
                    <a:lstStyle/>
                    <a:p>
                      <a:r>
                        <a:rPr lang="kk-KZ" dirty="0" smtClean="0"/>
                        <a:t>А</a:t>
                      </a:r>
                      <a:endParaRPr lang="ru-RU" dirty="0"/>
                    </a:p>
                  </a:txBody>
                  <a:tcPr>
                    <a:lnL w="12700" cap="flat" cmpd="sng" algn="ctr">
                      <a:solidFill>
                        <a:schemeClr val="tx1"/>
                      </a:solidFill>
                      <a:prstDash val="solid"/>
                      <a:round/>
                      <a:headEnd type="none" w="med" len="med"/>
                      <a:tailEnd type="none" w="med" len="med"/>
                    </a:lnL>
                  </a:tcPr>
                </a:tc>
                <a:tc>
                  <a:txBody>
                    <a:bodyPr/>
                    <a:lstStyle/>
                    <a:p>
                      <a:r>
                        <a:rPr lang="kk-KZ" dirty="0" smtClean="0"/>
                        <a:t>В</a:t>
                      </a:r>
                      <a:endParaRPr lang="ru-RU" dirty="0"/>
                    </a:p>
                  </a:txBody>
                  <a:tcPr/>
                </a:tc>
              </a:tr>
              <a:tr h="370840">
                <a:tc>
                  <a:txBody>
                    <a:bodyPr/>
                    <a:lstStyle/>
                    <a:p>
                      <a:r>
                        <a:rPr lang="kk-KZ" dirty="0" smtClean="0"/>
                        <a:t>Атауы</a:t>
                      </a:r>
                      <a:r>
                        <a:rPr lang="kk-KZ" baseline="0" dirty="0" smtClean="0"/>
                        <a:t> </a:t>
                      </a:r>
                      <a:endParaRPr lang="ru-RU" dirty="0"/>
                    </a:p>
                  </a:txBody>
                  <a:tcPr>
                    <a:lnR w="12700" cap="flat" cmpd="sng" algn="ctr">
                      <a:solidFill>
                        <a:schemeClr val="tx1"/>
                      </a:solidFill>
                      <a:prstDash val="solid"/>
                      <a:round/>
                      <a:headEnd type="none" w="med" len="med"/>
                      <a:tailEnd type="none" w="med" len="med"/>
                    </a:lnR>
                  </a:tcPr>
                </a:tc>
                <a:tc>
                  <a:txBody>
                    <a:bodyPr/>
                    <a:lstStyle/>
                    <a:p>
                      <a:endParaRPr lang="ru-RU" dirty="0"/>
                    </a:p>
                  </a:txBody>
                  <a:tcPr>
                    <a:lnL w="12700" cap="flat" cmpd="sng" algn="ctr">
                      <a:solidFill>
                        <a:schemeClr val="tx1"/>
                      </a:solidFill>
                      <a:prstDash val="solid"/>
                      <a:round/>
                      <a:headEnd type="none" w="med" len="med"/>
                      <a:tailEnd type="none" w="med" len="med"/>
                    </a:lnL>
                  </a:tcPr>
                </a:tc>
                <a:tc>
                  <a:txBody>
                    <a:bodyPr/>
                    <a:lstStyle/>
                    <a:p>
                      <a:endParaRPr lang="ru-RU" dirty="0"/>
                    </a:p>
                  </a:txBody>
                  <a:tcPr/>
                </a:tc>
              </a:tr>
              <a:tr h="370840">
                <a:tc>
                  <a:txBody>
                    <a:bodyPr/>
                    <a:lstStyle/>
                    <a:p>
                      <a:r>
                        <a:rPr lang="kk-KZ" dirty="0" smtClean="0"/>
                        <a:t>Биоэлектрлік</a:t>
                      </a:r>
                      <a:r>
                        <a:rPr lang="kk-KZ" baseline="0" dirty="0" smtClean="0"/>
                        <a:t> мүшелерін куаты</a:t>
                      </a:r>
                      <a:endParaRPr lang="ru-RU" dirty="0"/>
                    </a:p>
                  </a:txBody>
                  <a:tcPr>
                    <a:lnR w="12700" cap="flat" cmpd="sng" algn="ctr">
                      <a:solidFill>
                        <a:schemeClr val="tx1"/>
                      </a:solidFill>
                      <a:prstDash val="solid"/>
                      <a:round/>
                      <a:headEnd type="none" w="med" len="med"/>
                      <a:tailEnd type="none" w="med" len="med"/>
                    </a:lnR>
                  </a:tcPr>
                </a:tc>
                <a:tc>
                  <a:txBody>
                    <a:bodyPr/>
                    <a:lstStyle/>
                    <a:p>
                      <a:endParaRPr lang="ru-RU" dirty="0"/>
                    </a:p>
                  </a:txBody>
                  <a:tcPr>
                    <a:lnL w="12700" cap="flat" cmpd="sng" algn="ctr">
                      <a:solidFill>
                        <a:schemeClr val="tx1"/>
                      </a:solidFill>
                      <a:prstDash val="solid"/>
                      <a:round/>
                      <a:headEnd type="none" w="med" len="med"/>
                      <a:tailEnd type="none" w="med" len="med"/>
                    </a:lnL>
                  </a:tcPr>
                </a:tc>
                <a:tc>
                  <a:txBody>
                    <a:bodyPr/>
                    <a:lstStyle/>
                    <a:p>
                      <a:endParaRPr lang="ru-RU" dirty="0"/>
                    </a:p>
                  </a:txBody>
                  <a:tcPr/>
                </a:tc>
              </a:tr>
            </a:tbl>
          </a:graphicData>
        </a:graphic>
      </p:graphicFrame>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3" y="3242512"/>
            <a:ext cx="3051422" cy="2130704"/>
          </a:xfrm>
          <a:prstGeom prst="rect">
            <a:avLst/>
          </a:prstGeom>
        </p:spPr>
      </p:pic>
      <p:sp>
        <p:nvSpPr>
          <p:cNvPr id="13" name="Прямоугольник 12"/>
          <p:cNvSpPr/>
          <p:nvPr/>
        </p:nvSpPr>
        <p:spPr>
          <a:xfrm>
            <a:off x="314972" y="5373216"/>
            <a:ext cx="4260397" cy="923330"/>
          </a:xfrm>
          <a:prstGeom prst="rect">
            <a:avLst/>
          </a:prstGeom>
        </p:spPr>
        <p:txBody>
          <a:bodyPr wrap="none">
            <a:spAutoFit/>
          </a:bodyPr>
          <a:lstStyle/>
          <a:p>
            <a:pPr algn="just"/>
            <a:r>
              <a:rPr lang="kk-KZ" b="1" dirty="0">
                <a:solidFill>
                  <a:schemeClr val="tx2"/>
                </a:solidFill>
                <a:latin typeface="Times New Roman" panose="02020603050405020304" pitchFamily="18" charset="0"/>
              </a:rPr>
              <a:t>Дескриптор</a:t>
            </a:r>
            <a:r>
              <a:rPr lang="kk-KZ" b="1" dirty="0" smtClean="0">
                <a:solidFill>
                  <a:schemeClr val="tx2"/>
                </a:solidFill>
                <a:latin typeface="Times New Roman" panose="02020603050405020304" pitchFamily="18" charset="0"/>
              </a:rPr>
              <a:t>:</a:t>
            </a:r>
          </a:p>
          <a:p>
            <a:pPr algn="just"/>
            <a:r>
              <a:rPr lang="kk-KZ" b="1" dirty="0" smtClean="0">
                <a:solidFill>
                  <a:schemeClr val="tx2"/>
                </a:solidFill>
                <a:latin typeface="Times New Roman" panose="02020603050405020304" pitchFamily="18" charset="0"/>
              </a:rPr>
              <a:t>1 Жанурлардың атын атайды</a:t>
            </a:r>
          </a:p>
          <a:p>
            <a:pPr algn="just"/>
            <a:r>
              <a:rPr lang="kk-KZ" b="1" dirty="0" smtClean="0">
                <a:solidFill>
                  <a:schemeClr val="tx2"/>
                </a:solidFill>
                <a:latin typeface="Times New Roman" panose="02020603050405020304" pitchFamily="18" charset="0"/>
              </a:rPr>
              <a:t>2. </a:t>
            </a:r>
            <a:r>
              <a:rPr lang="kk-KZ" b="1" dirty="0" smtClean="0">
                <a:solidFill>
                  <a:schemeClr val="tx2"/>
                </a:solidFill>
                <a:latin typeface="Times New Roman" panose="02020603050405020304" pitchFamily="18" charset="0"/>
                <a:cs typeface="Times New Roman" panose="02020603050405020304" pitchFamily="18" charset="0"/>
              </a:rPr>
              <a:t>Биоэлектрлік </a:t>
            </a:r>
            <a:r>
              <a:rPr lang="kk-KZ" b="1" dirty="0">
                <a:solidFill>
                  <a:schemeClr val="tx2"/>
                </a:solidFill>
                <a:latin typeface="Times New Roman" panose="02020603050405020304" pitchFamily="18" charset="0"/>
                <a:cs typeface="Times New Roman" panose="02020603050405020304" pitchFamily="18" charset="0"/>
              </a:rPr>
              <a:t>мүшесін </a:t>
            </a:r>
            <a:r>
              <a:rPr lang="kk-KZ" b="1" dirty="0" smtClean="0">
                <a:solidFill>
                  <a:schemeClr val="tx2"/>
                </a:solidFill>
                <a:latin typeface="Times New Roman" panose="02020603050405020304" pitchFamily="18" charset="0"/>
                <a:cs typeface="Times New Roman" panose="02020603050405020304" pitchFamily="18" charset="0"/>
              </a:rPr>
              <a:t>куатын біледі</a:t>
            </a:r>
            <a:endParaRPr lang="kk-KZ" b="1" dirty="0">
              <a:solidFill>
                <a:schemeClr val="tx2"/>
              </a:solidFill>
              <a:latin typeface="Times New Roman" panose="02020603050405020304" pitchFamily="18" charset="0"/>
            </a:endParaRPr>
          </a:p>
        </p:txBody>
      </p:sp>
      <p:pic>
        <p:nvPicPr>
          <p:cNvPr id="2" name="Звук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44183728"/>
      </p:ext>
    </p:extLst>
  </p:cSld>
  <p:clrMapOvr>
    <a:masterClrMapping/>
  </p:clrMapOvr>
  <mc:AlternateContent xmlns:mc="http://schemas.openxmlformats.org/markup-compatibility/2006" xmlns:p14="http://schemas.microsoft.com/office/powerpoint/2010/main">
    <mc:Choice Requires="p14">
      <p:transition spd="slow" p14:dur="2000" advTm="17252"/>
    </mc:Choice>
    <mc:Fallback xmlns="">
      <p:transition spd="slow" advTm="172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15253153"/>
              </p:ext>
            </p:extLst>
          </p:nvPr>
        </p:nvGraphicFramePr>
        <p:xfrm>
          <a:off x="611561" y="1268760"/>
          <a:ext cx="6480719" cy="1510000"/>
        </p:xfrm>
        <a:graphic>
          <a:graphicData uri="http://schemas.openxmlformats.org/drawingml/2006/table">
            <a:tbl>
              <a:tblPr firstRow="1" bandRow="1">
                <a:tableStyleId>{5C22544A-7EE6-4342-B048-85BDC9FD1C3A}</a:tableStyleId>
              </a:tblPr>
              <a:tblGrid>
                <a:gridCol w="1872207"/>
                <a:gridCol w="2016224"/>
                <a:gridCol w="2592288"/>
              </a:tblGrid>
              <a:tr h="499080">
                <a:tc>
                  <a:txBody>
                    <a:bodyPr/>
                    <a:lstStyle/>
                    <a:p>
                      <a:endParaRPr lang="ru-RU" dirty="0"/>
                    </a:p>
                  </a:txBody>
                  <a:tcPr>
                    <a:lnR w="12700" cap="flat" cmpd="sng" algn="ctr">
                      <a:solidFill>
                        <a:schemeClr val="tx1"/>
                      </a:solidFill>
                      <a:prstDash val="solid"/>
                      <a:round/>
                      <a:headEnd type="none" w="med" len="med"/>
                      <a:tailEnd type="none" w="med" len="med"/>
                    </a:lnR>
                  </a:tcPr>
                </a:tc>
                <a:tc>
                  <a:txBody>
                    <a:bodyPr/>
                    <a:lstStyle/>
                    <a:p>
                      <a:r>
                        <a:rPr lang="kk-KZ" dirty="0" smtClean="0"/>
                        <a:t>А</a:t>
                      </a:r>
                      <a:endParaRPr lang="ru-RU" dirty="0"/>
                    </a:p>
                  </a:txBody>
                  <a:tcPr>
                    <a:lnL w="12700" cap="flat" cmpd="sng" algn="ctr">
                      <a:solidFill>
                        <a:schemeClr val="tx1"/>
                      </a:solidFill>
                      <a:prstDash val="solid"/>
                      <a:round/>
                      <a:headEnd type="none" w="med" len="med"/>
                      <a:tailEnd type="none" w="med" len="med"/>
                    </a:lnL>
                  </a:tcPr>
                </a:tc>
                <a:tc>
                  <a:txBody>
                    <a:bodyPr/>
                    <a:lstStyle/>
                    <a:p>
                      <a:r>
                        <a:rPr lang="kk-KZ" dirty="0" smtClean="0"/>
                        <a:t>В</a:t>
                      </a:r>
                      <a:endParaRPr lang="ru-RU" dirty="0"/>
                    </a:p>
                  </a:txBody>
                  <a:tcPr/>
                </a:tc>
              </a:tr>
              <a:tr h="370840">
                <a:tc>
                  <a:txBody>
                    <a:bodyPr/>
                    <a:lstStyle/>
                    <a:p>
                      <a:r>
                        <a:rPr lang="kk-KZ" dirty="0" smtClean="0"/>
                        <a:t>Атауы</a:t>
                      </a:r>
                      <a:r>
                        <a:rPr lang="kk-KZ" baseline="0" dirty="0" smtClean="0"/>
                        <a:t> </a:t>
                      </a:r>
                      <a:endParaRPr lang="ru-RU" dirty="0"/>
                    </a:p>
                  </a:txBody>
                  <a:tcPr>
                    <a:lnR w="12700" cap="flat" cmpd="sng" algn="ctr">
                      <a:solidFill>
                        <a:schemeClr val="tx1"/>
                      </a:solidFill>
                      <a:prstDash val="solid"/>
                      <a:round/>
                      <a:headEnd type="none" w="med" len="med"/>
                      <a:tailEnd type="none" w="med" len="med"/>
                    </a:lnR>
                  </a:tcPr>
                </a:tc>
                <a:tc>
                  <a:txBody>
                    <a:bodyPr/>
                    <a:lstStyle/>
                    <a:p>
                      <a:r>
                        <a:rPr lang="kk-KZ" dirty="0" smtClean="0"/>
                        <a:t> Скат</a:t>
                      </a:r>
                      <a:endParaRPr lang="ru-RU" dirty="0"/>
                    </a:p>
                  </a:txBody>
                  <a:tcPr>
                    <a:lnL w="12700" cap="flat" cmpd="sng" algn="ctr">
                      <a:solidFill>
                        <a:schemeClr val="tx1"/>
                      </a:solidFill>
                      <a:prstDash val="solid"/>
                      <a:round/>
                      <a:headEnd type="none" w="med" len="med"/>
                      <a:tailEnd type="none" w="med" len="med"/>
                    </a:lnL>
                  </a:tcPr>
                </a:tc>
                <a:tc>
                  <a:txBody>
                    <a:bodyPr/>
                    <a:lstStyle/>
                    <a:p>
                      <a:r>
                        <a:rPr lang="kk-KZ" dirty="0" smtClean="0"/>
                        <a:t>Жыланбалық</a:t>
                      </a:r>
                      <a:endParaRPr lang="ru-RU" dirty="0"/>
                    </a:p>
                  </a:txBody>
                  <a:tcPr/>
                </a:tc>
              </a:tr>
              <a:tr h="370840">
                <a:tc>
                  <a:txBody>
                    <a:bodyPr/>
                    <a:lstStyle/>
                    <a:p>
                      <a:r>
                        <a:rPr lang="kk-KZ" dirty="0" smtClean="0"/>
                        <a:t>Биоэлектрлік</a:t>
                      </a:r>
                      <a:r>
                        <a:rPr lang="kk-KZ" baseline="0" dirty="0" smtClean="0"/>
                        <a:t> мүшесі сипаты</a:t>
                      </a:r>
                      <a:endParaRPr lang="ru-RU" dirty="0"/>
                    </a:p>
                  </a:txBody>
                  <a:tcPr>
                    <a:lnR w="12700" cap="flat" cmpd="sng" algn="ctr">
                      <a:solidFill>
                        <a:schemeClr val="tx1"/>
                      </a:solidFill>
                      <a:prstDash val="solid"/>
                      <a:round/>
                      <a:headEnd type="none" w="med" len="med"/>
                      <a:tailEnd type="none" w="med" len="med"/>
                    </a:lnR>
                  </a:tcPr>
                </a:tc>
                <a:tc>
                  <a:txBody>
                    <a:bodyPr/>
                    <a:lstStyle/>
                    <a:p>
                      <a:r>
                        <a:rPr lang="kk-KZ" dirty="0" smtClean="0"/>
                        <a:t>300</a:t>
                      </a:r>
                      <a:endParaRPr lang="ru-RU" dirty="0"/>
                    </a:p>
                  </a:txBody>
                  <a:tcPr>
                    <a:lnL w="12700" cap="flat" cmpd="sng" algn="ctr">
                      <a:solidFill>
                        <a:schemeClr val="tx1"/>
                      </a:solidFill>
                      <a:prstDash val="solid"/>
                      <a:round/>
                      <a:headEnd type="none" w="med" len="med"/>
                      <a:tailEnd type="none" w="med" len="med"/>
                    </a:lnL>
                  </a:tcPr>
                </a:tc>
                <a:tc>
                  <a:txBody>
                    <a:bodyPr/>
                    <a:lstStyle/>
                    <a:p>
                      <a:r>
                        <a:rPr lang="kk-KZ" dirty="0" smtClean="0"/>
                        <a:t>650</a:t>
                      </a:r>
                      <a:endParaRPr lang="ru-RU" dirty="0"/>
                    </a:p>
                  </a:txBody>
                  <a:tcPr/>
                </a:tc>
              </a:tr>
            </a:tbl>
          </a:graphicData>
        </a:graphic>
      </p:graphicFrame>
      <p:sp>
        <p:nvSpPr>
          <p:cNvPr id="3" name="Прямоугольник 2"/>
          <p:cNvSpPr/>
          <p:nvPr/>
        </p:nvSpPr>
        <p:spPr>
          <a:xfrm>
            <a:off x="151161" y="404664"/>
            <a:ext cx="8667181"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Дұрыс жауабы</a:t>
            </a:r>
            <a:endPar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959199371"/>
      </p:ext>
    </p:extLst>
  </p:cSld>
  <p:clrMapOvr>
    <a:masterClrMapping/>
  </p:clrMapOvr>
  <mc:AlternateContent xmlns:mc="http://schemas.openxmlformats.org/markup-compatibility/2006" xmlns:p14="http://schemas.microsoft.com/office/powerpoint/2010/main">
    <mc:Choice Requires="p14">
      <p:transition spd="slow" p14:dur="2000" advTm="1262"/>
    </mc:Choice>
    <mc:Fallback xmlns="">
      <p:transition spd="slow" advTm="12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4"/>
          <a:srcRect l="11757" r="11484"/>
          <a:stretch/>
        </p:blipFill>
        <p:spPr bwMode="auto">
          <a:xfrm>
            <a:off x="16594" y="130525"/>
            <a:ext cx="9144000" cy="6727475"/>
          </a:xfrm>
          <a:prstGeom prst="rect">
            <a:avLst/>
          </a:prstGeom>
          <a:solidFill>
            <a:schemeClr val="accent1">
              <a:lumMod val="40000"/>
              <a:lumOff val="60000"/>
            </a:schemeClr>
          </a:solidFill>
          <a:ln>
            <a:noFill/>
          </a:ln>
          <a:extLst/>
        </p:spPr>
      </p:pic>
      <p:sp>
        <p:nvSpPr>
          <p:cNvPr id="2" name="Прямоугольник 1"/>
          <p:cNvSpPr/>
          <p:nvPr/>
        </p:nvSpPr>
        <p:spPr>
          <a:xfrm>
            <a:off x="611774" y="999892"/>
            <a:ext cx="8835790" cy="1631216"/>
          </a:xfrm>
          <a:prstGeom prst="rect">
            <a:avLst/>
          </a:prstGeom>
        </p:spPr>
        <p:txBody>
          <a:bodyPr wrap="square">
            <a:spAutoFit/>
          </a:bodyPr>
          <a:lstStyle/>
          <a:p>
            <a:endParaRPr lang="en-US" sz="3600" b="1" dirty="0" smtClean="0">
              <a:solidFill>
                <a:srgbClr val="002060"/>
              </a:solidFill>
              <a:latin typeface="Times New Roman" pitchFamily="18" charset="0"/>
              <a:cs typeface="Times New Roman" pitchFamily="18" charset="0"/>
            </a:endParaRPr>
          </a:p>
          <a:p>
            <a:r>
              <a:rPr lang="kk-KZ" sz="3600" b="1" dirty="0" smtClean="0">
                <a:solidFill>
                  <a:srgbClr val="002060"/>
                </a:solidFill>
                <a:latin typeface="Times New Roman" pitchFamily="18" charset="0"/>
                <a:cs typeface="Times New Roman" pitchFamily="18" charset="0"/>
              </a:rPr>
              <a:t>Оқу </a:t>
            </a:r>
            <a:r>
              <a:rPr lang="kk-KZ" sz="3600" b="1" dirty="0">
                <a:solidFill>
                  <a:srgbClr val="002060"/>
                </a:solidFill>
                <a:latin typeface="Times New Roman" pitchFamily="18" charset="0"/>
                <a:cs typeface="Times New Roman" pitchFamily="18" charset="0"/>
              </a:rPr>
              <a:t>мақсаты</a:t>
            </a:r>
            <a:r>
              <a:rPr lang="kk-KZ" sz="3600" b="1" dirty="0" smtClean="0">
                <a:solidFill>
                  <a:srgbClr val="002060"/>
                </a:solidFill>
                <a:latin typeface="Times New Roman" pitchFamily="18" charset="0"/>
                <a:cs typeface="Times New Roman" pitchFamily="18" charset="0"/>
              </a:rPr>
              <a:t>:</a:t>
            </a:r>
            <a:endParaRPr lang="en-US" sz="3600" b="1" dirty="0" smtClean="0">
              <a:solidFill>
                <a:srgbClr val="002060"/>
              </a:solidFill>
              <a:latin typeface="Times New Roman" pitchFamily="18" charset="0"/>
              <a:cs typeface="Times New Roman" pitchFamily="18" charset="0"/>
            </a:endParaRPr>
          </a:p>
          <a:p>
            <a:r>
              <a:rPr lang="kk-KZ" sz="2800" dirty="0">
                <a:solidFill>
                  <a:schemeClr val="accent1">
                    <a:lumMod val="75000"/>
                  </a:schemeClr>
                </a:solidFill>
                <a:latin typeface="Times New Roman" panose="02020603050405020304" pitchFamily="18" charset="0"/>
                <a:ea typeface="Calibri" panose="020F0502020204030204" pitchFamily="34" charset="0"/>
              </a:rPr>
              <a:t>9.4.4.1 - тірі ағзалардағы электрлік үдерістерді зерттеу</a:t>
            </a:r>
            <a:endParaRPr lang="ru-RU" sz="2800" dirty="0">
              <a:solidFill>
                <a:schemeClr val="accent1">
                  <a:lumMod val="75000"/>
                </a:schemeClr>
              </a:solidFill>
              <a:latin typeface="Times New Roman" pitchFamily="18" charset="0"/>
              <a:cs typeface="Times New Roman" pitchFamily="18" charset="0"/>
            </a:endParaRPr>
          </a:p>
        </p:txBody>
      </p:sp>
      <p:sp>
        <p:nvSpPr>
          <p:cNvPr id="4" name="Прямоугольник 3"/>
          <p:cNvSpPr/>
          <p:nvPr/>
        </p:nvSpPr>
        <p:spPr>
          <a:xfrm>
            <a:off x="611773" y="3237670"/>
            <a:ext cx="9126061" cy="2511457"/>
          </a:xfrm>
          <a:prstGeom prst="rect">
            <a:avLst/>
          </a:prstGeom>
        </p:spPr>
        <p:txBody>
          <a:bodyPr wrap="square">
            <a:spAutoFit/>
          </a:bodyPr>
          <a:lstStyle/>
          <a:p>
            <a:r>
              <a:rPr lang="kk-KZ" sz="3600" b="1" dirty="0">
                <a:solidFill>
                  <a:srgbClr val="002060"/>
                </a:solidFill>
                <a:latin typeface="Times New Roman" pitchFamily="18" charset="0"/>
                <a:cs typeface="Times New Roman" pitchFamily="18" charset="0"/>
              </a:rPr>
              <a:t>Бағалау критериі</a:t>
            </a:r>
            <a:r>
              <a:rPr lang="kk-KZ" sz="3600" b="1" dirty="0" smtClean="0">
                <a:solidFill>
                  <a:srgbClr val="002060"/>
                </a:solidFill>
                <a:latin typeface="Times New Roman" pitchFamily="18" charset="0"/>
                <a:cs typeface="Times New Roman" pitchFamily="18" charset="0"/>
              </a:rPr>
              <a:t>:</a:t>
            </a:r>
            <a:endParaRPr lang="en-US" sz="3600" b="1" dirty="0" smtClean="0">
              <a:solidFill>
                <a:srgbClr val="002060"/>
              </a:solidFill>
              <a:latin typeface="Times New Roman" pitchFamily="18" charset="0"/>
              <a:cs typeface="Times New Roman" pitchFamily="18" charset="0"/>
            </a:endParaRPr>
          </a:p>
          <a:p>
            <a:pPr marL="342900" lvl="0" indent="-342900" algn="just">
              <a:lnSpc>
                <a:spcPct val="115000"/>
              </a:lnSpc>
              <a:spcBef>
                <a:spcPts val="300"/>
              </a:spcBef>
              <a:spcAft>
                <a:spcPts val="300"/>
              </a:spcAft>
              <a:buFont typeface="Wingdings" panose="05000000000000000000" pitchFamily="2" charset="2"/>
              <a:buChar char=""/>
              <a:tabLst>
                <a:tab pos="264795" algn="l"/>
              </a:tabLst>
            </a:pPr>
            <a:r>
              <a:rPr lang="kk-KZ" sz="28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Тірі ағзалардағы электрлік үдерістерді </a:t>
            </a:r>
            <a:r>
              <a:rPr lang="kk-KZ" sz="2800" dirty="0" smtClean="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түсінеді</a:t>
            </a:r>
            <a:endParaRPr lang="en-US" sz="2800" dirty="0" smtClean="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14350" indent="-514350">
              <a:buFont typeface="Wingdings" panose="05000000000000000000" pitchFamily="2" charset="2"/>
              <a:buChar char="ü"/>
            </a:pPr>
            <a:r>
              <a:rPr lang="kk-KZ" sz="2800" dirty="0" smtClean="0">
                <a:solidFill>
                  <a:schemeClr val="accent1">
                    <a:lumMod val="75000"/>
                  </a:schemeClr>
                </a:solidFill>
                <a:latin typeface="Times New Roman" panose="02020603050405020304" pitchFamily="18" charset="0"/>
                <a:ea typeface="Calibri" panose="020F0502020204030204" pitchFamily="34" charset="0"/>
              </a:rPr>
              <a:t>Электрорецепторлар </a:t>
            </a:r>
            <a:r>
              <a:rPr lang="kk-KZ" sz="2800" dirty="0">
                <a:solidFill>
                  <a:schemeClr val="accent1">
                    <a:lumMod val="75000"/>
                  </a:schemeClr>
                </a:solidFill>
                <a:latin typeface="Times New Roman" panose="02020603050405020304" pitchFamily="18" charset="0"/>
                <a:ea typeface="Calibri" panose="020F0502020204030204" pitchFamily="34" charset="0"/>
              </a:rPr>
              <a:t>және электрлі мүшелер анықтайды</a:t>
            </a:r>
            <a:endParaRPr lang="en-US" sz="2800" b="1" dirty="0">
              <a:solidFill>
                <a:schemeClr val="accent1">
                  <a:lumMod val="75000"/>
                </a:schemeClr>
              </a:solidFill>
              <a:latin typeface="Times New Roman" pitchFamily="18" charset="0"/>
              <a:cs typeface="Times New Roman" pitchFamily="18" charset="0"/>
            </a:endParaRPr>
          </a:p>
          <a:p>
            <a:endParaRPr lang="ru-RU" sz="2800" dirty="0">
              <a:solidFill>
                <a:srgbClr val="002060"/>
              </a:solidFill>
              <a:latin typeface="Times New Roman" pitchFamily="18" charset="0"/>
              <a:cs typeface="Times New Roman" pitchFamily="18" charset="0"/>
            </a:endParaRPr>
          </a:p>
        </p:txBody>
      </p:sp>
      <p:pic>
        <p:nvPicPr>
          <p:cNvPr id="5" name="Звук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567733741"/>
      </p:ext>
    </p:extLst>
  </p:cSld>
  <p:clrMapOvr>
    <a:masterClrMapping/>
  </p:clrMapOvr>
  <mc:AlternateContent xmlns:mc="http://schemas.openxmlformats.org/markup-compatibility/2006" xmlns:p14="http://schemas.microsoft.com/office/powerpoint/2010/main">
    <mc:Choice Requires="p14">
      <p:transition spd="slow" p14:dur="2000" advTm="18516"/>
    </mc:Choice>
    <mc:Fallback xmlns="">
      <p:transition spd="slow" advTm="185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103" y="404664"/>
            <a:ext cx="8667181"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Тірі ағзадағы электрлік үрдестер</a:t>
            </a:r>
            <a:endPar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3" name="Прямоугольник 12"/>
          <p:cNvSpPr/>
          <p:nvPr/>
        </p:nvSpPr>
        <p:spPr>
          <a:xfrm>
            <a:off x="339476" y="1412776"/>
            <a:ext cx="1117612" cy="86409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1400" dirty="0">
              <a:latin typeface="Times New Roman" pitchFamily="18" charset="0"/>
              <a:cs typeface="Times New Roman" pitchFamily="18" charset="0"/>
            </a:endParaRPr>
          </a:p>
        </p:txBody>
      </p:sp>
      <p:sp>
        <p:nvSpPr>
          <p:cNvPr id="14" name="Прямоугольник 13"/>
          <p:cNvSpPr/>
          <p:nvPr/>
        </p:nvSpPr>
        <p:spPr>
          <a:xfrm>
            <a:off x="6012160" y="3861048"/>
            <a:ext cx="1368151" cy="76110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1400" dirty="0">
              <a:latin typeface="Times New Roman" pitchFamily="18" charset="0"/>
              <a:cs typeface="Times New Roman" pitchFamily="18"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161" y="1283872"/>
            <a:ext cx="4104456" cy="2625194"/>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4618" y="3923056"/>
            <a:ext cx="4287829" cy="2479922"/>
          </a:xfrm>
          <a:prstGeom prst="rect">
            <a:avLst/>
          </a:prstGeom>
        </p:spPr>
      </p:pic>
      <p:sp>
        <p:nvSpPr>
          <p:cNvPr id="18" name="Прямоугольник 17"/>
          <p:cNvSpPr/>
          <p:nvPr/>
        </p:nvSpPr>
        <p:spPr>
          <a:xfrm>
            <a:off x="246744" y="4554929"/>
            <a:ext cx="3801652" cy="132343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1600" cap="all" dirty="0" smtClean="0">
                <a:ln w="0"/>
                <a:effectLst>
                  <a:reflection blurRad="12700" stA="50000" endPos="50000" dist="5000" dir="5400000" sy="-100000" rotWithShape="0"/>
                </a:effectLst>
                <a:latin typeface="Times New Roman" pitchFamily="18" charset="0"/>
                <a:cs typeface="Times New Roman" pitchFamily="18" charset="0"/>
              </a:rPr>
              <a:t>Тірі ағзаларға белгілі бір белсендік тән. </a:t>
            </a:r>
          </a:p>
          <a:p>
            <a:pPr algn="ctr"/>
            <a:r>
              <a:rPr lang="kk-KZ" sz="1600" cap="all" dirty="0" smtClean="0">
                <a:ln w="0"/>
                <a:effectLst>
                  <a:reflection blurRad="12700" stA="50000" endPos="50000" dist="5000" dir="5400000" sy="-100000" rotWithShape="0"/>
                </a:effectLst>
                <a:latin typeface="Times New Roman" pitchFamily="18" charset="0"/>
                <a:cs typeface="Times New Roman" pitchFamily="18" charset="0"/>
              </a:rPr>
              <a:t>Эукариотты жасушаларда электрлік зарядталған жасушалар болады. </a:t>
            </a:r>
            <a:endParaRPr lang="ru-RU" sz="1600" cap="all" dirty="0">
              <a:ln w="0"/>
              <a:effectLst>
                <a:reflection blurRad="12700" stA="50000" endPos="50000" dist="5000" dir="5400000" sy="-100000" rotWithShape="0"/>
              </a:effectLst>
              <a:latin typeface="Times New Roman" pitchFamily="18" charset="0"/>
              <a:cs typeface="Times New Roman" pitchFamily="18" charset="0"/>
            </a:endParaRPr>
          </a:p>
        </p:txBody>
      </p:sp>
      <p:sp>
        <p:nvSpPr>
          <p:cNvPr id="19" name="Прямоугольник 18"/>
          <p:cNvSpPr/>
          <p:nvPr/>
        </p:nvSpPr>
        <p:spPr>
          <a:xfrm>
            <a:off x="4535411" y="1009594"/>
            <a:ext cx="441682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22" name="Прямоугольник 21"/>
          <p:cNvSpPr/>
          <p:nvPr/>
        </p:nvSpPr>
        <p:spPr>
          <a:xfrm>
            <a:off x="4459620" y="1504441"/>
            <a:ext cx="4473229" cy="175432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1600" cap="all" dirty="0" smtClean="0">
                <a:ln w="0"/>
                <a:effectLst>
                  <a:reflection blurRad="12700" stA="50000" endPos="50000" dist="5000" dir="5400000" sy="-100000" rotWithShape="0"/>
                </a:effectLst>
                <a:latin typeface="Times New Roman" pitchFamily="18" charset="0"/>
                <a:cs typeface="Times New Roman" pitchFamily="18" charset="0"/>
              </a:rPr>
              <a:t>Жануар патшалығының өкілдері едәуір белсенді көп энергия жұмсайды. Белсенді қозғалысқа механикалық энергия қажет, ол өз кезегінде химиялық энергиядан түзілген</a:t>
            </a:r>
          </a:p>
          <a:p>
            <a:pPr algn="ctr"/>
            <a:r>
              <a:rPr lang="kk-KZ" sz="1200" cap="all" dirty="0" smtClean="0">
                <a:ln w="0"/>
                <a:effectLst>
                  <a:reflection blurRad="12700" stA="50000" endPos="50000" dist="5000" dir="5400000" sy="-100000" rotWithShape="0"/>
                </a:effectLst>
                <a:latin typeface="Times New Roman" pitchFamily="18" charset="0"/>
                <a:cs typeface="Times New Roman" pitchFamily="18" charset="0"/>
              </a:rPr>
              <a:t> </a:t>
            </a:r>
            <a:endParaRPr lang="ru-RU" sz="1200" cap="all" dirty="0">
              <a:ln w="0"/>
              <a:effectLst>
                <a:reflection blurRad="12700" stA="50000" endPos="50000" dist="5000" dir="5400000" sy="-100000" rotWithShape="0"/>
              </a:effectLst>
              <a:latin typeface="Times New Roman" pitchFamily="18" charset="0"/>
              <a:cs typeface="Times New Roman" pitchFamily="18" charset="0"/>
            </a:endParaRPr>
          </a:p>
        </p:txBody>
      </p:sp>
      <p:sp>
        <p:nvSpPr>
          <p:cNvPr id="10" name="Прямоугольник 9"/>
          <p:cNvSpPr/>
          <p:nvPr/>
        </p:nvSpPr>
        <p:spPr>
          <a:xfrm>
            <a:off x="151161" y="404664"/>
            <a:ext cx="8667181"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Тірі ағзадағы электрлік үрдестер</a:t>
            </a:r>
            <a:endPar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192781068"/>
      </p:ext>
    </p:extLst>
  </p:cSld>
  <p:clrMapOvr>
    <a:masterClrMapping/>
  </p:clrMapOvr>
  <mc:AlternateContent xmlns:mc="http://schemas.openxmlformats.org/markup-compatibility/2006" xmlns:p14="http://schemas.microsoft.com/office/powerpoint/2010/main">
    <mc:Choice Requires="p14">
      <p:transition spd="slow" p14:dur="2000" advTm="74562"/>
    </mc:Choice>
    <mc:Fallback xmlns="">
      <p:transition spd="slow" advTm="745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228" y="4149080"/>
            <a:ext cx="2124075" cy="2152650"/>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740" y="1442164"/>
            <a:ext cx="2445050" cy="2346876"/>
          </a:xfrm>
          <a:prstGeom prst="rect">
            <a:avLst/>
          </a:prstGeom>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896" y="1711208"/>
            <a:ext cx="4878461" cy="2077832"/>
          </a:xfrm>
          <a:prstGeom prst="rect">
            <a:avLst/>
          </a:prstGeom>
        </p:spPr>
      </p:pic>
      <p:sp>
        <p:nvSpPr>
          <p:cNvPr id="5" name="Прямоугольник 4"/>
          <p:cNvSpPr/>
          <p:nvPr/>
        </p:nvSpPr>
        <p:spPr>
          <a:xfrm>
            <a:off x="151161" y="404664"/>
            <a:ext cx="8667181" cy="64633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Адам ағзасындағы электрік белсенділікті зерттеу әдістеріне  электроэнцефалограмма мен электрокардиограмма жатады</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8" name="Прямоугольник 7"/>
          <p:cNvSpPr/>
          <p:nvPr/>
        </p:nvSpPr>
        <p:spPr>
          <a:xfrm>
            <a:off x="3977556" y="4625240"/>
            <a:ext cx="4518421" cy="120032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Осы екі аспап типі ми мен жүректің жасушаларындағы электр тербелістерін көрсетіп, электр белсенділігін тіркейді</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7" name="Звук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614215376"/>
      </p:ext>
    </p:extLst>
  </p:cSld>
  <p:clrMapOvr>
    <a:masterClrMapping/>
  </p:clrMapOvr>
  <mc:AlternateContent xmlns:mc="http://schemas.openxmlformats.org/markup-compatibility/2006" xmlns:p14="http://schemas.microsoft.com/office/powerpoint/2010/main">
    <mc:Choice Requires="p14">
      <p:transition spd="slow" p14:dur="2000" advTm="62892"/>
    </mc:Choice>
    <mc:Fallback xmlns="">
      <p:transition spd="slow" advTm="628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508104" y="34280"/>
            <a:ext cx="3024336" cy="69029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p>
        </p:txBody>
      </p:sp>
      <p:sp>
        <p:nvSpPr>
          <p:cNvPr id="8" name="Прямоугольник 7"/>
          <p:cNvSpPr/>
          <p:nvPr/>
        </p:nvSpPr>
        <p:spPr>
          <a:xfrm>
            <a:off x="5364088" y="5805264"/>
            <a:ext cx="3168352" cy="86409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b="1" i="1" dirty="0">
              <a:latin typeface="Times New Roman" pitchFamily="18" charset="0"/>
              <a:cs typeface="Times New Roman" pitchFamily="18" charset="0"/>
            </a:endParaRPr>
          </a:p>
        </p:txBody>
      </p:sp>
      <p:sp>
        <p:nvSpPr>
          <p:cNvPr id="9" name="Прямоугольник 8"/>
          <p:cNvSpPr/>
          <p:nvPr/>
        </p:nvSpPr>
        <p:spPr>
          <a:xfrm>
            <a:off x="5220072" y="6100742"/>
            <a:ext cx="2592287" cy="27313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b="1" i="1" dirty="0">
              <a:latin typeface="Times New Roman" pitchFamily="18" charset="0"/>
              <a:cs typeface="Times New Roman" pitchFamily="18" charset="0"/>
            </a:endParaRPr>
          </a:p>
        </p:txBody>
      </p:sp>
      <p:pic>
        <p:nvPicPr>
          <p:cNvPr id="4" name="Рисунок 3"/>
          <p:cNvPicPr>
            <a:picLocks noChangeAspect="1"/>
          </p:cNvPicPr>
          <p:nvPr/>
        </p:nvPicPr>
        <p:blipFill>
          <a:blip r:embed="rId4"/>
          <a:stretch>
            <a:fillRect/>
          </a:stretch>
        </p:blipFill>
        <p:spPr>
          <a:xfrm>
            <a:off x="179512" y="1476204"/>
            <a:ext cx="8280920" cy="4912904"/>
          </a:xfrm>
          <a:prstGeom prst="rect">
            <a:avLst/>
          </a:prstGeom>
        </p:spPr>
      </p:pic>
      <p:sp>
        <p:nvSpPr>
          <p:cNvPr id="6" name="Прямоугольник 5"/>
          <p:cNvSpPr/>
          <p:nvPr/>
        </p:nvSpPr>
        <p:spPr>
          <a:xfrm>
            <a:off x="251521" y="260648"/>
            <a:ext cx="8640960" cy="1200329"/>
          </a:xfrm>
          <a:prstGeom prst="rect">
            <a:avLst/>
          </a:prstGeom>
        </p:spPr>
        <p:txBody>
          <a:bodyPr wrap="square">
            <a:spAutoFit/>
          </a:bodyPr>
          <a:lstStyle/>
          <a:p>
            <a:r>
              <a:rPr lang="ru-RU" b="1" dirty="0" smtClean="0">
                <a:solidFill>
                  <a:schemeClr val="accent1">
                    <a:lumMod val="75000"/>
                  </a:schemeClr>
                </a:solidFill>
                <a:latin typeface="Times New Roman" pitchFamily="18" charset="0"/>
                <a:ea typeface="+mj-ea"/>
                <a:cs typeface="Times New Roman" pitchFamily="18" charset="0"/>
              </a:rPr>
              <a:t>Электр</a:t>
            </a:r>
            <a:r>
              <a:rPr lang="kk-KZ" b="1" dirty="0">
                <a:solidFill>
                  <a:schemeClr val="accent1">
                    <a:lumMod val="75000"/>
                  </a:schemeClr>
                </a:solidFill>
                <a:latin typeface="Times New Roman" pitchFamily="18" charset="0"/>
                <a:ea typeface="+mj-ea"/>
                <a:cs typeface="Times New Roman" pitchFamily="18" charset="0"/>
              </a:rPr>
              <a:t>і</a:t>
            </a:r>
            <a:r>
              <a:rPr lang="ru-RU" b="1" dirty="0" smtClean="0">
                <a:solidFill>
                  <a:schemeClr val="accent1">
                    <a:lumMod val="75000"/>
                  </a:schemeClr>
                </a:solidFill>
                <a:latin typeface="Times New Roman" pitchFamily="18" charset="0"/>
                <a:ea typeface="+mj-ea"/>
                <a:cs typeface="Times New Roman" pitchFamily="18" charset="0"/>
              </a:rPr>
              <a:t> </a:t>
            </a:r>
            <a:r>
              <a:rPr lang="ru-RU" b="1" dirty="0" err="1" smtClean="0">
                <a:solidFill>
                  <a:schemeClr val="accent1">
                    <a:lumMod val="75000"/>
                  </a:schemeClr>
                </a:solidFill>
                <a:latin typeface="Times New Roman" pitchFamily="18" charset="0"/>
                <a:ea typeface="+mj-ea"/>
                <a:cs typeface="Times New Roman" pitchFamily="18" charset="0"/>
              </a:rPr>
              <a:t>мүше</a:t>
            </a:r>
            <a:r>
              <a:rPr lang="ru-RU" b="1" dirty="0" smtClean="0">
                <a:solidFill>
                  <a:schemeClr val="accent1">
                    <a:lumMod val="75000"/>
                  </a:schemeClr>
                </a:solidFill>
                <a:latin typeface="Times New Roman" pitchFamily="18" charset="0"/>
                <a:ea typeface="+mj-ea"/>
                <a:cs typeface="Times New Roman" pitchFamily="18" charset="0"/>
              </a:rPr>
              <a:t>  </a:t>
            </a:r>
            <a:r>
              <a:rPr lang="ru-RU" b="1" dirty="0" err="1" smtClean="0">
                <a:solidFill>
                  <a:schemeClr val="accent1">
                    <a:lumMod val="75000"/>
                  </a:schemeClr>
                </a:solidFill>
                <a:latin typeface="Times New Roman" pitchFamily="18" charset="0"/>
                <a:ea typeface="+mj-ea"/>
                <a:cs typeface="Times New Roman" pitchFamily="18" charset="0"/>
              </a:rPr>
              <a:t>деп</a:t>
            </a:r>
            <a:r>
              <a:rPr lang="ru-RU" b="1" dirty="0" smtClean="0">
                <a:solidFill>
                  <a:schemeClr val="accent1">
                    <a:lumMod val="75000"/>
                  </a:schemeClr>
                </a:solidFill>
                <a:latin typeface="Times New Roman" pitchFamily="18" charset="0"/>
                <a:ea typeface="+mj-ea"/>
                <a:cs typeface="Times New Roman" pitchFamily="18" charset="0"/>
              </a:rPr>
              <a:t> </a:t>
            </a:r>
            <a:r>
              <a:rPr lang="ru-RU" b="1" dirty="0" err="1">
                <a:solidFill>
                  <a:schemeClr val="accent1">
                    <a:lumMod val="75000"/>
                  </a:schemeClr>
                </a:solidFill>
                <a:latin typeface="Times New Roman" pitchFamily="18" charset="0"/>
                <a:ea typeface="+mj-ea"/>
                <a:cs typeface="Times New Roman" pitchFamily="18" charset="0"/>
              </a:rPr>
              <a:t>аталатын</a:t>
            </a:r>
            <a:r>
              <a:rPr lang="ru-RU" b="1" dirty="0">
                <a:solidFill>
                  <a:schemeClr val="accent1">
                    <a:lumMod val="75000"/>
                  </a:schemeClr>
                </a:solidFill>
                <a:latin typeface="Times New Roman" pitchFamily="18" charset="0"/>
                <a:ea typeface="+mj-ea"/>
                <a:cs typeface="Times New Roman" pitchFamily="18" charset="0"/>
              </a:rPr>
              <a:t> </a:t>
            </a:r>
            <a:r>
              <a:rPr lang="ru-RU" dirty="0" err="1">
                <a:solidFill>
                  <a:schemeClr val="accent1">
                    <a:lumMod val="75000"/>
                  </a:schemeClr>
                </a:solidFill>
                <a:latin typeface="Times New Roman" pitchFamily="18" charset="0"/>
                <a:ea typeface="+mj-ea"/>
                <a:cs typeface="Times New Roman" pitchFamily="18" charset="0"/>
              </a:rPr>
              <a:t>биоэлектрлік</a:t>
            </a:r>
            <a:r>
              <a:rPr lang="ru-RU" dirty="0">
                <a:solidFill>
                  <a:schemeClr val="accent1">
                    <a:lumMod val="75000"/>
                  </a:schemeClr>
                </a:solidFill>
                <a:latin typeface="Times New Roman" pitchFamily="18" charset="0"/>
                <a:ea typeface="+mj-ea"/>
                <a:cs typeface="Times New Roman" pitchFamily="18" charset="0"/>
              </a:rPr>
              <a:t> орган, </a:t>
            </a:r>
            <a:r>
              <a:rPr lang="ru-RU" dirty="0" err="1">
                <a:solidFill>
                  <a:schemeClr val="accent1">
                    <a:lumMod val="75000"/>
                  </a:schemeClr>
                </a:solidFill>
                <a:latin typeface="Times New Roman" pitchFamily="18" charset="0"/>
                <a:ea typeface="+mj-ea"/>
                <a:cs typeface="Times New Roman" pitchFamily="18" charset="0"/>
              </a:rPr>
              <a:t>тірі</a:t>
            </a:r>
            <a:r>
              <a:rPr lang="ru-RU" dirty="0">
                <a:solidFill>
                  <a:schemeClr val="accent1">
                    <a:lumMod val="75000"/>
                  </a:schemeClr>
                </a:solidFill>
                <a:latin typeface="Times New Roman" pitchFamily="18" charset="0"/>
                <a:ea typeface="+mj-ea"/>
                <a:cs typeface="Times New Roman" pitchFamily="18" charset="0"/>
              </a:rPr>
              <a:t> </a:t>
            </a:r>
            <a:r>
              <a:rPr lang="ru-RU" dirty="0" err="1">
                <a:solidFill>
                  <a:schemeClr val="accent1">
                    <a:lumMod val="75000"/>
                  </a:schemeClr>
                </a:solidFill>
                <a:latin typeface="Times New Roman" pitchFamily="18" charset="0"/>
                <a:ea typeface="+mj-ea"/>
                <a:cs typeface="Times New Roman" pitchFamily="18" charset="0"/>
              </a:rPr>
              <a:t>ағзаның</a:t>
            </a:r>
            <a:r>
              <a:rPr lang="ru-RU" dirty="0">
                <a:solidFill>
                  <a:schemeClr val="accent1">
                    <a:lumMod val="75000"/>
                  </a:schemeClr>
                </a:solidFill>
                <a:latin typeface="Times New Roman" pitchFamily="18" charset="0"/>
                <a:ea typeface="+mj-ea"/>
                <a:cs typeface="Times New Roman" pitchFamily="18" charset="0"/>
              </a:rPr>
              <a:t> </a:t>
            </a:r>
            <a:r>
              <a:rPr lang="ru-RU" dirty="0" err="1">
                <a:solidFill>
                  <a:schemeClr val="accent1">
                    <a:lumMod val="75000"/>
                  </a:schemeClr>
                </a:solidFill>
                <a:latin typeface="Times New Roman" pitchFamily="18" charset="0"/>
                <a:ea typeface="+mj-ea"/>
                <a:cs typeface="Times New Roman" pitchFamily="18" charset="0"/>
              </a:rPr>
              <a:t>электр</a:t>
            </a:r>
            <a:r>
              <a:rPr lang="ru-RU" dirty="0">
                <a:solidFill>
                  <a:schemeClr val="accent1">
                    <a:lumMod val="75000"/>
                  </a:schemeClr>
                </a:solidFill>
                <a:latin typeface="Times New Roman" pitchFamily="18" charset="0"/>
                <a:ea typeface="+mj-ea"/>
                <a:cs typeface="Times New Roman" pitchFamily="18" charset="0"/>
              </a:rPr>
              <a:t> </a:t>
            </a:r>
            <a:r>
              <a:rPr lang="ru-RU" dirty="0" err="1">
                <a:solidFill>
                  <a:schemeClr val="accent1">
                    <a:lumMod val="75000"/>
                  </a:schemeClr>
                </a:solidFill>
                <a:latin typeface="Times New Roman" pitchFamily="18" charset="0"/>
                <a:ea typeface="+mj-ea"/>
                <a:cs typeface="Times New Roman" pitchFamily="18" charset="0"/>
              </a:rPr>
              <a:t>энергиясын</a:t>
            </a:r>
            <a:r>
              <a:rPr lang="ru-RU" dirty="0">
                <a:solidFill>
                  <a:schemeClr val="accent1">
                    <a:lumMod val="75000"/>
                  </a:schemeClr>
                </a:solidFill>
                <a:latin typeface="Times New Roman" pitchFamily="18" charset="0"/>
                <a:ea typeface="+mj-ea"/>
                <a:cs typeface="Times New Roman" pitchFamily="18" charset="0"/>
              </a:rPr>
              <a:t> </a:t>
            </a:r>
            <a:r>
              <a:rPr lang="ru-RU" dirty="0" err="1">
                <a:solidFill>
                  <a:schemeClr val="accent1">
                    <a:lumMod val="75000"/>
                  </a:schemeClr>
                </a:solidFill>
                <a:latin typeface="Times New Roman" pitchFamily="18" charset="0"/>
                <a:ea typeface="+mj-ea"/>
                <a:cs typeface="Times New Roman" pitchFamily="18" charset="0"/>
              </a:rPr>
              <a:t>өнд</a:t>
            </a:r>
            <a:r>
              <a:rPr lang="en-US" dirty="0" err="1">
                <a:solidFill>
                  <a:schemeClr val="accent1">
                    <a:lumMod val="75000"/>
                  </a:schemeClr>
                </a:solidFill>
                <a:latin typeface="Times New Roman" pitchFamily="18" charset="0"/>
                <a:ea typeface="+mj-ea"/>
                <a:cs typeface="Times New Roman" pitchFamily="18" charset="0"/>
              </a:rPr>
              <a:t>i</a:t>
            </a:r>
            <a:r>
              <a:rPr lang="ru-RU" dirty="0" err="1">
                <a:solidFill>
                  <a:schemeClr val="accent1">
                    <a:lumMod val="75000"/>
                  </a:schemeClr>
                </a:solidFill>
                <a:latin typeface="Times New Roman" pitchFamily="18" charset="0"/>
                <a:ea typeface="+mj-ea"/>
                <a:cs typeface="Times New Roman" pitchFamily="18" charset="0"/>
              </a:rPr>
              <a:t>ру</a:t>
            </a:r>
            <a:r>
              <a:rPr lang="ru-RU" dirty="0">
                <a:solidFill>
                  <a:schemeClr val="accent1">
                    <a:lumMod val="75000"/>
                  </a:schemeClr>
                </a:solidFill>
                <a:latin typeface="Times New Roman" pitchFamily="18" charset="0"/>
                <a:ea typeface="+mj-ea"/>
                <a:cs typeface="Times New Roman" pitchFamily="18" charset="0"/>
              </a:rPr>
              <a:t> </a:t>
            </a:r>
            <a:r>
              <a:rPr lang="ru-RU" dirty="0" err="1">
                <a:solidFill>
                  <a:schemeClr val="accent1">
                    <a:lumMod val="75000"/>
                  </a:schemeClr>
                </a:solidFill>
                <a:latin typeface="Times New Roman" pitchFamily="18" charset="0"/>
                <a:ea typeface="+mj-ea"/>
                <a:cs typeface="Times New Roman" pitchFamily="18" charset="0"/>
              </a:rPr>
              <a:t>және</a:t>
            </a:r>
            <a:r>
              <a:rPr lang="ru-RU" dirty="0">
                <a:solidFill>
                  <a:schemeClr val="accent1">
                    <a:lumMod val="75000"/>
                  </a:schemeClr>
                </a:solidFill>
                <a:latin typeface="Times New Roman" pitchFamily="18" charset="0"/>
                <a:ea typeface="+mj-ea"/>
                <a:cs typeface="Times New Roman" pitchFamily="18" charset="0"/>
              </a:rPr>
              <a:t> </a:t>
            </a:r>
            <a:r>
              <a:rPr lang="ru-RU" dirty="0" err="1">
                <a:solidFill>
                  <a:schemeClr val="accent1">
                    <a:lumMod val="75000"/>
                  </a:schemeClr>
                </a:solidFill>
                <a:latin typeface="Times New Roman" pitchFamily="18" charset="0"/>
                <a:ea typeface="+mj-ea"/>
                <a:cs typeface="Times New Roman" pitchFamily="18" charset="0"/>
              </a:rPr>
              <a:t>пайдалану</a:t>
            </a:r>
            <a:r>
              <a:rPr lang="ru-RU" dirty="0">
                <a:solidFill>
                  <a:schemeClr val="accent1">
                    <a:lumMod val="75000"/>
                  </a:schemeClr>
                </a:solidFill>
                <a:latin typeface="Times New Roman" pitchFamily="18" charset="0"/>
                <a:ea typeface="+mj-ea"/>
                <a:cs typeface="Times New Roman" pitchFamily="18" charset="0"/>
              </a:rPr>
              <a:t> </a:t>
            </a:r>
            <a:r>
              <a:rPr lang="ru-RU" dirty="0" err="1">
                <a:solidFill>
                  <a:schemeClr val="accent1">
                    <a:lumMod val="75000"/>
                  </a:schemeClr>
                </a:solidFill>
                <a:latin typeface="Times New Roman" pitchFamily="18" charset="0"/>
                <a:ea typeface="+mj-ea"/>
                <a:cs typeface="Times New Roman" pitchFamily="18" charset="0"/>
              </a:rPr>
              <a:t>үшін</a:t>
            </a:r>
            <a:r>
              <a:rPr lang="ru-RU" dirty="0">
                <a:solidFill>
                  <a:schemeClr val="accent1">
                    <a:lumMod val="75000"/>
                  </a:schemeClr>
                </a:solidFill>
                <a:latin typeface="Times New Roman" pitchFamily="18" charset="0"/>
                <a:ea typeface="+mj-ea"/>
                <a:cs typeface="Times New Roman" pitchFamily="18" charset="0"/>
              </a:rPr>
              <a:t> </a:t>
            </a:r>
            <a:r>
              <a:rPr lang="ru-RU" dirty="0" err="1">
                <a:solidFill>
                  <a:schemeClr val="accent1">
                    <a:lumMod val="75000"/>
                  </a:schemeClr>
                </a:solidFill>
                <a:latin typeface="Times New Roman" pitchFamily="18" charset="0"/>
                <a:ea typeface="+mj-ea"/>
                <a:cs typeface="Times New Roman" pitchFamily="18" charset="0"/>
              </a:rPr>
              <a:t>мамандандырылған</a:t>
            </a:r>
            <a:r>
              <a:rPr lang="ru-RU" dirty="0">
                <a:solidFill>
                  <a:schemeClr val="accent1">
                    <a:lumMod val="75000"/>
                  </a:schemeClr>
                </a:solidFill>
                <a:latin typeface="Times New Roman" pitchFamily="18" charset="0"/>
                <a:ea typeface="+mj-ea"/>
                <a:cs typeface="Times New Roman" pitchFamily="18" charset="0"/>
              </a:rPr>
              <a:t> </a:t>
            </a:r>
            <a:r>
              <a:rPr lang="ru-RU" dirty="0" err="1">
                <a:solidFill>
                  <a:schemeClr val="accent1">
                    <a:lumMod val="75000"/>
                  </a:schemeClr>
                </a:solidFill>
                <a:latin typeface="Times New Roman" pitchFamily="18" charset="0"/>
                <a:ea typeface="+mj-ea"/>
                <a:cs typeface="Times New Roman" pitchFamily="18" charset="0"/>
              </a:rPr>
              <a:t>ұлпалар</a:t>
            </a:r>
            <a:r>
              <a:rPr lang="ru-RU" dirty="0">
                <a:solidFill>
                  <a:schemeClr val="accent1">
                    <a:lumMod val="75000"/>
                  </a:schemeClr>
                </a:solidFill>
                <a:latin typeface="Times New Roman" pitchFamily="18" charset="0"/>
                <a:ea typeface="+mj-ea"/>
                <a:cs typeface="Times New Roman" pitchFamily="18" charset="0"/>
              </a:rPr>
              <a:t> </a:t>
            </a:r>
            <a:r>
              <a:rPr lang="ru-RU" dirty="0" err="1" smtClean="0">
                <a:solidFill>
                  <a:schemeClr val="accent1">
                    <a:lumMod val="75000"/>
                  </a:schemeClr>
                </a:solidFill>
                <a:latin typeface="Times New Roman" pitchFamily="18" charset="0"/>
                <a:ea typeface="+mj-ea"/>
                <a:cs typeface="Times New Roman" pitchFamily="18" charset="0"/>
              </a:rPr>
              <a:t>жүйесі</a:t>
            </a:r>
            <a:r>
              <a:rPr lang="ru-RU" dirty="0" smtClean="0">
                <a:solidFill>
                  <a:schemeClr val="accent1">
                    <a:lumMod val="75000"/>
                  </a:schemeClr>
                </a:solidFill>
                <a:latin typeface="Times New Roman" pitchFamily="18" charset="0"/>
                <a:ea typeface="+mj-ea"/>
                <a:cs typeface="Times New Roman" pitchFamily="18" charset="0"/>
              </a:rPr>
              <a:t>.</a:t>
            </a:r>
          </a:p>
          <a:p>
            <a:r>
              <a:rPr lang="kk-KZ" b="1" dirty="0" smtClean="0">
                <a:solidFill>
                  <a:schemeClr val="accent1">
                    <a:lumMod val="75000"/>
                  </a:schemeClr>
                </a:solidFill>
                <a:latin typeface="Times New Roman" pitchFamily="18" charset="0"/>
                <a:ea typeface="+mj-ea"/>
                <a:cs typeface="Times New Roman" pitchFamily="18" charset="0"/>
              </a:rPr>
              <a:t>Электрорецепторлар</a:t>
            </a:r>
            <a:r>
              <a:rPr lang="kk-KZ" dirty="0" smtClean="0">
                <a:solidFill>
                  <a:schemeClr val="accent1">
                    <a:lumMod val="75000"/>
                  </a:schemeClr>
                </a:solidFill>
                <a:latin typeface="Times New Roman" pitchFamily="18" charset="0"/>
                <a:ea typeface="+mj-ea"/>
                <a:cs typeface="Times New Roman" pitchFamily="18" charset="0"/>
              </a:rPr>
              <a:t>-қоршаған ортадан электр сигналдарын сезуге қабілетті жануарлардағы сезімтал түзілімдер</a:t>
            </a:r>
            <a:endParaRPr lang="ru-RU" dirty="0" smtClean="0">
              <a:solidFill>
                <a:schemeClr val="accent1">
                  <a:lumMod val="75000"/>
                </a:schemeClr>
              </a:solidFill>
              <a:latin typeface="Times New Roman" pitchFamily="18" charset="0"/>
              <a:ea typeface="+mj-ea"/>
              <a:cs typeface="Times New Roman" pitchFamily="18" charset="0"/>
            </a:endParaRPr>
          </a:p>
        </p:txBody>
      </p:sp>
      <p:pic>
        <p:nvPicPr>
          <p:cNvPr id="2" name="Звук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959845889"/>
      </p:ext>
    </p:extLst>
  </p:cSld>
  <p:clrMapOvr>
    <a:masterClrMapping/>
  </p:clrMapOvr>
  <mc:AlternateContent xmlns:mc="http://schemas.openxmlformats.org/markup-compatibility/2006" xmlns:p14="http://schemas.microsoft.com/office/powerpoint/2010/main">
    <mc:Choice Requires="p14">
      <p:transition spd="slow" p14:dur="2000" advTm="79137"/>
    </mc:Choice>
    <mc:Fallback xmlns="">
      <p:transition spd="slow" advTm="791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0133" b="10031"/>
          <a:stretch/>
        </p:blipFill>
        <p:spPr bwMode="auto">
          <a:xfrm>
            <a:off x="-1" y="588751"/>
            <a:ext cx="8748465" cy="319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Прямоугольник 22"/>
          <p:cNvSpPr/>
          <p:nvPr/>
        </p:nvSpPr>
        <p:spPr>
          <a:xfrm>
            <a:off x="1907704" y="188640"/>
            <a:ext cx="4473229" cy="40011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2000" cap="all" dirty="0" smtClean="0">
                <a:ln w="0"/>
                <a:effectLst>
                  <a:reflection blurRad="12700" stA="50000" endPos="50000" dist="5000" dir="5400000" sy="-100000" rotWithShape="0"/>
                </a:effectLst>
                <a:latin typeface="Times New Roman" pitchFamily="18" charset="0"/>
                <a:cs typeface="Times New Roman" pitchFamily="18" charset="0"/>
              </a:rPr>
              <a:t>       </a:t>
            </a:r>
            <a:r>
              <a:rPr lang="kk-KZ" sz="2000" b="1" cap="all" dirty="0" smtClean="0">
                <a:ln w="0"/>
                <a:solidFill>
                  <a:schemeClr val="accent1">
                    <a:lumMod val="75000"/>
                  </a:schemeClr>
                </a:solidFill>
                <a:effectLst>
                  <a:reflection blurRad="12700" stA="50000" endPos="50000" dist="5000" dir="5400000" sy="-100000" rotWithShape="0"/>
                </a:effectLst>
                <a:latin typeface="Times New Roman" pitchFamily="18" charset="0"/>
                <a:cs typeface="Times New Roman" pitchFamily="18" charset="0"/>
              </a:rPr>
              <a:t>Күшті электрлі балықтар </a:t>
            </a:r>
            <a:endParaRPr lang="ru-RU" sz="2000" b="1" cap="all" dirty="0">
              <a:ln w="0"/>
              <a:solidFill>
                <a:schemeClr val="accent1">
                  <a:lumMod val="75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6" name="Прямоугольник 5"/>
          <p:cNvSpPr/>
          <p:nvPr/>
        </p:nvSpPr>
        <p:spPr>
          <a:xfrm>
            <a:off x="107504" y="3779748"/>
            <a:ext cx="8640960" cy="369332"/>
          </a:xfrm>
          <a:prstGeom prst="rect">
            <a:avLst/>
          </a:prstGeom>
        </p:spPr>
        <p:txBody>
          <a:bodyPr wrap="square">
            <a:spAutoFit/>
          </a:bodyPr>
          <a:lstStyle/>
          <a:p>
            <a:r>
              <a:rPr lang="kk-KZ" dirty="0" smtClean="0">
                <a:solidFill>
                  <a:schemeClr val="accent3">
                    <a:lumMod val="50000"/>
                  </a:schemeClr>
                </a:solidFill>
                <a:latin typeface="Times New Roman" pitchFamily="18" charset="0"/>
                <a:ea typeface="+mj-ea"/>
                <a:cs typeface="Times New Roman" pitchFamily="18" charset="0"/>
              </a:rPr>
              <a:t>          </a:t>
            </a:r>
            <a:r>
              <a:rPr lang="kk-KZ" b="1" dirty="0" smtClean="0">
                <a:solidFill>
                  <a:schemeClr val="accent1">
                    <a:lumMod val="75000"/>
                  </a:schemeClr>
                </a:solidFill>
                <a:latin typeface="Times New Roman" pitchFamily="18" charset="0"/>
                <a:ea typeface="+mj-ea"/>
                <a:cs typeface="Times New Roman" pitchFamily="18" charset="0"/>
              </a:rPr>
              <a:t>Жыланбалық                             Электрлі жайын                              Скат</a:t>
            </a:r>
            <a:endParaRPr lang="ru-RU" b="1" dirty="0" smtClean="0">
              <a:solidFill>
                <a:schemeClr val="accent1">
                  <a:lumMod val="75000"/>
                </a:schemeClr>
              </a:solidFill>
              <a:latin typeface="Times New Roman" pitchFamily="18" charset="0"/>
              <a:ea typeface="+mj-ea"/>
              <a:cs typeface="Times New Roman" pitchFamily="18" charset="0"/>
            </a:endParaRPr>
          </a:p>
        </p:txBody>
      </p:sp>
      <p:sp>
        <p:nvSpPr>
          <p:cNvPr id="7" name="Объект 2"/>
          <p:cNvSpPr txBox="1">
            <a:spLocks/>
          </p:cNvSpPr>
          <p:nvPr/>
        </p:nvSpPr>
        <p:spPr>
          <a:xfrm>
            <a:off x="249901" y="4149080"/>
            <a:ext cx="8568952" cy="38164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Электрлі </a:t>
            </a:r>
            <a:r>
              <a:rPr lang="ru-RU" sz="1800" b="1" dirty="0" err="1" smtClean="0">
                <a:solidFill>
                  <a:schemeClr val="accent1">
                    <a:lumMod val="75000"/>
                  </a:schemeClr>
                </a:solidFill>
                <a:latin typeface="Times New Roman" panose="02020603050405020304" pitchFamily="18" charset="0"/>
                <a:cs typeface="Times New Roman" panose="02020603050405020304" pitchFamily="18" charset="0"/>
              </a:rPr>
              <a:t>жайын</a:t>
            </a: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 мен </a:t>
            </a:r>
            <a:r>
              <a:rPr lang="ru-RU" sz="1800" b="1" dirty="0" err="1" smtClean="0">
                <a:solidFill>
                  <a:schemeClr val="accent1">
                    <a:lumMod val="75000"/>
                  </a:schemeClr>
                </a:solidFill>
                <a:latin typeface="Times New Roman" panose="02020603050405020304" pitchFamily="18" charset="0"/>
                <a:cs typeface="Times New Roman" panose="02020603050405020304" pitchFamily="18" charset="0"/>
              </a:rPr>
              <a:t>жыланбалық</a:t>
            </a: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электрді</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нашар</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өткізетін</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b="1" dirty="0" err="1" smtClean="0">
                <a:solidFill>
                  <a:schemeClr val="accent1">
                    <a:lumMod val="75000"/>
                  </a:schemeClr>
                </a:solidFill>
                <a:latin typeface="Times New Roman" panose="02020603050405020304" pitchFamily="18" charset="0"/>
                <a:cs typeface="Times New Roman" panose="02020603050405020304" pitchFamily="18" charset="0"/>
              </a:rPr>
              <a:t>тұщы</a:t>
            </a: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 суда </a:t>
            </a:r>
            <a:r>
              <a:rPr lang="ru-RU" sz="1800" b="1" dirty="0" err="1" smtClean="0">
                <a:solidFill>
                  <a:schemeClr val="accent1">
                    <a:lumMod val="75000"/>
                  </a:schemeClr>
                </a:solidFill>
                <a:latin typeface="Times New Roman" panose="02020603050405020304" pitchFamily="18" charset="0"/>
                <a:cs typeface="Times New Roman" panose="02020603050405020304" pitchFamily="18" charset="0"/>
              </a:rPr>
              <a:t>тіршілік</a:t>
            </a: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етеді</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Өзінің</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құрбанын</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оңай</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жансыздандыру</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немесе</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жауынан</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қорғану</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үшін</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олар</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жоғары</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кернеулі</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ток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жинайды</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b="1" dirty="0" err="1" smtClean="0">
                <a:solidFill>
                  <a:schemeClr val="accent1">
                    <a:lumMod val="75000"/>
                  </a:schemeClr>
                </a:solidFill>
                <a:latin typeface="Times New Roman" panose="02020603050405020304" pitchFamily="18" charset="0"/>
                <a:cs typeface="Times New Roman" panose="02020603050405020304" pitchFamily="18" charset="0"/>
              </a:rPr>
              <a:t>жыланбалықтар</a:t>
            </a: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 ток </a:t>
            </a:r>
            <a:r>
              <a:rPr lang="ru-RU" sz="1800" b="1" dirty="0" err="1" smtClean="0">
                <a:solidFill>
                  <a:schemeClr val="accent1">
                    <a:lumMod val="75000"/>
                  </a:schemeClr>
                </a:solidFill>
                <a:latin typeface="Times New Roman" panose="02020603050405020304" pitchFamily="18" charset="0"/>
                <a:cs typeface="Times New Roman" panose="02020603050405020304" pitchFamily="18" charset="0"/>
              </a:rPr>
              <a:t>күші</a:t>
            </a: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 1,2-да 600 В-</a:t>
            </a:r>
            <a:r>
              <a:rPr lang="ru-RU" sz="1800" b="1" dirty="0" err="1" smtClean="0">
                <a:solidFill>
                  <a:schemeClr val="accent1">
                    <a:lumMod val="75000"/>
                  </a:schemeClr>
                </a:solidFill>
                <a:latin typeface="Times New Roman" panose="02020603050405020304" pitchFamily="18" charset="0"/>
                <a:cs typeface="Times New Roman" panose="02020603050405020304" pitchFamily="18" charset="0"/>
              </a:rPr>
              <a:t>қа</a:t>
            </a: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b="1" dirty="0" err="1" smtClean="0">
                <a:solidFill>
                  <a:schemeClr val="accent1">
                    <a:lumMod val="75000"/>
                  </a:schemeClr>
                </a:solidFill>
                <a:latin typeface="Times New Roman" panose="02020603050405020304" pitchFamily="18" charset="0"/>
                <a:cs typeface="Times New Roman" panose="02020603050405020304" pitchFamily="18" charset="0"/>
              </a:rPr>
              <a:t>дейін</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p>
          <a:p>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Жайын</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ток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күші</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бір</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ампердің</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оннан</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біріндей</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шамада</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350 В.</a:t>
            </a:r>
          </a:p>
          <a:p>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Электрді</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жақсы</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өткізетін</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теңіз</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суында</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тіршілік</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ететін</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b="1" dirty="0" err="1" smtClean="0">
                <a:solidFill>
                  <a:schemeClr val="accent1">
                    <a:lumMod val="75000"/>
                  </a:schemeClr>
                </a:solidFill>
                <a:latin typeface="Times New Roman" panose="02020603050405020304" pitchFamily="18" charset="0"/>
                <a:cs typeface="Times New Roman" panose="02020603050405020304" pitchFamily="18" charset="0"/>
              </a:rPr>
              <a:t>теңіз</a:t>
            </a: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 скаты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мұндай</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мақсатқа</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аз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кернеулі</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бірақ</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жоғары</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ток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күшімен</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dirty="0" err="1" smtClean="0">
                <a:solidFill>
                  <a:schemeClr val="accent1">
                    <a:lumMod val="75000"/>
                  </a:schemeClr>
                </a:solidFill>
                <a:latin typeface="Times New Roman" panose="02020603050405020304" pitchFamily="18" charset="0"/>
                <a:cs typeface="Times New Roman" panose="02020603050405020304" pitchFamily="18" charset="0"/>
              </a:rPr>
              <a:t>жетеді</a:t>
            </a: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(50-60А ток </a:t>
            </a:r>
            <a:r>
              <a:rPr lang="ru-RU" sz="1800" b="1" dirty="0" err="1" smtClean="0">
                <a:solidFill>
                  <a:schemeClr val="accent1">
                    <a:lumMod val="75000"/>
                  </a:schemeClr>
                </a:solidFill>
                <a:latin typeface="Times New Roman" panose="02020603050405020304" pitchFamily="18" charset="0"/>
                <a:cs typeface="Times New Roman" panose="02020603050405020304" pitchFamily="18" charset="0"/>
              </a:rPr>
              <a:t>күшінде</a:t>
            </a: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 40-60 В).</a:t>
            </a:r>
            <a:endParaRPr lang="ru-RU" sz="1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 name="Звук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27147631"/>
      </p:ext>
    </p:extLst>
  </p:cSld>
  <p:clrMapOvr>
    <a:masterClrMapping/>
  </p:clrMapOvr>
  <mc:AlternateContent xmlns:mc="http://schemas.openxmlformats.org/markup-compatibility/2006" xmlns:p14="http://schemas.microsoft.com/office/powerpoint/2010/main">
    <mc:Choice Requires="p14">
      <p:transition spd="slow" p14:dur="2000" advTm="96201"/>
    </mc:Choice>
    <mc:Fallback xmlns="">
      <p:transition spd="slow" advTm="96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39757" y="257900"/>
            <a:ext cx="8784976" cy="77809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err="1"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Балықтардың</a:t>
            </a:r>
            <a:r>
              <a:rPr lang="ru-RU" sz="20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dirty="0" err="1"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биоэлектрлі</a:t>
            </a:r>
            <a:r>
              <a:rPr lang="ru-RU" sz="20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dirty="0" err="1"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кеңістігін</a:t>
            </a:r>
            <a:r>
              <a:rPr lang="ru-RU" sz="20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dirty="0" err="1"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сезінуі</a:t>
            </a:r>
            <a:endParaRPr lang="ru-RU" sz="33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51571" y="653999"/>
            <a:ext cx="8784976" cy="1384995"/>
          </a:xfrm>
          <a:prstGeom prst="rect">
            <a:avLst/>
          </a:prstGeom>
        </p:spPr>
        <p:txBody>
          <a:bodyPr wrap="square">
            <a:spAutoFit/>
          </a:bodyPr>
          <a:lstStyle/>
          <a:p>
            <a:pPr marL="342900" lvl="0" indent="-342900">
              <a:spcBef>
                <a:spcPct val="20000"/>
              </a:spcBef>
              <a:buFont typeface="Arial" pitchFamily="34" charset="0"/>
              <a:buChar char="•"/>
            </a:pPr>
            <a:r>
              <a:rPr lang="kk-KZ" sz="2000" dirty="0" smtClean="0">
                <a:solidFill>
                  <a:schemeClr val="accent1">
                    <a:lumMod val="75000"/>
                  </a:schemeClr>
                </a:solidFill>
                <a:latin typeface="Times New Roman" panose="02020603050405020304" pitchFamily="18" charset="0"/>
                <a:cs typeface="Times New Roman" panose="02020603050405020304" pitchFamily="18" charset="0"/>
              </a:rPr>
              <a:t>Балықтарда арнайы сезім мүшесі – «бүйір сызығы » қалыптасқан</a:t>
            </a:r>
            <a:endParaRPr lang="ru-RU" sz="2000" dirty="0" smtClean="0">
              <a:solidFill>
                <a:schemeClr val="accent1">
                  <a:lumMod val="75000"/>
                </a:schemeClr>
              </a:solidFill>
              <a:latin typeface="Times New Roman" panose="02020603050405020304" pitchFamily="18" charset="0"/>
              <a:cs typeface="Times New Roman" panose="02020603050405020304" pitchFamily="18" charset="0"/>
            </a:endParaRPr>
          </a:p>
          <a:p>
            <a:pPr marL="342900" lvl="0" indent="-342900">
              <a:spcBef>
                <a:spcPct val="20000"/>
              </a:spcBef>
              <a:buFont typeface="Arial" pitchFamily="34" charset="0"/>
              <a:buChar char="•"/>
            </a:pPr>
            <a:r>
              <a:rPr lang="ru-RU" sz="2000" dirty="0" smtClean="0">
                <a:solidFill>
                  <a:schemeClr val="accent1">
                    <a:lumMod val="75000"/>
                  </a:schemeClr>
                </a:solidFill>
                <a:latin typeface="Times New Roman" panose="02020603050405020304" pitchFamily="18" charset="0"/>
                <a:cs typeface="Times New Roman" panose="02020603050405020304" pitchFamily="18" charset="0"/>
              </a:rPr>
              <a:t>Электрлі </a:t>
            </a:r>
            <a:r>
              <a:rPr lang="ru-RU" sz="2000" dirty="0" err="1">
                <a:solidFill>
                  <a:schemeClr val="accent1">
                    <a:lumMod val="75000"/>
                  </a:schemeClr>
                </a:solidFill>
                <a:latin typeface="Times New Roman" panose="02020603050405020304" pitchFamily="18" charset="0"/>
                <a:cs typeface="Times New Roman" panose="02020603050405020304" pitchFamily="18" charset="0"/>
              </a:rPr>
              <a:t>балықтарда</a:t>
            </a:r>
            <a:r>
              <a:rPr lang="ru-RU" sz="2000" dirty="0">
                <a:solidFill>
                  <a:schemeClr val="accent1">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1">
                    <a:lumMod val="75000"/>
                  </a:schemeClr>
                </a:solidFill>
                <a:latin typeface="Times New Roman" panose="02020603050405020304" pitchFamily="18" charset="0"/>
                <a:cs typeface="Times New Roman" panose="02020603050405020304" pitchFamily="18" charset="0"/>
              </a:rPr>
              <a:t>электрлі</a:t>
            </a:r>
            <a:r>
              <a:rPr lang="ru-RU" sz="2000" dirty="0">
                <a:solidFill>
                  <a:schemeClr val="accent1">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1">
                    <a:lumMod val="75000"/>
                  </a:schemeClr>
                </a:solidFill>
                <a:latin typeface="Times New Roman" panose="02020603050405020304" pitchFamily="18" charset="0"/>
                <a:cs typeface="Times New Roman" panose="02020603050405020304" pitchFamily="18" charset="0"/>
              </a:rPr>
              <a:t>жайын</a:t>
            </a:r>
            <a:r>
              <a:rPr lang="ru-RU" sz="2000" dirty="0">
                <a:solidFill>
                  <a:schemeClr val="accent1">
                    <a:lumMod val="75000"/>
                  </a:schemeClr>
                </a:solidFill>
                <a:latin typeface="Times New Roman" panose="02020603050405020304" pitchFamily="18" charset="0"/>
                <a:cs typeface="Times New Roman" panose="02020603050405020304" pitchFamily="18" charset="0"/>
              </a:rPr>
              <a:t> мен </a:t>
            </a:r>
            <a:r>
              <a:rPr lang="ru-RU" sz="2000" dirty="0" err="1">
                <a:solidFill>
                  <a:schemeClr val="accent1">
                    <a:lumMod val="75000"/>
                  </a:schemeClr>
                </a:solidFill>
                <a:latin typeface="Times New Roman" panose="02020603050405020304" pitchFamily="18" charset="0"/>
                <a:cs typeface="Times New Roman" panose="02020603050405020304" pitchFamily="18" charset="0"/>
              </a:rPr>
              <a:t>жұлдызсанаушыдан</a:t>
            </a:r>
            <a:r>
              <a:rPr lang="ru-RU" sz="2000" dirty="0">
                <a:solidFill>
                  <a:schemeClr val="accent1">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1">
                    <a:lumMod val="75000"/>
                  </a:schemeClr>
                </a:solidFill>
                <a:latin typeface="Times New Roman" panose="02020603050405020304" pitchFamily="18" charset="0"/>
                <a:cs typeface="Times New Roman" panose="02020603050405020304" pitchFamily="18" charset="0"/>
              </a:rPr>
              <a:t>басқаларында</a:t>
            </a:r>
            <a:r>
              <a:rPr lang="ru-RU" sz="2000" dirty="0">
                <a:solidFill>
                  <a:schemeClr val="accent1">
                    <a:lumMod val="75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75000"/>
                  </a:schemeClr>
                </a:solidFill>
                <a:latin typeface="Times New Roman" panose="02020603050405020304" pitchFamily="18" charset="0"/>
                <a:cs typeface="Times New Roman" panose="02020603050405020304" pitchFamily="18" charset="0"/>
              </a:rPr>
              <a:t>бүйір</a:t>
            </a:r>
            <a:r>
              <a:rPr lang="ru-RU" sz="2000" b="1" dirty="0">
                <a:solidFill>
                  <a:schemeClr val="accent1">
                    <a:lumMod val="75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75000"/>
                  </a:schemeClr>
                </a:solidFill>
                <a:latin typeface="Times New Roman" panose="02020603050405020304" pitchFamily="18" charset="0"/>
                <a:cs typeface="Times New Roman" panose="02020603050405020304" pitchFamily="18" charset="0"/>
              </a:rPr>
              <a:t>сызығының</a:t>
            </a:r>
            <a:r>
              <a:rPr lang="ru-RU" sz="2000" b="1" dirty="0">
                <a:solidFill>
                  <a:schemeClr val="accent1">
                    <a:lumMod val="75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75000"/>
                  </a:schemeClr>
                </a:solidFill>
                <a:latin typeface="Times New Roman" panose="02020603050405020304" pitchFamily="18" charset="0"/>
                <a:cs typeface="Times New Roman" panose="02020603050405020304" pitchFamily="18" charset="0"/>
              </a:rPr>
              <a:t>сезгіш</a:t>
            </a:r>
            <a:r>
              <a:rPr lang="ru-RU" sz="2000" b="1" dirty="0">
                <a:solidFill>
                  <a:schemeClr val="accent1">
                    <a:lumMod val="75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75000"/>
                  </a:schemeClr>
                </a:solidFill>
                <a:latin typeface="Times New Roman" panose="02020603050405020304" pitchFamily="18" charset="0"/>
                <a:cs typeface="Times New Roman" panose="02020603050405020304" pitchFamily="18" charset="0"/>
              </a:rPr>
              <a:t>органдарына</a:t>
            </a:r>
            <a:r>
              <a:rPr lang="ru-RU" sz="2000" dirty="0">
                <a:solidFill>
                  <a:schemeClr val="accent1">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1">
                    <a:lumMod val="75000"/>
                  </a:schemeClr>
                </a:solidFill>
                <a:latin typeface="Times New Roman" panose="02020603050405020304" pitchFamily="18" charset="0"/>
                <a:cs typeface="Times New Roman" panose="02020603050405020304" pitchFamily="18" charset="0"/>
              </a:rPr>
              <a:t>жататын</a:t>
            </a:r>
            <a:r>
              <a:rPr lang="ru-RU" sz="2000" dirty="0">
                <a:solidFill>
                  <a:schemeClr val="accent1">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1">
                    <a:lumMod val="75000"/>
                  </a:schemeClr>
                </a:solidFill>
                <a:latin typeface="Times New Roman" panose="02020603050405020304" pitchFamily="18" charset="0"/>
                <a:cs typeface="Times New Roman" panose="02020603050405020304" pitchFamily="18" charset="0"/>
              </a:rPr>
              <a:t>арнаулы</a:t>
            </a:r>
            <a:r>
              <a:rPr lang="ru-RU" sz="2000" dirty="0">
                <a:solidFill>
                  <a:schemeClr val="accent1">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1">
                    <a:lumMod val="75000"/>
                  </a:schemeClr>
                </a:solidFill>
                <a:latin typeface="Times New Roman" panose="02020603050405020304" pitchFamily="18" charset="0"/>
                <a:cs typeface="Times New Roman" panose="02020603050405020304" pitchFamily="18" charset="0"/>
              </a:rPr>
              <a:t>рецепторлары</a:t>
            </a:r>
            <a:r>
              <a:rPr lang="ru-RU" sz="2000" dirty="0">
                <a:solidFill>
                  <a:schemeClr val="accent1">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1">
                    <a:lumMod val="75000"/>
                  </a:schemeClr>
                </a:solidFill>
                <a:latin typeface="Times New Roman" panose="02020603050405020304" pitchFamily="18" charset="0"/>
                <a:cs typeface="Times New Roman" panose="02020603050405020304" pitchFamily="18" charset="0"/>
              </a:rPr>
              <a:t>болады</a:t>
            </a:r>
            <a:r>
              <a:rPr lang="ru-RU" sz="2000" dirty="0">
                <a:solidFill>
                  <a:schemeClr val="accent1">
                    <a:lumMod val="75000"/>
                  </a:schemeClr>
                </a:solidFill>
                <a:latin typeface="Times New Roman" panose="02020603050405020304" pitchFamily="18" charset="0"/>
                <a:cs typeface="Times New Roman" panose="02020603050405020304" pitchFamily="18" charset="0"/>
              </a:rPr>
              <a:t>. </a:t>
            </a:r>
          </a:p>
        </p:txBody>
      </p:sp>
      <p:sp>
        <p:nvSpPr>
          <p:cNvPr id="6" name="Заголовок 1"/>
          <p:cNvSpPr txBox="1">
            <a:spLocks/>
          </p:cNvSpPr>
          <p:nvPr/>
        </p:nvSpPr>
        <p:spPr>
          <a:xfrm>
            <a:off x="3491880" y="1975690"/>
            <a:ext cx="5004048" cy="48394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k-KZ" sz="2000" b="1" dirty="0" smtClean="0">
                <a:solidFill>
                  <a:schemeClr val="accent1">
                    <a:lumMod val="75000"/>
                  </a:schemeClr>
                </a:solidFill>
                <a:latin typeface="Times New Roman" panose="02020603050405020304" pitchFamily="18" charset="0"/>
                <a:cs typeface="Times New Roman" panose="02020603050405020304" pitchFamily="18" charset="0"/>
              </a:rPr>
              <a:t>Акулада бүйір сызықтың орналасуы</a:t>
            </a:r>
            <a:endParaRPr lang="ru-RU"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51571" y="4365104"/>
            <a:ext cx="8784976" cy="1631216"/>
          </a:xfrm>
          <a:prstGeom prst="rect">
            <a:avLst/>
          </a:prstGeom>
        </p:spPr>
        <p:txBody>
          <a:bodyPr wrap="square">
            <a:spAutoFit/>
          </a:bodyPr>
          <a:lstStyle/>
          <a:p>
            <a:pPr marL="342900" lvl="0" indent="-342900">
              <a:spcBef>
                <a:spcPct val="20000"/>
              </a:spcBef>
              <a:buFont typeface="Arial" pitchFamily="34" charset="0"/>
              <a:buChar char="•"/>
            </a:pPr>
            <a:r>
              <a:rPr lang="kk-KZ" sz="2000" dirty="0" smtClean="0">
                <a:solidFill>
                  <a:schemeClr val="accent1">
                    <a:lumMod val="75000"/>
                  </a:schemeClr>
                </a:solidFill>
                <a:latin typeface="Times New Roman" panose="02020603050405020304" pitchFamily="18" charset="0"/>
                <a:cs typeface="Times New Roman" panose="02020603050405020304" pitchFamily="18" charset="0"/>
              </a:rPr>
              <a:t>Жүзіп жүрген «құрбаны» қозғалған кезде оның қозғалысынан  тарайтын толқын қозғалысы бүйір сызық рецепторлары арқылы тіркеледі. Бүйір сызық омыртқа бойында  орналасқан  терідегі ойыс болып табылады. Онда қоршаған су қысымының өзгеруіне  әсер көрсететін </a:t>
            </a:r>
            <a:r>
              <a:rPr lang="kk-KZ" sz="2000" b="1" dirty="0" smtClean="0">
                <a:solidFill>
                  <a:schemeClr val="accent1">
                    <a:lumMod val="75000"/>
                  </a:schemeClr>
                </a:solidFill>
                <a:latin typeface="Times New Roman" panose="02020603050405020304" pitchFamily="18" charset="0"/>
                <a:cs typeface="Times New Roman" panose="02020603050405020304" pitchFamily="18" charset="0"/>
              </a:rPr>
              <a:t>барорецепторлар </a:t>
            </a:r>
            <a:r>
              <a:rPr lang="kk-KZ" sz="2000" dirty="0" smtClean="0">
                <a:solidFill>
                  <a:schemeClr val="accent1">
                    <a:lumMod val="75000"/>
                  </a:schemeClr>
                </a:solidFill>
                <a:latin typeface="Times New Roman" panose="02020603050405020304" pitchFamily="18" charset="0"/>
                <a:cs typeface="Times New Roman" panose="02020603050405020304" pitchFamily="18" charset="0"/>
              </a:rPr>
              <a:t>болады.</a:t>
            </a:r>
            <a:endParaRPr lang="ru-RU" sz="20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0781" y="2348417"/>
            <a:ext cx="5040560" cy="1643385"/>
          </a:xfrm>
          <a:prstGeom prst="rect">
            <a:avLst/>
          </a:prstGeom>
        </p:spPr>
      </p:pic>
      <p:pic>
        <p:nvPicPr>
          <p:cNvPr id="2" name="Звук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98240030"/>
      </p:ext>
    </p:extLst>
  </p:cSld>
  <p:clrMapOvr>
    <a:masterClrMapping/>
  </p:clrMapOvr>
  <mc:AlternateContent xmlns:mc="http://schemas.openxmlformats.org/markup-compatibility/2006" xmlns:p14="http://schemas.microsoft.com/office/powerpoint/2010/main">
    <mc:Choice Requires="p14">
      <p:transition spd="slow" p14:dur="2000" advTm="71685"/>
    </mc:Choice>
    <mc:Fallback xmlns="">
      <p:transition spd="slow" advTm="71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390" y="4082278"/>
            <a:ext cx="3528392" cy="1296144"/>
          </a:xfrm>
          <a:prstGeom prst="rect">
            <a:avLst/>
          </a:prstGeom>
        </p:spPr>
      </p:pic>
      <p:sp>
        <p:nvSpPr>
          <p:cNvPr id="6" name="Прямоугольник 5"/>
          <p:cNvSpPr/>
          <p:nvPr/>
        </p:nvSpPr>
        <p:spPr>
          <a:xfrm>
            <a:off x="4711896" y="5157192"/>
            <a:ext cx="3532512" cy="1366528"/>
          </a:xfrm>
          <a:prstGeom prst="rect">
            <a:avLst/>
          </a:prstGeom>
        </p:spPr>
        <p:txBody>
          <a:bodyPr wrap="square">
            <a:spAutoFit/>
          </a:bodyPr>
          <a:lstStyle/>
          <a:p>
            <a:pPr lvl="0">
              <a:spcBef>
                <a:spcPct val="20000"/>
              </a:spcBef>
            </a:pPr>
            <a:r>
              <a:rPr lang="kk-KZ" dirty="0" smtClean="0">
                <a:solidFill>
                  <a:schemeClr val="accent3">
                    <a:lumMod val="50000"/>
                  </a:schemeClr>
                </a:solidFill>
                <a:latin typeface="Times New Roman" panose="02020603050405020304" pitchFamily="18" charset="0"/>
                <a:cs typeface="Times New Roman" panose="02020603050405020304" pitchFamily="18" charset="0"/>
              </a:rPr>
              <a:t>1</a:t>
            </a:r>
            <a:r>
              <a:rPr lang="kk-KZ" dirty="0" smtClean="0">
                <a:solidFill>
                  <a:schemeClr val="accent1">
                    <a:lumMod val="75000"/>
                  </a:schemeClr>
                </a:solidFill>
                <a:latin typeface="Times New Roman" panose="02020603050405020304" pitchFamily="18" charset="0"/>
                <a:cs typeface="Times New Roman" panose="02020603050405020304" pitchFamily="18" charset="0"/>
              </a:rPr>
              <a:t>. Жүйке</a:t>
            </a:r>
          </a:p>
          <a:p>
            <a:pPr lvl="0">
              <a:spcBef>
                <a:spcPct val="20000"/>
              </a:spcBef>
            </a:pPr>
            <a:r>
              <a:rPr lang="kk-KZ" dirty="0" smtClean="0">
                <a:solidFill>
                  <a:schemeClr val="accent1">
                    <a:lumMod val="75000"/>
                  </a:schemeClr>
                </a:solidFill>
                <a:latin typeface="Times New Roman" panose="02020603050405020304" pitchFamily="18" charset="0"/>
                <a:cs typeface="Times New Roman" panose="02020603050405020304" pitchFamily="18" charset="0"/>
              </a:rPr>
              <a:t>2.Өзек</a:t>
            </a:r>
          </a:p>
          <a:p>
            <a:pPr lvl="0">
              <a:spcBef>
                <a:spcPct val="20000"/>
              </a:spcBef>
            </a:pPr>
            <a:r>
              <a:rPr lang="kk-KZ" dirty="0" smtClean="0">
                <a:solidFill>
                  <a:schemeClr val="accent1">
                    <a:lumMod val="75000"/>
                  </a:schemeClr>
                </a:solidFill>
                <a:latin typeface="Times New Roman" panose="02020603050405020304" pitchFamily="18" charset="0"/>
                <a:cs typeface="Times New Roman" panose="02020603050405020304" pitchFamily="18" charset="0"/>
              </a:rPr>
              <a:t>3.Бүйір сызық мүшелері</a:t>
            </a:r>
          </a:p>
          <a:p>
            <a:pPr lvl="0">
              <a:spcBef>
                <a:spcPct val="20000"/>
              </a:spcBef>
            </a:pPr>
            <a:r>
              <a:rPr lang="kk-KZ" dirty="0" smtClean="0">
                <a:solidFill>
                  <a:schemeClr val="accent1">
                    <a:lumMod val="75000"/>
                  </a:schemeClr>
                </a:solidFill>
                <a:latin typeface="Times New Roman" panose="02020603050405020304" pitchFamily="18" charset="0"/>
                <a:cs typeface="Times New Roman" panose="02020603050405020304" pitchFamily="18" charset="0"/>
              </a:rPr>
              <a:t>4.Бүйір сызық қабықшалары</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764704"/>
            <a:ext cx="378042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Прямоугольник 14"/>
          <p:cNvSpPr/>
          <p:nvPr/>
        </p:nvSpPr>
        <p:spPr>
          <a:xfrm>
            <a:off x="1979712" y="116632"/>
            <a:ext cx="4689253"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1600" cap="all" dirty="0" smtClean="0">
                <a:ln w="0"/>
                <a:effectLst>
                  <a:reflection blurRad="12700" stA="50000" endPos="50000" dist="5000" dir="5400000" sy="-100000" rotWithShape="0"/>
                </a:effectLst>
                <a:latin typeface="Times New Roman" pitchFamily="18" charset="0"/>
                <a:cs typeface="Times New Roman" pitchFamily="18" charset="0"/>
              </a:rPr>
              <a:t>Балықтардың электрлі органдары</a:t>
            </a:r>
          </a:p>
          <a:p>
            <a:pPr algn="ctr"/>
            <a:r>
              <a:rPr lang="kk-KZ" sz="1200" cap="all" dirty="0" smtClean="0">
                <a:ln w="0"/>
                <a:effectLst>
                  <a:reflection blurRad="12700" stA="50000" endPos="50000" dist="5000" dir="5400000" sy="-100000" rotWithShape="0"/>
                </a:effectLst>
                <a:latin typeface="Times New Roman" pitchFamily="18" charset="0"/>
                <a:cs typeface="Times New Roman" pitchFamily="18" charset="0"/>
              </a:rPr>
              <a:t> </a:t>
            </a:r>
            <a:endParaRPr lang="ru-RU" sz="1200" cap="all" dirty="0">
              <a:ln w="0"/>
              <a:effectLst>
                <a:reflection blurRad="12700" stA="50000" endPos="50000" dist="5000" dir="5400000" sy="-100000" rotWithShape="0"/>
              </a:effectLst>
              <a:latin typeface="Times New Roman" pitchFamily="18" charset="0"/>
              <a:cs typeface="Times New Roman" pitchFamily="18" charset="0"/>
            </a:endParaRPr>
          </a:p>
        </p:txBody>
      </p:sp>
      <p:sp>
        <p:nvSpPr>
          <p:cNvPr id="16" name="Прямоугольник 15"/>
          <p:cNvSpPr/>
          <p:nvPr/>
        </p:nvSpPr>
        <p:spPr>
          <a:xfrm>
            <a:off x="4711896" y="3891313"/>
            <a:ext cx="3757269"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1600" cap="all" dirty="0" smtClean="0">
                <a:ln w="0"/>
                <a:effectLst>
                  <a:reflection blurRad="12700" stA="50000" endPos="50000" dist="5000" dir="5400000" sy="-100000" rotWithShape="0"/>
                </a:effectLst>
                <a:latin typeface="Times New Roman" pitchFamily="18" charset="0"/>
                <a:cs typeface="Times New Roman" pitchFamily="18" charset="0"/>
              </a:rPr>
              <a:t>Бүйір сызығының құрылысы</a:t>
            </a:r>
          </a:p>
          <a:p>
            <a:pPr algn="ctr"/>
            <a:r>
              <a:rPr lang="kk-KZ" sz="1200" cap="all" dirty="0" smtClean="0">
                <a:ln w="0"/>
                <a:effectLst>
                  <a:reflection blurRad="12700" stA="50000" endPos="50000" dist="5000" dir="5400000" sy="-100000" rotWithShape="0"/>
                </a:effectLst>
                <a:latin typeface="Times New Roman" pitchFamily="18" charset="0"/>
                <a:cs typeface="Times New Roman" pitchFamily="18" charset="0"/>
              </a:rPr>
              <a:t> </a:t>
            </a:r>
            <a:endParaRPr lang="ru-RU" sz="1200" cap="all" dirty="0">
              <a:ln w="0"/>
              <a:effectLst>
                <a:reflection blurRad="12700" stA="50000" endPos="50000" dist="5000" dir="5400000" sy="-100000" rotWithShape="0"/>
              </a:effectLst>
              <a:latin typeface="Times New Roman" pitchFamily="18" charset="0"/>
              <a:cs typeface="Times New Roman" pitchFamily="18" charset="0"/>
            </a:endParaRPr>
          </a:p>
        </p:txBody>
      </p:sp>
      <p:sp>
        <p:nvSpPr>
          <p:cNvPr id="17" name="Прямоугольник 16"/>
          <p:cNvSpPr/>
          <p:nvPr/>
        </p:nvSpPr>
        <p:spPr>
          <a:xfrm>
            <a:off x="3993959" y="793998"/>
            <a:ext cx="4689253"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kk-KZ" sz="1600" cap="all" dirty="0" smtClean="0">
              <a:ln w="0"/>
              <a:effectLst>
                <a:reflection blurRad="12700" stA="50000" endPos="50000" dist="5000" dir="5400000" sy="-100000" rotWithShape="0"/>
              </a:effectLst>
              <a:latin typeface="Times New Roman" pitchFamily="18" charset="0"/>
              <a:cs typeface="Times New Roman" pitchFamily="18" charset="0"/>
            </a:endParaRPr>
          </a:p>
          <a:p>
            <a:pPr algn="ctr"/>
            <a:r>
              <a:rPr lang="kk-KZ" sz="1200" cap="all" dirty="0" smtClean="0">
                <a:ln w="0"/>
                <a:effectLst>
                  <a:reflection blurRad="12700" stA="50000" endPos="50000" dist="5000" dir="5400000" sy="-100000" rotWithShape="0"/>
                </a:effectLst>
                <a:latin typeface="Times New Roman" pitchFamily="18" charset="0"/>
                <a:cs typeface="Times New Roman" pitchFamily="18" charset="0"/>
              </a:rPr>
              <a:t> </a:t>
            </a:r>
            <a:endParaRPr lang="ru-RU" sz="1200" cap="all" dirty="0">
              <a:ln w="0"/>
              <a:effectLst>
                <a:reflection blurRad="12700" stA="50000" endPos="50000" dist="5000" dir="5400000" sy="-100000" rotWithShape="0"/>
              </a:effectLst>
              <a:latin typeface="Times New Roman" pitchFamily="18" charset="0"/>
              <a:cs typeface="Times New Roman" pitchFamily="18" charset="0"/>
            </a:endParaRPr>
          </a:p>
        </p:txBody>
      </p:sp>
      <p:sp>
        <p:nvSpPr>
          <p:cNvPr id="18" name="Прямоугольник 17"/>
          <p:cNvSpPr/>
          <p:nvPr/>
        </p:nvSpPr>
        <p:spPr>
          <a:xfrm>
            <a:off x="3878171" y="940886"/>
            <a:ext cx="4689253" cy="249299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1600" cap="all" dirty="0" smtClean="0">
                <a:ln w="0"/>
                <a:effectLst>
                  <a:reflection blurRad="12700" stA="50000" endPos="50000" dist="5000" dir="5400000" sy="-100000" rotWithShape="0"/>
                </a:effectLst>
                <a:latin typeface="Times New Roman" pitchFamily="18" charset="0"/>
                <a:cs typeface="Times New Roman" pitchFamily="18" charset="0"/>
              </a:rPr>
              <a:t>Күшті жеткілікті тоқ өндіру үшін жасушалар электр бағаналарда жиналады. Бағандағы жасуша пластинкалар мүшелері әртүрлі болуы мүмкін. МЫСАЛЫ, СКАТТАРДЫҢ БІР МҮШЕСІНДЕ ОЛАРДЫҢ МҮШЕЛЕРІ ЖҰП ШАМАМЕН 500 БАҒАН ОРНАЛАСҚАН ОЛАРДЫҢ ӘРҚАЙСЫСЫНДА  ДА 400 ЖАСУША –ПЛАСТИНКАДАН ТҰРАДЫ</a:t>
            </a:r>
          </a:p>
          <a:p>
            <a:pPr algn="ctr"/>
            <a:r>
              <a:rPr lang="kk-KZ" sz="1200" cap="all" dirty="0" smtClean="0">
                <a:ln w="0"/>
                <a:effectLst>
                  <a:reflection blurRad="12700" stA="50000" endPos="50000" dist="5000" dir="5400000" sy="-100000" rotWithShape="0"/>
                </a:effectLst>
                <a:latin typeface="Times New Roman" pitchFamily="18" charset="0"/>
                <a:cs typeface="Times New Roman" pitchFamily="18" charset="0"/>
              </a:rPr>
              <a:t> </a:t>
            </a:r>
            <a:endParaRPr lang="ru-RU" sz="1200" cap="all" dirty="0">
              <a:ln w="0"/>
              <a:effectLst>
                <a:reflection blurRad="12700" stA="50000" endPos="50000" dist="5000" dir="5400000" sy="-100000" rotWithShape="0"/>
              </a:effectLst>
              <a:latin typeface="Times New Roman" pitchFamily="18" charset="0"/>
              <a:cs typeface="Times New Roman" pitchFamily="18" charset="0"/>
            </a:endParaRPr>
          </a:p>
        </p:txBody>
      </p:sp>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087" y="3789040"/>
            <a:ext cx="3780420" cy="2927271"/>
          </a:xfrm>
          <a:prstGeom prst="rect">
            <a:avLst/>
          </a:prstGeom>
        </p:spPr>
      </p:pic>
      <p:pic>
        <p:nvPicPr>
          <p:cNvPr id="4" name="Звук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268560344"/>
      </p:ext>
    </p:extLst>
  </p:cSld>
  <p:clrMapOvr>
    <a:masterClrMapping/>
  </p:clrMapOvr>
  <mc:AlternateContent xmlns:mc="http://schemas.openxmlformats.org/markup-compatibility/2006" xmlns:p14="http://schemas.microsoft.com/office/powerpoint/2010/main">
    <mc:Choice Requires="p14">
      <p:transition spd="slow" p14:dur="2000" advTm="91807"/>
    </mc:Choice>
    <mc:Fallback xmlns="">
      <p:transition spd="slow" advTm="918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469014" y="816446"/>
            <a:ext cx="8435280" cy="568863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err="1" smtClean="0">
                <a:solidFill>
                  <a:srgbClr val="0070C0"/>
                </a:solidFill>
                <a:latin typeface="Times New Roman" panose="02020603050405020304" pitchFamily="18" charset="0"/>
                <a:cs typeface="Times New Roman" panose="02020603050405020304" pitchFamily="18" charset="0"/>
              </a:rPr>
              <a:t>Көпшілік</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балықтардың</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электрлі</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органдары</a:t>
            </a:r>
            <a:r>
              <a:rPr lang="ru-RU" dirty="0" smtClean="0">
                <a:solidFill>
                  <a:srgbClr val="0070C0"/>
                </a:solidFill>
                <a:latin typeface="Times New Roman" panose="02020603050405020304" pitchFamily="18" charset="0"/>
                <a:cs typeface="Times New Roman" panose="02020603050405020304" pitchFamily="18" charset="0"/>
              </a:rPr>
              <a:t> </a:t>
            </a:r>
            <a:r>
              <a:rPr lang="ru-RU" b="1" dirty="0" err="1" smtClean="0">
                <a:solidFill>
                  <a:srgbClr val="0070C0"/>
                </a:solidFill>
                <a:latin typeface="Times New Roman" panose="02020603050405020304" pitchFamily="18" charset="0"/>
                <a:cs typeface="Times New Roman" panose="02020603050405020304" pitchFamily="18" charset="0"/>
              </a:rPr>
              <a:t>ет</a:t>
            </a:r>
            <a:r>
              <a:rPr lang="ru-RU" b="1" dirty="0" smtClean="0">
                <a:solidFill>
                  <a:srgbClr val="0070C0"/>
                </a:solidFill>
                <a:latin typeface="Times New Roman" panose="02020603050405020304" pitchFamily="18" charset="0"/>
                <a:cs typeface="Times New Roman" panose="02020603050405020304" pitchFamily="18" charset="0"/>
              </a:rPr>
              <a:t> </a:t>
            </a:r>
            <a:r>
              <a:rPr lang="ru-RU" b="1" dirty="0" err="1" smtClean="0">
                <a:solidFill>
                  <a:srgbClr val="0070C0"/>
                </a:solidFill>
                <a:latin typeface="Times New Roman" panose="02020603050405020304" pitchFamily="18" charset="0"/>
                <a:cs typeface="Times New Roman" panose="02020603050405020304" pitchFamily="18" charset="0"/>
              </a:rPr>
              <a:t>талшықтары</a:t>
            </a:r>
            <a:endParaRPr lang="ru-RU" dirty="0" smtClean="0">
              <a:solidFill>
                <a:srgbClr val="0070C0"/>
              </a:solidFill>
              <a:latin typeface="Times New Roman" panose="02020603050405020304" pitchFamily="18" charset="0"/>
              <a:cs typeface="Times New Roman" panose="02020603050405020304" pitchFamily="18" charset="0"/>
            </a:endParaRPr>
          </a:p>
          <a:p>
            <a:r>
              <a:rPr lang="ru-RU" dirty="0" err="1" smtClean="0">
                <a:solidFill>
                  <a:srgbClr val="0070C0"/>
                </a:solidFill>
                <a:latin typeface="Times New Roman" panose="02020603050405020304" pitchFamily="18" charset="0"/>
                <a:cs typeface="Times New Roman" panose="02020603050405020304" pitchFamily="18" charset="0"/>
              </a:rPr>
              <a:t>Жыланбалықтарда</a:t>
            </a:r>
            <a:r>
              <a:rPr lang="ru-RU" b="1" dirty="0" smtClean="0">
                <a:solidFill>
                  <a:srgbClr val="0070C0"/>
                </a:solidFill>
                <a:latin typeface="Times New Roman" panose="02020603050405020304" pitchFamily="18" charset="0"/>
                <a:cs typeface="Times New Roman" panose="02020603050405020304" pitchFamily="18" charset="0"/>
              </a:rPr>
              <a:t> - </a:t>
            </a:r>
            <a:r>
              <a:rPr lang="ru-RU" b="1" dirty="0" err="1" smtClean="0">
                <a:solidFill>
                  <a:srgbClr val="0070C0"/>
                </a:solidFill>
                <a:latin typeface="Times New Roman" panose="02020603050405020304" pitchFamily="18" charset="0"/>
                <a:cs typeface="Times New Roman" panose="02020603050405020304" pitchFamily="18" charset="0"/>
              </a:rPr>
              <a:t>жүйке</a:t>
            </a:r>
            <a:r>
              <a:rPr lang="ru-RU" b="1" dirty="0" smtClean="0">
                <a:solidFill>
                  <a:srgbClr val="0070C0"/>
                </a:solidFill>
                <a:latin typeface="Times New Roman" panose="02020603050405020304" pitchFamily="18" charset="0"/>
                <a:cs typeface="Times New Roman" panose="02020603050405020304" pitchFamily="18" charset="0"/>
              </a:rPr>
              <a:t> </a:t>
            </a:r>
            <a:r>
              <a:rPr lang="ru-RU" b="1" dirty="0" err="1" smtClean="0">
                <a:solidFill>
                  <a:srgbClr val="0070C0"/>
                </a:solidFill>
                <a:latin typeface="Times New Roman" panose="02020603050405020304" pitchFamily="18" charset="0"/>
                <a:cs typeface="Times New Roman" panose="02020603050405020304" pitchFamily="18" charset="0"/>
              </a:rPr>
              <a:t>клеткалары</a:t>
            </a:r>
            <a:r>
              <a:rPr lang="ru-RU" dirty="0" smtClean="0">
                <a:solidFill>
                  <a:srgbClr val="0070C0"/>
                </a:solidFill>
                <a:latin typeface="Times New Roman" panose="02020603050405020304" pitchFamily="18" charset="0"/>
                <a:cs typeface="Times New Roman" panose="02020603050405020304" pitchFamily="18" charset="0"/>
              </a:rPr>
              <a:t>, </a:t>
            </a:r>
          </a:p>
          <a:p>
            <a:r>
              <a:rPr lang="ru-RU" dirty="0" err="1" smtClean="0">
                <a:solidFill>
                  <a:srgbClr val="0070C0"/>
                </a:solidFill>
                <a:latin typeface="Times New Roman" panose="02020603050405020304" pitchFamily="18" charset="0"/>
                <a:cs typeface="Times New Roman" panose="02020603050405020304" pitchFamily="18" charset="0"/>
              </a:rPr>
              <a:t>электрлі</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жайындарда</a:t>
            </a:r>
            <a:r>
              <a:rPr lang="ru-RU" dirty="0" smtClean="0">
                <a:solidFill>
                  <a:srgbClr val="0070C0"/>
                </a:solidFill>
                <a:latin typeface="Times New Roman" panose="02020603050405020304" pitchFamily="18" charset="0"/>
                <a:cs typeface="Times New Roman" panose="02020603050405020304" pitchFamily="18" charset="0"/>
              </a:rPr>
              <a:t>- </a:t>
            </a:r>
            <a:r>
              <a:rPr lang="ru-RU" b="1" dirty="0" err="1" smtClean="0">
                <a:solidFill>
                  <a:srgbClr val="0070C0"/>
                </a:solidFill>
                <a:latin typeface="Times New Roman" panose="02020603050405020304" pitchFamily="18" charset="0"/>
                <a:cs typeface="Times New Roman" panose="02020603050405020304" pitchFamily="18" charset="0"/>
              </a:rPr>
              <a:t>безді</a:t>
            </a:r>
            <a:r>
              <a:rPr lang="ru-RU" b="1" dirty="0" smtClean="0">
                <a:solidFill>
                  <a:srgbClr val="0070C0"/>
                </a:solidFill>
                <a:latin typeface="Times New Roman" panose="02020603050405020304" pitchFamily="18" charset="0"/>
                <a:cs typeface="Times New Roman" panose="02020603050405020304" pitchFamily="18" charset="0"/>
              </a:rPr>
              <a:t> </a:t>
            </a:r>
            <a:r>
              <a:rPr lang="ru-RU" b="1" dirty="0" err="1" smtClean="0">
                <a:solidFill>
                  <a:srgbClr val="0070C0"/>
                </a:solidFill>
                <a:latin typeface="Times New Roman" panose="02020603050405020304" pitchFamily="18" charset="0"/>
                <a:cs typeface="Times New Roman" panose="02020603050405020304" pitchFamily="18" charset="0"/>
              </a:rPr>
              <a:t>клеткалар</a:t>
            </a:r>
            <a:r>
              <a:rPr lang="ru-RU" dirty="0" smtClean="0">
                <a:solidFill>
                  <a:srgbClr val="0070C0"/>
                </a:solidFill>
                <a:latin typeface="Times New Roman" panose="02020603050405020304" pitchFamily="18" charset="0"/>
                <a:cs typeface="Times New Roman" panose="02020603050405020304" pitchFamily="18" charset="0"/>
              </a:rPr>
              <a:t>. </a:t>
            </a:r>
          </a:p>
          <a:p>
            <a:r>
              <a:rPr lang="ru-RU" dirty="0" smtClean="0">
                <a:solidFill>
                  <a:srgbClr val="0070C0"/>
                </a:solidFill>
                <a:latin typeface="Times New Roman" panose="02020603050405020304" pitchFamily="18" charset="0"/>
                <a:cs typeface="Times New Roman" panose="02020603050405020304" pitchFamily="18" charset="0"/>
              </a:rPr>
              <a:t>Осы </a:t>
            </a:r>
            <a:r>
              <a:rPr lang="ru-RU" dirty="0" err="1" smtClean="0">
                <a:solidFill>
                  <a:srgbClr val="0070C0"/>
                </a:solidFill>
                <a:latin typeface="Times New Roman" panose="02020603050405020304" pitchFamily="18" charset="0"/>
                <a:cs typeface="Times New Roman" panose="02020603050405020304" pitchFamily="18" charset="0"/>
              </a:rPr>
              <a:t>пішіні</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өзгерген</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клеткалар</a:t>
            </a:r>
            <a:r>
              <a:rPr lang="ru-RU" dirty="0" smtClean="0">
                <a:solidFill>
                  <a:srgbClr val="0070C0"/>
                </a:solidFill>
                <a:latin typeface="Times New Roman" panose="02020603050405020304" pitchFamily="18" charset="0"/>
                <a:cs typeface="Times New Roman" panose="02020603050405020304" pitchFamily="18" charset="0"/>
              </a:rPr>
              <a:t> </a:t>
            </a:r>
            <a:r>
              <a:rPr lang="ru-RU" b="1" dirty="0" err="1" smtClean="0">
                <a:solidFill>
                  <a:srgbClr val="0070C0"/>
                </a:solidFill>
                <a:latin typeface="Times New Roman" panose="02020603050405020304" pitchFamily="18" charset="0"/>
                <a:cs typeface="Times New Roman" panose="02020603050405020304" pitchFamily="18" charset="0"/>
              </a:rPr>
              <a:t>электрлі</a:t>
            </a:r>
            <a:r>
              <a:rPr lang="ru-RU" b="1" dirty="0" smtClean="0">
                <a:solidFill>
                  <a:srgbClr val="0070C0"/>
                </a:solidFill>
                <a:latin typeface="Times New Roman" panose="02020603050405020304" pitchFamily="18" charset="0"/>
                <a:cs typeface="Times New Roman" panose="02020603050405020304" pitchFamily="18" charset="0"/>
              </a:rPr>
              <a:t> </a:t>
            </a:r>
            <a:r>
              <a:rPr lang="ru-RU" b="1" dirty="0" err="1" smtClean="0">
                <a:solidFill>
                  <a:srgbClr val="0070C0"/>
                </a:solidFill>
                <a:latin typeface="Times New Roman" panose="02020603050405020304" pitchFamily="18" charset="0"/>
                <a:cs typeface="Times New Roman" panose="02020603050405020304" pitchFamily="18" charset="0"/>
              </a:rPr>
              <a:t>пластинкалар</a:t>
            </a:r>
            <a:r>
              <a:rPr lang="ru-RU" b="1"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деп</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аталады</a:t>
            </a:r>
            <a:r>
              <a:rPr lang="ru-RU" dirty="0" smtClean="0">
                <a:solidFill>
                  <a:srgbClr val="0070C0"/>
                </a:solidFill>
                <a:latin typeface="Times New Roman" panose="02020603050405020304" pitchFamily="18" charset="0"/>
                <a:cs typeface="Times New Roman" panose="02020603050405020304" pitchFamily="18" charset="0"/>
              </a:rPr>
              <a:t>. </a:t>
            </a:r>
          </a:p>
        </p:txBody>
      </p:sp>
      <p:sp>
        <p:nvSpPr>
          <p:cNvPr id="3" name="Заголовок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k-KZ" sz="2400" b="1" dirty="0" smtClean="0">
                <a:solidFill>
                  <a:schemeClr val="accent3">
                    <a:lumMod val="50000"/>
                  </a:schemeClr>
                </a:solidFill>
                <a:latin typeface="Times New Roman" panose="02020603050405020304" pitchFamily="18" charset="0"/>
                <a:cs typeface="Times New Roman" panose="02020603050405020304" pitchFamily="18" charset="0"/>
              </a:rPr>
              <a:t>Балықтардың электрлі  органдары:</a:t>
            </a:r>
            <a:endParaRPr lang="ru-RU" sz="24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4" name="Объект 2"/>
          <p:cNvSpPr txBox="1">
            <a:spLocks/>
          </p:cNvSpPr>
          <p:nvPr/>
        </p:nvSpPr>
        <p:spPr>
          <a:xfrm>
            <a:off x="457200" y="4077072"/>
            <a:ext cx="8229600" cy="204909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solidFill>
                  <a:srgbClr val="0070C0"/>
                </a:solidFill>
                <a:latin typeface="Times New Roman" panose="02020603050405020304" pitchFamily="18" charset="0"/>
                <a:cs typeface="Times New Roman" panose="02020603050405020304" pitchFamily="18" charset="0"/>
              </a:rPr>
              <a:t>Электрлі </a:t>
            </a:r>
            <a:r>
              <a:rPr lang="ru-RU" dirty="0" err="1" smtClean="0">
                <a:solidFill>
                  <a:srgbClr val="0070C0"/>
                </a:solidFill>
                <a:latin typeface="Times New Roman" panose="02020603050405020304" pitchFamily="18" charset="0"/>
                <a:cs typeface="Times New Roman" panose="02020603050405020304" pitchFamily="18" charset="0"/>
              </a:rPr>
              <a:t>органдардың</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қызметінің</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орталығы</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бір</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балықтарда</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скаттар</a:t>
            </a:r>
            <a:r>
              <a:rPr lang="ru-RU" dirty="0" smtClean="0">
                <a:solidFill>
                  <a:srgbClr val="0070C0"/>
                </a:solidFill>
                <a:latin typeface="Times New Roman" panose="02020603050405020304" pitchFamily="18" charset="0"/>
                <a:cs typeface="Times New Roman" panose="02020603050405020304" pitchFamily="18" charset="0"/>
              </a:rPr>
              <a:t>) </a:t>
            </a:r>
            <a:r>
              <a:rPr lang="ru-RU" b="1" dirty="0" err="1" smtClean="0">
                <a:solidFill>
                  <a:srgbClr val="0070C0"/>
                </a:solidFill>
                <a:latin typeface="Times New Roman" panose="02020603050405020304" pitchFamily="18" charset="0"/>
                <a:cs typeface="Times New Roman" panose="02020603050405020304" pitchFamily="18" charset="0"/>
              </a:rPr>
              <a:t>сопақша</a:t>
            </a:r>
            <a:r>
              <a:rPr lang="ru-RU" b="1" dirty="0" smtClean="0">
                <a:solidFill>
                  <a:srgbClr val="0070C0"/>
                </a:solidFill>
                <a:latin typeface="Times New Roman" panose="02020603050405020304" pitchFamily="18" charset="0"/>
                <a:cs typeface="Times New Roman" panose="02020603050405020304" pitchFamily="18" charset="0"/>
              </a:rPr>
              <a:t> </a:t>
            </a:r>
            <a:r>
              <a:rPr lang="ru-RU" b="1" dirty="0" err="1" smtClean="0">
                <a:solidFill>
                  <a:srgbClr val="0070C0"/>
                </a:solidFill>
                <a:latin typeface="Times New Roman" panose="02020603050405020304" pitchFamily="18" charset="0"/>
                <a:cs typeface="Times New Roman" panose="02020603050405020304" pitchFamily="18" charset="0"/>
              </a:rPr>
              <a:t>мидың</a:t>
            </a:r>
            <a:r>
              <a:rPr lang="ru-RU" b="1"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ірі</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электрлі</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үлесі</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басқаларында</a:t>
            </a:r>
            <a:r>
              <a:rPr lang="ru-RU" dirty="0" smtClean="0">
                <a:solidFill>
                  <a:srgbClr val="0070C0"/>
                </a:solidFill>
                <a:latin typeface="Times New Roman" panose="02020603050405020304" pitchFamily="18" charset="0"/>
                <a:cs typeface="Times New Roman" panose="02020603050405020304" pitchFamily="18" charset="0"/>
              </a:rPr>
              <a:t> - </a:t>
            </a:r>
            <a:r>
              <a:rPr lang="ru-RU" b="1" dirty="0" err="1" smtClean="0">
                <a:solidFill>
                  <a:srgbClr val="0070C0"/>
                </a:solidFill>
                <a:latin typeface="Times New Roman" panose="02020603050405020304" pitchFamily="18" charset="0"/>
                <a:cs typeface="Times New Roman" panose="02020603050405020304" pitchFamily="18" charset="0"/>
              </a:rPr>
              <a:t>жұлын</a:t>
            </a:r>
            <a:r>
              <a:rPr lang="ru-RU" b="1" dirty="0" smtClean="0">
                <a:solidFill>
                  <a:srgbClr val="0070C0"/>
                </a:solidFill>
                <a:latin typeface="Times New Roman" panose="02020603050405020304" pitchFamily="18" charset="0"/>
                <a:cs typeface="Times New Roman" panose="02020603050405020304" pitchFamily="18" charset="0"/>
              </a:rPr>
              <a:t>.</a:t>
            </a:r>
            <a:endParaRPr lang="ru-RU" b="1" dirty="0">
              <a:solidFill>
                <a:srgbClr val="0070C0"/>
              </a:solidFill>
              <a:latin typeface="Times New Roman" panose="02020603050405020304" pitchFamily="18" charset="0"/>
              <a:cs typeface="Times New Roman" panose="02020603050405020304" pitchFamily="18" charset="0"/>
            </a:endParaRPr>
          </a:p>
        </p:txBody>
      </p:sp>
      <p:pic>
        <p:nvPicPr>
          <p:cNvPr id="5" name="Звук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883525510"/>
      </p:ext>
    </p:extLst>
  </p:cSld>
  <p:clrMapOvr>
    <a:masterClrMapping/>
  </p:clrMapOvr>
  <mc:AlternateContent xmlns:mc="http://schemas.openxmlformats.org/markup-compatibility/2006" xmlns:p14="http://schemas.microsoft.com/office/powerpoint/2010/main">
    <mc:Choice Requires="p14">
      <p:transition spd="slow" p14:dur="2000" advTm="28557"/>
    </mc:Choice>
    <mc:Fallback xmlns="">
      <p:transition spd="slow" advTm="28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4309</TotalTime>
  <Words>504</Words>
  <Application>Microsoft Office PowerPoint</Application>
  <PresentationFormat>Экран (4:3)</PresentationFormat>
  <Paragraphs>83</Paragraphs>
  <Slides>13</Slides>
  <Notes>0</Notes>
  <HiddenSlides>0</HiddenSlides>
  <MMClips>13</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777</dc:creator>
  <cp:lastModifiedBy>Huawei</cp:lastModifiedBy>
  <cp:revision>115</cp:revision>
  <dcterms:created xsi:type="dcterms:W3CDTF">2020-07-09T19:04:37Z</dcterms:created>
  <dcterms:modified xsi:type="dcterms:W3CDTF">2024-11-02T06:39:49Z</dcterms:modified>
</cp:coreProperties>
</file>