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65" r:id="rId4"/>
    <p:sldId id="266" r:id="rId5"/>
    <p:sldId id="267" r:id="rId6"/>
    <p:sldId id="270" r:id="rId7"/>
    <p:sldId id="268" r:id="rId8"/>
    <p:sldId id="269" r:id="rId9"/>
    <p:sldId id="258" r:id="rId10"/>
    <p:sldId id="263" r:id="rId11"/>
    <p:sldId id="264" r:id="rId12"/>
    <p:sldId id="271"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B9BA43-64B2-4A6C-835A-5B2DCFF675A9}" type="datetimeFigureOut">
              <a:rPr lang="ru-RU" smtClean="0"/>
              <a:pPr/>
              <a:t>02.11.2024</a:t>
            </a:fld>
            <a:endParaRPr lang="ru-RU"/>
          </a:p>
        </p:txBody>
      </p:sp>
      <p:sp>
        <p:nvSpPr>
          <p:cNvPr id="4" name="Образ слайда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2E421D-567E-4DF8-A42A-25305363F21F}" type="slidenum">
              <a:rPr lang="ru-RU" smtClean="0"/>
              <a:pPr/>
              <a:t>‹#›</a:t>
            </a:fld>
            <a:endParaRPr lang="ru-RU"/>
          </a:p>
        </p:txBody>
      </p:sp>
    </p:spTree>
    <p:extLst>
      <p:ext uri="{BB962C8B-B14F-4D97-AF65-F5344CB8AC3E}">
        <p14:creationId xmlns:p14="http://schemas.microsoft.com/office/powerpoint/2010/main" val="118747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kk-KZ" dirty="0" smtClean="0"/>
              <a:t>Нықталады.</a:t>
            </a:r>
            <a:endParaRPr lang="ru-RU" dirty="0"/>
          </a:p>
        </p:txBody>
      </p:sp>
      <p:sp>
        <p:nvSpPr>
          <p:cNvPr id="4" name="Номер слайда 3"/>
          <p:cNvSpPr>
            <a:spLocks noGrp="1"/>
          </p:cNvSpPr>
          <p:nvPr>
            <p:ph type="sldNum" sz="quarter" idx="10"/>
          </p:nvPr>
        </p:nvSpPr>
        <p:spPr/>
        <p:txBody>
          <a:bodyPr/>
          <a:lstStyle/>
          <a:p>
            <a:fld id="{7E2E421D-567E-4DF8-A42A-25305363F21F}" type="slidenum">
              <a:rPr lang="ru-RU" smtClean="0"/>
              <a:pPr/>
              <a:t>7</a:t>
            </a:fld>
            <a:endParaRPr lang="ru-RU"/>
          </a:p>
        </p:txBody>
      </p:sp>
    </p:spTree>
    <p:extLst>
      <p:ext uri="{BB962C8B-B14F-4D97-AF65-F5344CB8AC3E}">
        <p14:creationId xmlns:p14="http://schemas.microsoft.com/office/powerpoint/2010/main" val="2220606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7E2E421D-567E-4DF8-A42A-25305363F21F}" type="slidenum">
              <a:rPr lang="ru-RU" smtClean="0"/>
              <a:pPr/>
              <a:t>8</a:t>
            </a:fld>
            <a:endParaRPr lang="ru-RU"/>
          </a:p>
        </p:txBody>
      </p:sp>
    </p:spTree>
    <p:extLst>
      <p:ext uri="{BB962C8B-B14F-4D97-AF65-F5344CB8AC3E}">
        <p14:creationId xmlns:p14="http://schemas.microsoft.com/office/powerpoint/2010/main" val="35361714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77B612AA-19ED-4C9C-9741-7254D9EEAF7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914402"/>
            <a:ext cx="27432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914402"/>
            <a:ext cx="80264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7B612AA-19ED-4C9C-9741-7254D9EEAF79}"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09728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09728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7B612AA-19ED-4C9C-9741-7254D9EEAF7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EE008F48-19A2-4B0D-AD5F-2FE5CC7884B0}" type="datetimeFigureOut">
              <a:rPr lang="ru-RU" smtClean="0"/>
              <a:pPr/>
              <a:t>02.11.2024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10769600" y="6356351"/>
            <a:ext cx="812800" cy="365125"/>
          </a:xfrm>
        </p:spPr>
        <p:txBody>
          <a:bodyPr/>
          <a:lstStyle/>
          <a:p>
            <a:fld id="{77B612AA-19ED-4C9C-9741-7254D9EEAF79}" type="slidenum">
              <a:rPr lang="ru-RU" smtClean="0"/>
              <a:pPr/>
              <a:t>‹#›</a:t>
            </a:fld>
            <a:endParaRPr lang="ru-RU"/>
          </a:p>
        </p:txBody>
      </p:sp>
      <p:sp>
        <p:nvSpPr>
          <p:cNvPr id="3" name="Рисунок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E008F48-19A2-4B0D-AD5F-2FE5CC7884B0}" type="datetimeFigureOut">
              <a:rPr lang="ru-RU" smtClean="0"/>
              <a:pPr/>
              <a:t>02.11.2024</a:t>
            </a:fld>
            <a:endParaRPr lang="ru-RU"/>
          </a:p>
        </p:txBody>
      </p:sp>
      <p:sp>
        <p:nvSpPr>
          <p:cNvPr id="22" name="Нижний колонтитул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Номер слайда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7B612AA-19ED-4C9C-9741-7254D9EEAF79}" type="slidenum">
              <a:rPr lang="ru-RU" smtClean="0"/>
              <a:pPr/>
              <a:t>‹#›</a:t>
            </a:fld>
            <a:endParaRPr lang="ru-RU"/>
          </a:p>
        </p:txBody>
      </p:sp>
      <p:grpSp>
        <p:nvGrpSpPr>
          <p:cNvPr id="2" name="Группа 1"/>
          <p:cNvGrpSpPr/>
          <p:nvPr/>
        </p:nvGrpSpPr>
        <p:grpSpPr>
          <a:xfrm>
            <a:off x="-25356" y="202408"/>
            <a:ext cx="12240731"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95084" y="2438399"/>
            <a:ext cx="10842171" cy="1643743"/>
          </a:xfrm>
        </p:spPr>
        <p:txBody>
          <a:bodyPr>
            <a:normAutofit/>
          </a:bodyPr>
          <a:lstStyle/>
          <a:p>
            <a:r>
              <a:rPr lang="ru-RU" sz="2800" b="0" dirty="0" err="1" smtClean="0">
                <a:solidFill>
                  <a:schemeClr val="bg1"/>
                </a:solidFill>
                <a:effectLst/>
                <a:latin typeface="Times New Roman" pitchFamily="18" charset="0"/>
                <a:cs typeface="Times New Roman" pitchFamily="18" charset="0"/>
              </a:rPr>
              <a:t>Тақырыбы:  Тынысалу</a:t>
            </a:r>
            <a:r>
              <a:rPr lang="ru-RU" sz="2800" b="0" dirty="0" smtClean="0">
                <a:solidFill>
                  <a:schemeClr val="bg1"/>
                </a:solidFill>
                <a:effectLst/>
                <a:latin typeface="Times New Roman" pitchFamily="18" charset="0"/>
                <a:cs typeface="Times New Roman" pitchFamily="18" charset="0"/>
              </a:rPr>
              <a:t> мен </a:t>
            </a:r>
            <a:r>
              <a:rPr lang="ru-RU" sz="2800" b="0" dirty="0" err="1" smtClean="0">
                <a:solidFill>
                  <a:schemeClr val="bg1"/>
                </a:solidFill>
                <a:effectLst/>
                <a:latin typeface="Times New Roman" pitchFamily="18" charset="0"/>
                <a:cs typeface="Times New Roman" pitchFamily="18" charset="0"/>
              </a:rPr>
              <a:t>тыныс</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шығарудың реттелуі</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мысалында</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нейрогуморальдық реттелу</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механизмі</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Жүйкелік және гуморальдық реттелуді</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салыстыру</a:t>
            </a:r>
            <a:r>
              <a:rPr lang="ru-RU" sz="2800" b="0" dirty="0" smtClean="0">
                <a:solidFill>
                  <a:schemeClr val="bg1"/>
                </a:solidFill>
                <a:effectLst/>
                <a:latin typeface="Times New Roman" pitchFamily="18" charset="0"/>
                <a:cs typeface="Times New Roman" pitchFamily="18" charset="0"/>
              </a:rPr>
              <a:t>. </a:t>
            </a:r>
            <a:r>
              <a:rPr lang="ru-RU" sz="2800" b="0" dirty="0" err="1" smtClean="0">
                <a:solidFill>
                  <a:schemeClr val="bg1"/>
                </a:solidFill>
                <a:effectLst/>
                <a:latin typeface="Times New Roman" pitchFamily="18" charset="0"/>
                <a:cs typeface="Times New Roman" pitchFamily="18" charset="0"/>
              </a:rPr>
              <a:t>Ағзаның </a:t>
            </a:r>
            <a:r>
              <a:rPr lang="ru-RU" sz="2800" b="0" dirty="0" err="1">
                <a:solidFill>
                  <a:schemeClr val="bg1"/>
                </a:solidFill>
                <a:effectLst/>
                <a:latin typeface="Times New Roman" pitchFamily="18" charset="0"/>
                <a:cs typeface="Times New Roman" pitchFamily="18" charset="0"/>
              </a:rPr>
              <a:t>күйзеліске бейімделуі</a:t>
            </a:r>
            <a:r>
              <a:rPr lang="ru-RU" sz="2800" b="0" dirty="0">
                <a:solidFill>
                  <a:schemeClr val="bg1"/>
                </a:solidFill>
                <a:effectLst/>
                <a:latin typeface="Times New Roman" pitchFamily="18" charset="0"/>
                <a:cs typeface="Times New Roman" pitchFamily="18" charset="0"/>
              </a:rPr>
              <a:t>.</a:t>
            </a:r>
          </a:p>
        </p:txBody>
      </p:sp>
      <p:pic>
        <p:nvPicPr>
          <p:cNvPr id="4" name="Рисунок 3"/>
          <p:cNvPicPr>
            <a:picLocks noChangeAspect="1"/>
          </p:cNvPicPr>
          <p:nvPr/>
        </p:nvPicPr>
        <p:blipFill>
          <a:blip r:embed="rId2" cstate="print"/>
          <a:stretch>
            <a:fillRect/>
          </a:stretch>
        </p:blipFill>
        <p:spPr>
          <a:xfrm>
            <a:off x="8432799" y="4144857"/>
            <a:ext cx="2728686" cy="1856798"/>
          </a:xfrm>
          <a:prstGeom prst="rect">
            <a:avLst/>
          </a:prstGeom>
          <a:ln>
            <a:noFill/>
          </a:ln>
          <a:effectLst>
            <a:softEdge rad="112500"/>
          </a:effectLst>
        </p:spPr>
      </p:pic>
      <p:sp>
        <p:nvSpPr>
          <p:cNvPr id="7" name="TextBox 6"/>
          <p:cNvSpPr txBox="1"/>
          <p:nvPr/>
        </p:nvSpPr>
        <p:spPr>
          <a:xfrm>
            <a:off x="5299941" y="1444083"/>
            <a:ext cx="1749261" cy="830997"/>
          </a:xfrm>
          <a:prstGeom prst="rect">
            <a:avLst/>
          </a:prstGeom>
          <a:noFill/>
        </p:spPr>
        <p:txBody>
          <a:bodyPr wrap="none" rtlCol="0">
            <a:spAutoFit/>
          </a:bodyPr>
          <a:lstStyle/>
          <a:p>
            <a:pPr algn="ctr"/>
            <a:r>
              <a:rPr lang="kk-KZ" sz="2800" b="1" dirty="0" smtClean="0">
                <a:solidFill>
                  <a:srgbClr val="FF0000"/>
                </a:solidFill>
                <a:latin typeface="Times New Roman" pitchFamily="18" charset="0"/>
                <a:cs typeface="Times New Roman" pitchFamily="18" charset="0"/>
              </a:rPr>
              <a:t>Биология</a:t>
            </a:r>
          </a:p>
          <a:p>
            <a:pPr algn="ctr"/>
            <a:r>
              <a:rPr lang="kk-KZ" sz="2000" b="1" dirty="0">
                <a:solidFill>
                  <a:srgbClr val="FF0000"/>
                </a:solidFill>
                <a:latin typeface="Times New Roman" pitchFamily="18" charset="0"/>
                <a:cs typeface="Times New Roman" pitchFamily="18" charset="0"/>
              </a:rPr>
              <a:t>9</a:t>
            </a:r>
            <a:r>
              <a:rPr lang="kk-KZ" sz="2000" b="1" dirty="0" smtClean="0">
                <a:solidFill>
                  <a:srgbClr val="FF0000"/>
                </a:solidFill>
                <a:latin typeface="Times New Roman" pitchFamily="18" charset="0"/>
                <a:cs typeface="Times New Roman" pitchFamily="18" charset="0"/>
              </a:rPr>
              <a:t>-сынып</a:t>
            </a:r>
            <a:endParaRPr lang="ru-RU" sz="2000" b="1" dirty="0">
              <a:solidFill>
                <a:srgbClr val="FF0000"/>
              </a:solidFill>
              <a:latin typeface="Times New Roman" pitchFamily="18" charset="0"/>
              <a:cs typeface="Times New Roman" pitchFamily="18" charset="0"/>
            </a:endParaRPr>
          </a:p>
        </p:txBody>
      </p:sp>
      <p:cxnSp>
        <p:nvCxnSpPr>
          <p:cNvPr id="9" name="Google Shape;77;p1"/>
          <p:cNvCxnSpPr>
            <a:cxnSpLocks noChangeShapeType="1"/>
          </p:cNvCxnSpPr>
          <p:nvPr/>
        </p:nvCxnSpPr>
        <p:spPr bwMode="auto">
          <a:xfrm>
            <a:off x="755576" y="6147522"/>
            <a:ext cx="7586490" cy="0"/>
          </a:xfrm>
          <a:prstGeom prst="straightConnector1">
            <a:avLst/>
          </a:prstGeom>
          <a:noFill/>
          <a:ln w="38100">
            <a:solidFill>
              <a:srgbClr val="090F78"/>
            </a:solidFill>
            <a:miter lim="800000"/>
            <a:headEnd type="none" w="sm" len="sm"/>
            <a:tailEnd type="none" w="sm" len="sm"/>
          </a:ln>
          <a:extLst>
            <a:ext uri="{909E8E84-426E-40DD-AFC4-6F175D3DCCD1}">
              <a14:hiddenFill xmlns:a14="http://schemas.microsoft.com/office/drawing/2010/main">
                <a:noFill/>
              </a14:hiddenFill>
            </a:ext>
          </a:extLst>
        </p:spPr>
      </p:cxnSp>
      <p:cxnSp>
        <p:nvCxnSpPr>
          <p:cNvPr id="10" name="Google Shape;78;p1"/>
          <p:cNvCxnSpPr>
            <a:cxnSpLocks noChangeShapeType="1"/>
          </p:cNvCxnSpPr>
          <p:nvPr/>
        </p:nvCxnSpPr>
        <p:spPr bwMode="auto">
          <a:xfrm>
            <a:off x="755576" y="6310842"/>
            <a:ext cx="7603528" cy="0"/>
          </a:xfrm>
          <a:prstGeom prst="straightConnector1">
            <a:avLst/>
          </a:prstGeom>
          <a:noFill/>
          <a:ln w="38100">
            <a:solidFill>
              <a:srgbClr val="00B050"/>
            </a:solidFill>
            <a:miter lim="800000"/>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244100460"/>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67656" y="333829"/>
            <a:ext cx="10972800" cy="1143000"/>
          </a:xfrm>
        </p:spPr>
        <p:txBody>
          <a:bodyPr>
            <a:normAutofit/>
          </a:bodyPr>
          <a:lstStyle/>
          <a:p>
            <a:pPr algn="ctr"/>
            <a:r>
              <a:rPr lang="ru-RU" sz="4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Бекіту</a:t>
            </a:r>
            <a:r>
              <a:rPr lang="ru-RU" sz="40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 </a:t>
            </a:r>
            <a:r>
              <a:rPr lang="ru-RU" sz="40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rPr>
              <a:t>тапсырмасы</a:t>
            </a:r>
            <a:endParaRPr lang="ru-RU" sz="40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pPr marL="0" indent="0">
              <a:buNone/>
            </a:pPr>
            <a:r>
              <a:rPr lang="ru-RU" b="1" dirty="0" err="1" smtClean="0">
                <a:solidFill>
                  <a:srgbClr val="0070C0"/>
                </a:solidFill>
                <a:latin typeface="Times New Roman" panose="02020603050405020304" pitchFamily="18" charset="0"/>
                <a:cs typeface="Times New Roman" panose="02020603050405020304" pitchFamily="18" charset="0"/>
              </a:rPr>
              <a:t>Тапсырма</a:t>
            </a:r>
            <a:r>
              <a:rPr lang="ru-RU" b="1" dirty="0" smtClean="0">
                <a:solidFill>
                  <a:srgbClr val="0070C0"/>
                </a:solidFill>
                <a:latin typeface="Times New Roman" panose="02020603050405020304" pitchFamily="18" charset="0"/>
                <a:cs typeface="Times New Roman" panose="02020603050405020304" pitchFamily="18" charset="0"/>
              </a:rPr>
              <a:t> 2:</a:t>
            </a:r>
          </a:p>
          <a:p>
            <a:r>
              <a:rPr lang="ru-RU" dirty="0" smtClean="0">
                <a:latin typeface="Times New Roman" panose="02020603050405020304" pitchFamily="18" charset="0"/>
                <a:cs typeface="Times New Roman" panose="02020603050405020304" pitchFamily="18" charset="0"/>
              </a:rPr>
              <a:t> </a:t>
            </a:r>
            <a:r>
              <a:rPr lang="ru-RU" dirty="0" err="1" smtClean="0">
                <a:solidFill>
                  <a:srgbClr val="002060"/>
                </a:solidFill>
                <a:latin typeface="Times New Roman" panose="02020603050405020304" pitchFamily="18" charset="0"/>
                <a:cs typeface="Times New Roman" panose="02020603050405020304" pitchFamily="18" charset="0"/>
              </a:rPr>
              <a:t>жүйкелік</a:t>
            </a:r>
            <a:r>
              <a:rPr lang="ru-RU" dirty="0" smtClean="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және</a:t>
            </a:r>
            <a:r>
              <a:rPr lang="ru-RU" dirty="0">
                <a:solidFill>
                  <a:srgbClr val="002060"/>
                </a:solidFill>
                <a:latin typeface="Times New Roman" panose="02020603050405020304" pitchFamily="18" charset="0"/>
                <a:cs typeface="Times New Roman" panose="02020603050405020304" pitchFamily="18" charset="0"/>
              </a:rPr>
              <a:t> </a:t>
            </a:r>
            <a:r>
              <a:rPr lang="ru-RU" dirty="0" err="1" smtClean="0">
                <a:solidFill>
                  <a:srgbClr val="002060"/>
                </a:solidFill>
                <a:latin typeface="Times New Roman" panose="02020603050405020304" pitchFamily="18" charset="0"/>
                <a:cs typeface="Times New Roman" panose="02020603050405020304" pitchFamily="18" charset="0"/>
              </a:rPr>
              <a:t>гуморальдық</a:t>
            </a:r>
            <a:r>
              <a:rPr lang="ru-RU" dirty="0" smtClean="0">
                <a:solidFill>
                  <a:srgbClr val="002060"/>
                </a:solidFill>
                <a:latin typeface="Times New Roman" panose="02020603050405020304" pitchFamily="18" charset="0"/>
                <a:cs typeface="Times New Roman" panose="02020603050405020304" pitchFamily="18" charset="0"/>
              </a:rPr>
              <a:t> </a:t>
            </a:r>
            <a:r>
              <a:rPr lang="ru-RU" dirty="0" err="1" smtClean="0">
                <a:solidFill>
                  <a:srgbClr val="002060"/>
                </a:solidFill>
                <a:latin typeface="Times New Roman" panose="02020603050405020304" pitchFamily="18" charset="0"/>
                <a:cs typeface="Times New Roman" panose="02020603050405020304" pitchFamily="18" charset="0"/>
              </a:rPr>
              <a:t>реттелу</a:t>
            </a:r>
            <a:r>
              <a:rPr lang="ru-RU" dirty="0" smtClean="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жүйелерін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салыстыру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кестесін</a:t>
            </a:r>
            <a:r>
              <a:rPr lang="ru-RU" dirty="0">
                <a:solidFill>
                  <a:srgbClr val="002060"/>
                </a:solidFill>
                <a:latin typeface="Times New Roman" panose="02020603050405020304" pitchFamily="18" charset="0"/>
                <a:cs typeface="Times New Roman" panose="02020603050405020304" pitchFamily="18" charset="0"/>
              </a:rPr>
              <a:t> </a:t>
            </a:r>
            <a:r>
              <a:rPr lang="ru-RU" dirty="0" err="1" smtClean="0">
                <a:solidFill>
                  <a:srgbClr val="002060"/>
                </a:solidFill>
                <a:latin typeface="Times New Roman" panose="02020603050405020304" pitchFamily="18" charset="0"/>
                <a:cs typeface="Times New Roman" panose="02020603050405020304" pitchFamily="18" charset="0"/>
              </a:rPr>
              <a:t>толтырыңыз</a:t>
            </a:r>
            <a:r>
              <a:rPr lang="ru-RU" dirty="0" smtClean="0">
                <a:solidFill>
                  <a:srgbClr val="002060"/>
                </a:solidFill>
                <a:latin typeface="Times New Roman" panose="02020603050405020304" pitchFamily="18" charset="0"/>
                <a:cs typeface="Times New Roman" panose="02020603050405020304" pitchFamily="18" charset="0"/>
              </a:rPr>
              <a:t>.</a:t>
            </a:r>
          </a:p>
          <a:p>
            <a:pPr marL="0" indent="0">
              <a:buNone/>
            </a:pPr>
            <a:r>
              <a:rPr lang="ru-RU" b="1" dirty="0" err="1" smtClean="0">
                <a:solidFill>
                  <a:srgbClr val="0070C0"/>
                </a:solidFill>
                <a:latin typeface="Times New Roman" panose="02020603050405020304" pitchFamily="18" charset="0"/>
                <a:cs typeface="Times New Roman" panose="02020603050405020304" pitchFamily="18" charset="0"/>
              </a:rPr>
              <a:t>Бағалау</a:t>
            </a:r>
            <a:r>
              <a:rPr lang="ru-RU" b="1" dirty="0" smtClean="0">
                <a:solidFill>
                  <a:srgbClr val="0070C0"/>
                </a:solidFill>
                <a:latin typeface="Times New Roman" panose="02020603050405020304" pitchFamily="18" charset="0"/>
                <a:cs typeface="Times New Roman" panose="02020603050405020304" pitchFamily="18" charset="0"/>
              </a:rPr>
              <a:t> </a:t>
            </a:r>
            <a:r>
              <a:rPr lang="ru-RU" b="1" dirty="0" err="1" smtClean="0">
                <a:solidFill>
                  <a:srgbClr val="0070C0"/>
                </a:solidFill>
                <a:latin typeface="Times New Roman" panose="02020603050405020304" pitchFamily="18" charset="0"/>
                <a:cs typeface="Times New Roman" panose="02020603050405020304" pitchFamily="18" charset="0"/>
              </a:rPr>
              <a:t>критерийлері</a:t>
            </a:r>
            <a:r>
              <a:rPr lang="ru-RU" b="1" dirty="0" smtClean="0">
                <a:solidFill>
                  <a:srgbClr val="0070C0"/>
                </a:solidFill>
                <a:latin typeface="Times New Roman" panose="02020603050405020304" pitchFamily="18" charset="0"/>
                <a:cs typeface="Times New Roman" panose="02020603050405020304" pitchFamily="18" charset="0"/>
              </a:rPr>
              <a:t>:</a:t>
            </a:r>
            <a:endParaRPr lang="ru-RU" b="1" dirty="0">
              <a:solidFill>
                <a:srgbClr val="0070C0"/>
              </a:solidFill>
              <a:latin typeface="Times New Roman" panose="02020603050405020304" pitchFamily="18" charset="0"/>
              <a:cs typeface="Times New Roman" panose="02020603050405020304" pitchFamily="18" charset="0"/>
            </a:endParaRPr>
          </a:p>
          <a:p>
            <a:r>
              <a:rPr lang="ru-RU" dirty="0" err="1">
                <a:solidFill>
                  <a:srgbClr val="002060"/>
                </a:solidFill>
                <a:latin typeface="Times New Roman" panose="02020603050405020304" pitchFamily="18" charset="0"/>
                <a:cs typeface="Times New Roman" panose="02020603050405020304" pitchFamily="18" charset="0"/>
              </a:rPr>
              <a:t>жүйке</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және</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гуморальдық</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реттеудің</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компоненттері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дұрыс</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реттілігімен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жазылған</a:t>
            </a:r>
            <a:r>
              <a:rPr lang="ru-RU" dirty="0">
                <a:solidFill>
                  <a:srgbClr val="002060"/>
                </a:solidFill>
                <a:latin typeface="Times New Roman" panose="02020603050405020304" pitchFamily="18" charset="0"/>
                <a:cs typeface="Times New Roman" panose="02020603050405020304" pitchFamily="18" charset="0"/>
              </a:rPr>
              <a:t>;</a:t>
            </a:r>
          </a:p>
          <a:p>
            <a:r>
              <a:rPr lang="ru-RU" dirty="0" err="1" smtClean="0">
                <a:solidFill>
                  <a:srgbClr val="002060"/>
                </a:solidFill>
                <a:latin typeface="Times New Roman" panose="02020603050405020304" pitchFamily="18" charset="0"/>
                <a:cs typeface="Times New Roman" panose="02020603050405020304" pitchFamily="18" charset="0"/>
              </a:rPr>
              <a:t>екі</a:t>
            </a:r>
            <a:r>
              <a:rPr lang="ru-RU" dirty="0" smtClean="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реттелу</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жүйелерінің</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арасындағы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негізгі</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айырмашылықтарды</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және</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жұмыс</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қағидаларын</a:t>
            </a:r>
            <a:r>
              <a:rPr lang="ru-RU" dirty="0">
                <a:solidFill>
                  <a:srgbClr val="002060"/>
                </a:solidFill>
                <a:latin typeface="Times New Roman" panose="02020603050405020304" pitchFamily="18" charset="0"/>
                <a:cs typeface="Times New Roman" panose="02020603050405020304" pitchFamily="18" charset="0"/>
              </a:rPr>
              <a:t> </a:t>
            </a:r>
            <a:r>
              <a:rPr lang="ru-RU" dirty="0" err="1">
                <a:solidFill>
                  <a:srgbClr val="002060"/>
                </a:solidFill>
                <a:latin typeface="Times New Roman" panose="02020603050405020304" pitchFamily="18" charset="0"/>
                <a:cs typeface="Times New Roman" panose="02020603050405020304" pitchFamily="18" charset="0"/>
              </a:rPr>
              <a:t>тізеді</a:t>
            </a:r>
            <a:r>
              <a:rPr lang="ru-RU" dirty="0">
                <a:solidFill>
                  <a:srgbClr val="002060"/>
                </a:solidFill>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461536945"/>
      </p:ext>
    </p:extLst>
  </p:cSld>
  <p:clrMapOvr>
    <a:masterClrMapping/>
  </p:clrMapOvr>
  <mc:AlternateContent xmlns:mc="http://schemas.openxmlformats.org/markup-compatibility/2006" xmlns:p14="http://schemas.microsoft.com/office/powerpoint/2010/main">
    <mc:Choice Requires="p14">
      <p:transition spd="slow" p14:dur="2000" advTm="10227"/>
    </mc:Choice>
    <mc:Fallback xmlns="">
      <p:transition spd="slow" advTm="10227"/>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3600" b="1" dirty="0" smtClean="0">
                <a:solidFill>
                  <a:srgbClr val="0070C0"/>
                </a:solidFill>
                <a:latin typeface="Times New Roman" panose="02020603050405020304" pitchFamily="18" charset="0"/>
                <a:cs typeface="Times New Roman" panose="02020603050405020304" pitchFamily="18" charset="0"/>
              </a:rPr>
              <a:t>Рефлексия «</a:t>
            </a:r>
            <a:r>
              <a:rPr lang="ru-RU" sz="3600" b="1" dirty="0" err="1" smtClean="0">
                <a:solidFill>
                  <a:srgbClr val="0070C0"/>
                </a:solidFill>
                <a:latin typeface="Times New Roman" panose="02020603050405020304" pitchFamily="18" charset="0"/>
                <a:cs typeface="Times New Roman" panose="02020603050405020304" pitchFamily="18" charset="0"/>
              </a:rPr>
              <a:t>Үш</a:t>
            </a:r>
            <a:r>
              <a:rPr lang="ru-RU" sz="3600" b="1" dirty="0" smtClean="0">
                <a:solidFill>
                  <a:srgbClr val="0070C0"/>
                </a:solidFill>
                <a:latin typeface="Times New Roman" panose="02020603050405020304" pitchFamily="18" charset="0"/>
                <a:cs typeface="Times New Roman" panose="02020603050405020304" pitchFamily="18" charset="0"/>
              </a:rPr>
              <a:t> </a:t>
            </a:r>
            <a:r>
              <a:rPr lang="ru-RU" sz="3600" b="1" dirty="0">
                <a:solidFill>
                  <a:srgbClr val="0070C0"/>
                </a:solidFill>
                <a:latin typeface="Times New Roman" panose="02020603050405020304" pitchFamily="18" charset="0"/>
                <a:cs typeface="Times New Roman" panose="02020603050405020304" pitchFamily="18" charset="0"/>
              </a:rPr>
              <a:t>М»</a:t>
            </a:r>
          </a:p>
        </p:txBody>
      </p:sp>
      <p:sp>
        <p:nvSpPr>
          <p:cNvPr id="3" name="Объект 2"/>
          <p:cNvSpPr>
            <a:spLocks noGrp="1"/>
          </p:cNvSpPr>
          <p:nvPr>
            <p:ph idx="1"/>
          </p:nvPr>
        </p:nvSpPr>
        <p:spPr/>
        <p:txBody>
          <a:bodyPr/>
          <a:lstStyle/>
          <a:p>
            <a:endParaRPr lang="ru-RU" dirty="0" smtClean="0">
              <a:latin typeface="Times New Roman" panose="02020603050405020304" pitchFamily="18" charset="0"/>
              <a:cs typeface="Times New Roman" panose="02020603050405020304" pitchFamily="18" charset="0"/>
            </a:endParaRPr>
          </a:p>
          <a:p>
            <a:r>
              <a:rPr lang="ru-RU" dirty="0" err="1" smtClean="0">
                <a:latin typeface="Times New Roman" panose="02020603050405020304" pitchFamily="18" charset="0"/>
                <a:cs typeface="Times New Roman" panose="02020603050405020304" pitchFamily="18" charset="0"/>
              </a:rPr>
              <a:t>Сабақта</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нәтиже</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көрсеткенен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мезетті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атаңыз</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келесі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сабақта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жұмысынызды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жақсартатын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әрекетті</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ұсыныңыз</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cstate="print"/>
          <a:stretch>
            <a:fillRect/>
          </a:stretch>
        </p:blipFill>
        <p:spPr>
          <a:xfrm>
            <a:off x="7800813" y="3803543"/>
            <a:ext cx="3721100" cy="2692400"/>
          </a:xfrm>
          <a:prstGeom prst="rect">
            <a:avLst/>
          </a:prstGeom>
        </p:spPr>
      </p:pic>
    </p:spTree>
    <p:extLst>
      <p:ext uri="{BB962C8B-B14F-4D97-AF65-F5344CB8AC3E}">
        <p14:creationId xmlns:p14="http://schemas.microsoft.com/office/powerpoint/2010/main" val="2678706531"/>
      </p:ext>
    </p:extLst>
  </p:cSld>
  <p:clrMapOvr>
    <a:masterClrMapping/>
  </p:clrMapOvr>
  <mc:AlternateContent xmlns:mc="http://schemas.openxmlformats.org/markup-compatibility/2006" xmlns:p14="http://schemas.microsoft.com/office/powerpoint/2010/main">
    <mc:Choice Requires="p14">
      <p:transition spd="slow" p14:dur="2000" advTm="4959"/>
    </mc:Choice>
    <mc:Fallback xmlns="">
      <p:transition spd="slow" advTm="4959"/>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219200" y="1877423"/>
            <a:ext cx="10972800" cy="4389120"/>
          </a:xfrm>
        </p:spPr>
        <p:txBody>
          <a:bodyPr>
            <a:normAutofit/>
          </a:bodyPr>
          <a:lstStyle/>
          <a:p>
            <a:r>
              <a:rPr lang="kk-KZ"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 Назарларыңызға рахмет!</a:t>
            </a:r>
            <a:endParaRPr lang="ru-RU"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18885" y="673100"/>
            <a:ext cx="11005457" cy="5605463"/>
          </a:xfrm>
        </p:spPr>
        <p:txBody>
          <a:bodyPr>
            <a:normAutofit lnSpcReduction="10000"/>
          </a:bodyPr>
          <a:lstStyle/>
          <a:p>
            <a:pPr marL="0" indent="0">
              <a:buNone/>
            </a:pPr>
            <a:r>
              <a:rPr lang="ru-RU" sz="32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Оқу</a:t>
            </a:r>
            <a:r>
              <a:rPr lang="ru-RU"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мақсаты</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p>
          <a:p>
            <a:r>
              <a:rPr lang="kk-KZ" sz="3200" dirty="0">
                <a:latin typeface="Times New Roman" pitchFamily="18" charset="0"/>
                <a:cs typeface="Times New Roman" pitchFamily="18" charset="0"/>
              </a:rPr>
              <a:t>9.1.7.4 </a:t>
            </a:r>
            <a:r>
              <a:rPr lang="ru-RU" sz="3200" dirty="0">
                <a:latin typeface="Times New Roman" pitchFamily="18" charset="0"/>
                <a:cs typeface="Times New Roman" pitchFamily="18" charset="0"/>
              </a:rPr>
              <a:t>-</a:t>
            </a:r>
            <a:r>
              <a:rPr lang="kk-KZ" sz="3200" dirty="0">
                <a:latin typeface="Times New Roman" pitchFamily="18" charset="0"/>
                <a:cs typeface="Times New Roman" pitchFamily="18" charset="0"/>
              </a:rPr>
              <a:t> нейрогуморалды реттелудің механизмін түсіндіру</a:t>
            </a:r>
            <a:r>
              <a:rPr lang="ru-RU" sz="3200" b="1" dirty="0" smtClean="0">
                <a:latin typeface="Times New Roman" pitchFamily="18" charset="0"/>
                <a:cs typeface="Times New Roman" pitchFamily="18" charset="0"/>
              </a:rPr>
              <a:t> </a:t>
            </a:r>
            <a:endParaRPr lang="ru-RU" sz="3200" b="1" dirty="0">
              <a:latin typeface="Times New Roman" pitchFamily="18" charset="0"/>
              <a:cs typeface="Times New Roman" pitchFamily="18" charset="0"/>
            </a:endParaRPr>
          </a:p>
          <a:p>
            <a:pPr marL="0" indent="0">
              <a:buNone/>
            </a:pPr>
            <a:endParaRPr lang="ru-RU" sz="32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endParaRPr>
          </a:p>
          <a:p>
            <a:pPr marL="0" indent="0">
              <a:buNone/>
            </a:pPr>
            <a:r>
              <a:rPr lang="ru-RU" sz="3200" b="1"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Бағалау </a:t>
            </a:r>
            <a:r>
              <a:rPr lang="ru-RU" sz="32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критерийлері</a:t>
            </a:r>
            <a:r>
              <a:rPr lang="ru-RU" sz="3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Times New Roman" pitchFamily="18" charset="0"/>
                <a:cs typeface="Times New Roman" pitchFamily="18" charset="0"/>
              </a:rPr>
              <a:t>:</a:t>
            </a:r>
          </a:p>
          <a:p>
            <a:r>
              <a:rPr lang="kk-KZ" sz="3200" dirty="0">
                <a:latin typeface="Times New Roman" pitchFamily="18" charset="0"/>
                <a:cs typeface="Times New Roman" pitchFamily="18" charset="0"/>
              </a:rPr>
              <a:t>- реттелу түрлерін анықтайды; </a:t>
            </a:r>
            <a:br>
              <a:rPr lang="kk-KZ" sz="3200" dirty="0">
                <a:latin typeface="Times New Roman" pitchFamily="18" charset="0"/>
                <a:cs typeface="Times New Roman" pitchFamily="18" charset="0"/>
              </a:rPr>
            </a:br>
            <a:r>
              <a:rPr lang="kk-KZ" sz="3200" dirty="0">
                <a:latin typeface="Times New Roman" pitchFamily="18" charset="0"/>
                <a:cs typeface="Times New Roman" pitchFamily="18" charset="0"/>
              </a:rPr>
              <a:t>- реттелу жүйелерінің белгілерін зерттейді: жүйке немесе гуморальдық.</a:t>
            </a:r>
            <a:endParaRPr lang="ru-RU" sz="3200" dirty="0">
              <a:latin typeface="Times New Roman" pitchFamily="18" charset="0"/>
              <a:cs typeface="Times New Roman" pitchFamily="18" charset="0"/>
            </a:endParaRPr>
          </a:p>
          <a:p>
            <a:r>
              <a:rPr lang="kk-KZ" sz="3200" dirty="0">
                <a:latin typeface="Times New Roman" pitchFamily="18" charset="0"/>
                <a:cs typeface="Times New Roman" pitchFamily="18" charset="0"/>
              </a:rPr>
              <a:t>- жүйке және гуморальдық реттеу арасындағы өзара қатынасты орнатады.</a:t>
            </a:r>
            <a:endParaRPr lang="ru-RU" sz="3200" dirty="0">
              <a:latin typeface="Times New Roman" pitchFamily="18" charset="0"/>
              <a:cs typeface="Times New Roman" pitchFamily="18" charset="0"/>
            </a:endParaRPr>
          </a:p>
          <a:p>
            <a:r>
              <a:rPr lang="kk-KZ" sz="3200" dirty="0">
                <a:latin typeface="Times New Roman" pitchFamily="18" charset="0"/>
                <a:cs typeface="Times New Roman" pitchFamily="18" charset="0"/>
              </a:rPr>
              <a:t>- жүйкелік және гуморальдық реттелу жүйелері туралы мәлімдемелермен салыстырмалы кесте толтырады.</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val="3760298914"/>
      </p:ext>
    </p:extLst>
  </p:cSld>
  <p:clrMapOvr>
    <a:masterClrMapping/>
  </p:clrMapOvr>
  <mc:AlternateContent xmlns:mc="http://schemas.openxmlformats.org/markup-compatibility/2006" xmlns:p14="http://schemas.microsoft.com/office/powerpoint/2010/main">
    <mc:Choice Requires="p14">
      <p:transition spd="slow" p14:dur="2000" advTm="27807"/>
    </mc:Choice>
    <mc:Fallback xmlns="">
      <p:transition spd="slow" advTm="27807"/>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кругленный прямоугольник 3"/>
          <p:cNvSpPr/>
          <p:nvPr/>
        </p:nvSpPr>
        <p:spPr>
          <a:xfrm>
            <a:off x="1807482" y="1366157"/>
            <a:ext cx="8215313" cy="2857500"/>
          </a:xfrm>
          <a:prstGeom prst="roundRect">
            <a:avLst/>
          </a:prstGeom>
          <a:ln/>
        </p:spPr>
        <p:style>
          <a:lnRef idx="2">
            <a:schemeClr val="accent2"/>
          </a:lnRef>
          <a:fillRef idx="1">
            <a:schemeClr val="lt1"/>
          </a:fillRef>
          <a:effectRef idx="0">
            <a:schemeClr val="accent2"/>
          </a:effectRef>
          <a:fontRef idx="minor">
            <a:schemeClr val="dk1"/>
          </a:fontRef>
        </p:style>
        <p:txBody>
          <a:bodyPr anchor="ctr"/>
          <a:lstStyle/>
          <a:p>
            <a:pPr algn="just" eaLnBrk="1" fontAlgn="auto" hangingPunct="1">
              <a:spcBef>
                <a:spcPts val="0"/>
              </a:spcBef>
              <a:spcAft>
                <a:spcPts val="0"/>
              </a:spcAft>
              <a:defRPr/>
            </a:pPr>
            <a:r>
              <a:rPr lang="ru-RU" sz="2800" b="1" dirty="0">
                <a:solidFill>
                  <a:srgbClr val="C00000"/>
                </a:solidFill>
                <a:latin typeface="Constantia" pitchFamily="18" charset="0"/>
              </a:rPr>
              <a:t>РЕТТЕЛУ  </a:t>
            </a:r>
            <a:r>
              <a:rPr lang="ru-RU" sz="2800" b="1" dirty="0">
                <a:solidFill>
                  <a:prstClr val="black"/>
                </a:solidFill>
                <a:latin typeface="Times New Roman" pitchFamily="18" charset="0"/>
                <a:cs typeface="Times New Roman" pitchFamily="18" charset="0"/>
              </a:rPr>
              <a:t>– </a:t>
            </a:r>
            <a:r>
              <a:rPr lang="en-US" sz="2800" dirty="0">
                <a:solidFill>
                  <a:prstClr val="black"/>
                </a:solidFill>
                <a:latin typeface="Times New Roman" pitchFamily="18" charset="0"/>
                <a:cs typeface="Times New Roman" pitchFamily="18" charset="0"/>
              </a:rPr>
              <a:t>(</a:t>
            </a:r>
            <a:r>
              <a:rPr lang="ru-RU" sz="2800" dirty="0">
                <a:solidFill>
                  <a:prstClr val="black"/>
                </a:solidFill>
                <a:latin typeface="Times New Roman" pitchFamily="18" charset="0"/>
                <a:cs typeface="Times New Roman" pitchFamily="18" charset="0"/>
              </a:rPr>
              <a:t>лат. </a:t>
            </a:r>
            <a:r>
              <a:rPr lang="en-US" sz="2800" dirty="0" err="1">
                <a:solidFill>
                  <a:prstClr val="black"/>
                </a:solidFill>
                <a:latin typeface="Times New Roman" pitchFamily="18" charset="0"/>
                <a:cs typeface="Times New Roman" pitchFamily="18" charset="0"/>
              </a:rPr>
              <a:t>Regulo</a:t>
            </a:r>
            <a:r>
              <a:rPr lang="ru-RU" sz="2800" dirty="0">
                <a:solidFill>
                  <a:prstClr val="black"/>
                </a:solidFill>
                <a:latin typeface="Times New Roman" pitchFamily="18" charset="0"/>
                <a:cs typeface="Times New Roman" pitchFamily="18" charset="0"/>
              </a:rPr>
              <a:t> – </a:t>
            </a:r>
            <a:r>
              <a:rPr lang="kk-KZ" sz="2800" dirty="0">
                <a:solidFill>
                  <a:prstClr val="black"/>
                </a:solidFill>
                <a:latin typeface="Times New Roman" pitchFamily="18" charset="0"/>
                <a:cs typeface="Times New Roman" pitchFamily="18" charset="0"/>
              </a:rPr>
              <a:t>бағыттаймын</a:t>
            </a:r>
            <a:r>
              <a:rPr lang="ru-RU" sz="2800" dirty="0">
                <a:solidFill>
                  <a:prstClr val="black"/>
                </a:solidFill>
                <a:latin typeface="Times New Roman" pitchFamily="18" charset="0"/>
                <a:cs typeface="Times New Roman" pitchFamily="18" charset="0"/>
              </a:rPr>
              <a:t> </a:t>
            </a:r>
            <a:r>
              <a:rPr lang="ru-RU" sz="2800" dirty="0" err="1">
                <a:solidFill>
                  <a:prstClr val="black"/>
                </a:solidFill>
                <a:latin typeface="Times New Roman" pitchFamily="18" charset="0"/>
                <a:cs typeface="Times New Roman" pitchFamily="18" charset="0"/>
              </a:rPr>
              <a:t>сөзінен</a:t>
            </a:r>
            <a:r>
              <a:rPr lang="ru-RU" sz="2800" dirty="0">
                <a:solidFill>
                  <a:prstClr val="black"/>
                </a:solidFill>
                <a:latin typeface="Times New Roman" pitchFamily="18" charset="0"/>
                <a:cs typeface="Times New Roman" pitchFamily="18" charset="0"/>
              </a:rPr>
              <a:t> </a:t>
            </a:r>
            <a:r>
              <a:rPr lang="ru-RU" sz="2800" dirty="0" err="1">
                <a:solidFill>
                  <a:prstClr val="black"/>
                </a:solidFill>
                <a:latin typeface="Times New Roman" pitchFamily="18" charset="0"/>
                <a:cs typeface="Times New Roman" pitchFamily="18" charset="0"/>
              </a:rPr>
              <a:t>шыққан</a:t>
            </a:r>
            <a:r>
              <a:rPr lang="ru-RU" sz="2800" dirty="0">
                <a:solidFill>
                  <a:prstClr val="black"/>
                </a:solidFill>
                <a:latin typeface="Times New Roman" pitchFamily="18" charset="0"/>
                <a:cs typeface="Times New Roman" pitchFamily="18" charset="0"/>
              </a:rPr>
              <a:t>) </a:t>
            </a:r>
            <a:r>
              <a:rPr lang="kk-KZ" sz="2800" dirty="0">
                <a:solidFill>
                  <a:prstClr val="black"/>
                </a:solidFill>
                <a:latin typeface="Times New Roman" pitchFamily="18" charset="0"/>
                <a:cs typeface="Times New Roman" pitchFamily="18" charset="0"/>
              </a:rPr>
              <a:t>ағзаның қажетіне, қоршаған ортаның өзгерісіне байланысты туындайтын жасуша, ұлпа мен мүшелерге әсері.</a:t>
            </a:r>
            <a:endParaRPr lang="ru-RU" sz="2800" dirty="0">
              <a:solidFill>
                <a:prstClr val="black"/>
              </a:solidFill>
              <a:latin typeface="Times New Roman" pitchFamily="18" charset="0"/>
              <a:cs typeface="Times New Roman" pitchFamily="18" charset="0"/>
            </a:endParaRPr>
          </a:p>
        </p:txBody>
      </p:sp>
      <p:sp>
        <p:nvSpPr>
          <p:cNvPr id="5" name="Скругленный прямоугольник 4"/>
          <p:cNvSpPr/>
          <p:nvPr/>
        </p:nvSpPr>
        <p:spPr>
          <a:xfrm>
            <a:off x="1892300" y="4827588"/>
            <a:ext cx="7858125" cy="1071562"/>
          </a:xfrm>
          <a:prstGeom prst="roundRect">
            <a:avLst/>
          </a:prstGeom>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buFont typeface="Arial" pitchFamily="34" charset="0"/>
              <a:buChar char="•"/>
              <a:defRPr/>
            </a:pPr>
            <a:r>
              <a:rPr lang="ru-RU" sz="2800" dirty="0" err="1">
                <a:solidFill>
                  <a:prstClr val="black"/>
                </a:solidFill>
                <a:latin typeface="Constantia" pitchFamily="18" charset="0"/>
              </a:rPr>
              <a:t>Ағзаның</a:t>
            </a:r>
            <a:r>
              <a:rPr lang="ru-RU" sz="2800" dirty="0">
                <a:solidFill>
                  <a:prstClr val="black"/>
                </a:solidFill>
                <a:latin typeface="Constantia" pitchFamily="18" charset="0"/>
              </a:rPr>
              <a:t> </a:t>
            </a:r>
            <a:r>
              <a:rPr lang="ru-RU" sz="2800" dirty="0" err="1">
                <a:solidFill>
                  <a:prstClr val="black"/>
                </a:solidFill>
                <a:latin typeface="Constantia" pitchFamily="18" charset="0"/>
              </a:rPr>
              <a:t>реттелуі</a:t>
            </a:r>
            <a:r>
              <a:rPr lang="ru-RU" sz="2800" dirty="0">
                <a:solidFill>
                  <a:prstClr val="black"/>
                </a:solidFill>
                <a:latin typeface="Constantia" pitchFamily="18" charset="0"/>
              </a:rPr>
              <a:t> </a:t>
            </a:r>
            <a:r>
              <a:rPr lang="ru-RU" sz="2800" dirty="0" err="1">
                <a:solidFill>
                  <a:prstClr val="black"/>
                </a:solidFill>
                <a:latin typeface="Constantia" pitchFamily="18" charset="0"/>
              </a:rPr>
              <a:t>қалай</a:t>
            </a:r>
            <a:r>
              <a:rPr lang="ru-RU" sz="2800" dirty="0">
                <a:solidFill>
                  <a:prstClr val="black"/>
                </a:solidFill>
                <a:latin typeface="Constantia" pitchFamily="18" charset="0"/>
              </a:rPr>
              <a:t> </a:t>
            </a:r>
            <a:r>
              <a:rPr lang="ru-RU" sz="2800" dirty="0" err="1">
                <a:solidFill>
                  <a:prstClr val="black"/>
                </a:solidFill>
                <a:latin typeface="Constantia" pitchFamily="18" charset="0"/>
              </a:rPr>
              <a:t>жүреді</a:t>
            </a:r>
            <a:r>
              <a:rPr lang="ru-RU" sz="2800" dirty="0">
                <a:solidFill>
                  <a:prstClr val="black"/>
                </a:solidFill>
                <a:latin typeface="Constantia" pitchFamily="18" charset="0"/>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1253005" y="1132834"/>
            <a:ext cx="9719794" cy="4401205"/>
          </a:xfrm>
          <a:prstGeom prst="rect">
            <a:avLst/>
          </a:prstGeom>
          <a:ln>
            <a:headEnd/>
            <a:tailEnd/>
          </a:ln>
          <a:scene3d>
            <a:camera prst="orthographicFront"/>
            <a:lightRig rig="threePt" dir="t"/>
          </a:scene3d>
          <a:sp3d>
            <a:bevelT/>
          </a:sp3d>
        </p:spPr>
        <p:style>
          <a:lnRef idx="2">
            <a:schemeClr val="accent1"/>
          </a:lnRef>
          <a:fillRef idx="1">
            <a:schemeClr val="lt1"/>
          </a:fillRef>
          <a:effectRef idx="0">
            <a:schemeClr val="accent1"/>
          </a:effectRef>
          <a:fontRef idx="minor">
            <a:schemeClr val="dk1"/>
          </a:fontRef>
        </p:style>
        <p:txBody>
          <a:bodyPr wrap="square" anchor="ctr">
            <a:spAutoFit/>
          </a:bodyPr>
          <a:lstStyle/>
          <a:p>
            <a:pPr eaLnBrk="1" hangingPunct="1">
              <a:buFont typeface="Arial" pitchFamily="34" charset="0"/>
              <a:buChar char="•"/>
              <a:defRPr/>
            </a:pP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Физиологиялық</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процестер</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адам</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ағзасында</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арнайы</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реттелу</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механизмдерінің</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арқасында</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жүзеге</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асады</a:t>
            </a:r>
            <a:r>
              <a:rPr lang="ru-RU" sz="2800" b="1" dirty="0">
                <a:solidFill>
                  <a:prstClr val="black"/>
                </a:solidFill>
                <a:latin typeface="Times New Roman" pitchFamily="18" charset="0"/>
                <a:cs typeface="Times New Roman" pitchFamily="18" charset="0"/>
              </a:rPr>
              <a:t>.</a:t>
            </a:r>
          </a:p>
          <a:p>
            <a:pPr>
              <a:buFont typeface="Arial" pitchFamily="34" charset="0"/>
              <a:buChar char="•"/>
              <a:defRPr/>
            </a:pPr>
            <a:r>
              <a:rPr lang="ru-RU" sz="2800" b="1" dirty="0">
                <a:solidFill>
                  <a:prstClr val="black"/>
                </a:solidFill>
                <a:latin typeface="Times New Roman" pitchFamily="18" charset="0"/>
                <a:cs typeface="Times New Roman" pitchFamily="18" charset="0"/>
              </a:rPr>
              <a:t> Адам </a:t>
            </a:r>
            <a:r>
              <a:rPr lang="ru-RU" sz="2800" b="1" dirty="0" err="1">
                <a:solidFill>
                  <a:prstClr val="black"/>
                </a:solidFill>
                <a:latin typeface="Times New Roman" pitchFamily="18" charset="0"/>
                <a:cs typeface="Times New Roman" pitchFamily="18" charset="0"/>
              </a:rPr>
              <a:t>ағзасында</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әр</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түрлі</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процестердің</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реттелуі</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жүйкелік</a:t>
            </a:r>
            <a:r>
              <a:rPr lang="kk-KZ" sz="2800" b="1" dirty="0">
                <a:solidFill>
                  <a:prstClr val="black"/>
                </a:solidFill>
                <a:latin typeface="Times New Roman" panose="02020603050405020304" pitchFamily="18" charset="0"/>
                <a:cs typeface="Times New Roman" panose="02020603050405020304" pitchFamily="18" charset="0"/>
              </a:rPr>
              <a:t> және </a:t>
            </a:r>
            <a:r>
              <a:rPr lang="ru-RU" sz="2800" b="1" dirty="0" err="1">
                <a:solidFill>
                  <a:prstClr val="black"/>
                </a:solidFill>
                <a:latin typeface="Times New Roman" panose="02020603050405020304" pitchFamily="18" charset="0"/>
                <a:cs typeface="Times New Roman" panose="02020603050405020304" pitchFamily="18" charset="0"/>
              </a:rPr>
              <a:t>гуморальдік</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реттелудің</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ме</a:t>
            </a:r>
            <a:r>
              <a:rPr lang="kk-KZ" sz="2800" b="1" dirty="0">
                <a:solidFill>
                  <a:prstClr val="black"/>
                </a:solidFill>
                <a:latin typeface="Times New Roman" panose="02020603050405020304" pitchFamily="18" charset="0"/>
                <a:cs typeface="Times New Roman" panose="02020603050405020304" pitchFamily="18" charset="0"/>
              </a:rPr>
              <a:t>х</a:t>
            </a:r>
            <a:r>
              <a:rPr lang="ru-RU" sz="2800" b="1" dirty="0" err="1">
                <a:solidFill>
                  <a:prstClr val="black"/>
                </a:solidFill>
                <a:latin typeface="Times New Roman" panose="02020603050405020304" pitchFamily="18" charset="0"/>
                <a:cs typeface="Times New Roman" panose="02020603050405020304" pitchFamily="18" charset="0"/>
              </a:rPr>
              <a:t>анизмдерінің</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көмегімен</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жүреді</a:t>
            </a:r>
            <a:r>
              <a:rPr lang="ru-RU" sz="2800" b="1" dirty="0">
                <a:solidFill>
                  <a:prstClr val="black"/>
                </a:solidFill>
                <a:latin typeface="Times New Roman" panose="02020603050405020304" pitchFamily="18" charset="0"/>
                <a:cs typeface="Times New Roman" panose="02020603050405020304" pitchFamily="18" charset="0"/>
              </a:rPr>
              <a:t>.</a:t>
            </a:r>
          </a:p>
          <a:p>
            <a:pPr>
              <a:buFont typeface="Arial" pitchFamily="34" charset="0"/>
              <a:buChar char="•"/>
              <a:defRPr/>
            </a:pPr>
            <a:endParaRPr lang="ru-RU" sz="2800" b="1" dirty="0" smtClean="0">
              <a:solidFill>
                <a:prstClr val="black"/>
              </a:solidFill>
              <a:latin typeface="Times New Roman" panose="02020603050405020304" pitchFamily="18" charset="0"/>
              <a:cs typeface="Times New Roman" panose="02020603050405020304" pitchFamily="18" charset="0"/>
            </a:endParaRPr>
          </a:p>
          <a:p>
            <a:pPr>
              <a:buFont typeface="Arial" pitchFamily="34" charset="0"/>
              <a:buChar char="•"/>
              <a:defRPr/>
            </a:pPr>
            <a:r>
              <a:rPr lang="ru-RU" sz="2800" b="1" dirty="0" smtClean="0">
                <a:solidFill>
                  <a:prstClr val="black"/>
                </a:solidFill>
                <a:latin typeface="Times New Roman" panose="02020603050405020304" pitchFamily="18" charset="0"/>
                <a:cs typeface="Times New Roman" panose="02020603050405020304" pitchFamily="18" charset="0"/>
              </a:rPr>
              <a:t> </a:t>
            </a:r>
            <a:r>
              <a:rPr lang="ru-RU" sz="2800" b="1" u="sng" dirty="0" err="1">
                <a:solidFill>
                  <a:srgbClr val="FF0000"/>
                </a:solidFill>
                <a:latin typeface="Times New Roman" panose="02020603050405020304" pitchFamily="18" charset="0"/>
                <a:cs typeface="Times New Roman" panose="02020603050405020304" pitchFamily="18" charset="0"/>
              </a:rPr>
              <a:t>Гуморальдык</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латынша</a:t>
            </a:r>
            <a:r>
              <a:rPr lang="ru-RU" sz="2800" b="1" dirty="0">
                <a:solidFill>
                  <a:prstClr val="black"/>
                </a:solidFill>
                <a:latin typeface="Times New Roman" panose="02020603050405020304" pitchFamily="18" charset="0"/>
                <a:cs typeface="Times New Roman" panose="02020603050405020304" pitchFamily="18" charset="0"/>
              </a:rPr>
              <a:t> </a:t>
            </a:r>
            <a:r>
              <a:rPr lang="en-US" sz="2800" b="1" dirty="0">
                <a:solidFill>
                  <a:prstClr val="black"/>
                </a:solidFill>
                <a:latin typeface="Times New Roman" panose="02020603050405020304" pitchFamily="18" charset="0"/>
                <a:cs typeface="Times New Roman" panose="02020603050405020304" pitchFamily="18" charset="0"/>
              </a:rPr>
              <a:t>humor — </a:t>
            </a:r>
            <a:r>
              <a:rPr lang="ru-RU" sz="2800" b="1" dirty="0" err="1">
                <a:solidFill>
                  <a:prstClr val="black"/>
                </a:solidFill>
                <a:latin typeface="Times New Roman" panose="02020603050405020304" pitchFamily="18" charset="0"/>
                <a:cs typeface="Times New Roman" panose="02020603050405020304" pitchFamily="18" charset="0"/>
              </a:rPr>
              <a:t>сұйықтык</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немесе</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гормондар</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err="1">
                <a:solidFill>
                  <a:prstClr val="black"/>
                </a:solidFill>
                <a:latin typeface="Times New Roman" panose="02020603050405020304" pitchFamily="18" charset="0"/>
                <a:cs typeface="Times New Roman" panose="02020603050405020304" pitchFamily="18" charset="0"/>
              </a:rPr>
              <a:t>арқылы реттелу</a:t>
            </a:r>
            <a:r>
              <a:rPr lang="ru-RU" sz="2800" b="1" dirty="0">
                <a:solidFill>
                  <a:prstClr val="black"/>
                </a:solidFill>
                <a:latin typeface="Times New Roman" panose="02020603050405020304" pitchFamily="18" charset="0"/>
                <a:cs typeface="Times New Roman" panose="02020603050405020304" pitchFamily="18" charset="0"/>
              </a:rPr>
              <a:t> </a:t>
            </a:r>
            <a:r>
              <a:rPr lang="ru-RU" sz="2800" b="1" dirty="0" smtClean="0">
                <a:solidFill>
                  <a:prstClr val="black"/>
                </a:solidFill>
                <a:latin typeface="Times New Roman" panose="02020603050405020304" pitchFamily="18" charset="0"/>
                <a:cs typeface="Times New Roman" panose="02020603050405020304" pitchFamily="18" charset="0"/>
              </a:rPr>
              <a:t>.</a:t>
            </a:r>
          </a:p>
          <a:p>
            <a:pPr>
              <a:defRPr/>
            </a:pPr>
            <a:endParaRPr lang="ru-RU" sz="2800" b="1" dirty="0">
              <a:solidFill>
                <a:prstClr val="black"/>
              </a:solidFill>
              <a:latin typeface="Times New Roman" panose="02020603050405020304" pitchFamily="18" charset="0"/>
              <a:cs typeface="Times New Roman" panose="02020603050405020304" pitchFamily="18" charset="0"/>
            </a:endParaRPr>
          </a:p>
          <a:p>
            <a:pPr>
              <a:buFont typeface="Arial" pitchFamily="34" charset="0"/>
              <a:buChar char="•"/>
              <a:defRPr/>
            </a:pPr>
            <a:r>
              <a:rPr lang="ru-RU" sz="2800" b="1" dirty="0">
                <a:solidFill>
                  <a:prstClr val="black"/>
                </a:solidFill>
                <a:latin typeface="Times New Roman" panose="02020603050405020304" pitchFamily="18" charset="0"/>
                <a:cs typeface="Times New Roman" panose="02020603050405020304" pitchFamily="18" charset="0"/>
              </a:rPr>
              <a:t> </a:t>
            </a:r>
            <a:r>
              <a:rPr lang="ru-RU" sz="2800" b="1" u="sng" dirty="0" err="1">
                <a:solidFill>
                  <a:srgbClr val="C00000"/>
                </a:solidFill>
                <a:latin typeface="Times New Roman" pitchFamily="18" charset="0"/>
                <a:cs typeface="Times New Roman" pitchFamily="18" charset="0"/>
              </a:rPr>
              <a:t>Жүйкелік</a:t>
            </a:r>
            <a:r>
              <a:rPr lang="ru-RU" sz="2800" b="1" u="sng" dirty="0">
                <a:solidFill>
                  <a:srgbClr val="C00000"/>
                </a:solidFill>
                <a:latin typeface="Times New Roman" pitchFamily="18" charset="0"/>
                <a:cs typeface="Times New Roman" pitchFamily="18" charset="0"/>
              </a:rPr>
              <a:t>  </a:t>
            </a:r>
            <a:r>
              <a:rPr lang="ru-RU" sz="2800" b="1" u="sng" dirty="0" err="1">
                <a:solidFill>
                  <a:srgbClr val="C00000"/>
                </a:solidFill>
                <a:latin typeface="Times New Roman" pitchFamily="18" charset="0"/>
                <a:cs typeface="Times New Roman" pitchFamily="18" charset="0"/>
              </a:rPr>
              <a:t>реттелу</a:t>
            </a:r>
            <a:r>
              <a:rPr lang="ru-RU" sz="2800" b="1" u="sng" dirty="0">
                <a:solidFill>
                  <a:srgbClr val="C00000"/>
                </a:solidFill>
                <a:latin typeface="Times New Roman" pitchFamily="18" charset="0"/>
                <a:cs typeface="Times New Roman" pitchFamily="18" charset="0"/>
              </a:rPr>
              <a:t> </a:t>
            </a:r>
            <a:r>
              <a:rPr lang="ru-RU" sz="2800" b="1" u="sng" dirty="0">
                <a:solidFill>
                  <a:srgbClr val="FF0000"/>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жүйке</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жүйесі</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арқылы</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жүзеге</a:t>
            </a:r>
            <a:r>
              <a:rPr lang="ru-RU" sz="2800" b="1" dirty="0">
                <a:solidFill>
                  <a:prstClr val="black"/>
                </a:solidFill>
                <a:latin typeface="Times New Roman" pitchFamily="18" charset="0"/>
                <a:cs typeface="Times New Roman" pitchFamily="18" charset="0"/>
              </a:rPr>
              <a:t> </a:t>
            </a:r>
            <a:r>
              <a:rPr lang="ru-RU" sz="2800" b="1" dirty="0" err="1">
                <a:solidFill>
                  <a:prstClr val="black"/>
                </a:solidFill>
                <a:latin typeface="Times New Roman" pitchFamily="18" charset="0"/>
                <a:cs typeface="Times New Roman" pitchFamily="18" charset="0"/>
              </a:rPr>
              <a:t>асады</a:t>
            </a:r>
            <a:r>
              <a:rPr lang="ru-RU" sz="2800" b="1" dirty="0">
                <a:solidFill>
                  <a:prstClr val="black"/>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Объект 7"/>
          <p:cNvPicPr>
            <a:picLocks noChangeAspect="1"/>
          </p:cNvPicPr>
          <p:nvPr/>
        </p:nvPicPr>
        <p:blipFill>
          <a:blip r:embed="rId2" cstate="print"/>
          <a:srcRect/>
          <a:stretch>
            <a:fillRect/>
          </a:stretch>
        </p:blipFill>
        <p:spPr>
          <a:xfrm>
            <a:off x="1509486" y="261257"/>
            <a:ext cx="8686800" cy="6354762"/>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580571"/>
            <a:ext cx="5036457" cy="569386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buFont typeface="Wingdings" pitchFamily="2" charset="2"/>
              <a:buChar char="Ø"/>
            </a:pPr>
            <a:r>
              <a:rPr lang="kk-KZ" sz="2800" dirty="0" smtClean="0">
                <a:latin typeface="Times New Roman" pitchFamily="18" charset="0"/>
                <a:cs typeface="Times New Roman" pitchFamily="18" charset="0"/>
              </a:rPr>
              <a:t> Тыныс алу және тыныс шығаруды реттеу мысалында нейрогуморальды реттелу механизмі бірге әсер етуіне айқын мысал болып табылады. Бірақ бұл құбылыс гормондар мен жүйке жүйесінің </a:t>
            </a:r>
            <a:r>
              <a:rPr lang="kk-KZ" sz="2800" smtClean="0">
                <a:latin typeface="Times New Roman" pitchFamily="18" charset="0"/>
                <a:cs typeface="Times New Roman" pitchFamily="18" charset="0"/>
              </a:rPr>
              <a:t>бірге әсер етуін </a:t>
            </a:r>
            <a:r>
              <a:rPr lang="kk-KZ" sz="2800" dirty="0" smtClean="0">
                <a:latin typeface="Times New Roman" pitchFamily="18" charset="0"/>
                <a:cs typeface="Times New Roman" pitchFamily="18" charset="0"/>
              </a:rPr>
              <a:t>көрсетпейтінін түсіну керек. Ол қан және жүйке элементтері арқылы тасымалданатын химиялық заттардың өзара әсерін көрсетеді. </a:t>
            </a:r>
            <a:endParaRPr lang="ru-RU" sz="2800" dirty="0">
              <a:latin typeface="Times New Roman" pitchFamily="18" charset="0"/>
              <a:cs typeface="Times New Roman" pitchFamily="18" charset="0"/>
            </a:endParaRPr>
          </a:p>
        </p:txBody>
      </p:sp>
      <p:sp>
        <p:nvSpPr>
          <p:cNvPr id="3" name="TextBox 2"/>
          <p:cNvSpPr txBox="1"/>
          <p:nvPr/>
        </p:nvSpPr>
        <p:spPr>
          <a:xfrm>
            <a:off x="6458857" y="711198"/>
            <a:ext cx="5094515" cy="569386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buFont typeface="Wingdings" pitchFamily="2" charset="2"/>
              <a:buChar char="Ø"/>
            </a:pPr>
            <a:r>
              <a:rPr lang="kk-KZ" sz="2800" b="1" dirty="0" smtClean="0">
                <a:solidFill>
                  <a:srgbClr val="FF0000"/>
                </a:solidFill>
                <a:latin typeface="Times New Roman" pitchFamily="18" charset="0"/>
                <a:cs typeface="Times New Roman" pitchFamily="18" charset="0"/>
              </a:rPr>
              <a:t> Гуморальды (лат. гумор – сұйықтық) реттелу </a:t>
            </a:r>
            <a:r>
              <a:rPr lang="kk-KZ" sz="2800" dirty="0" smtClean="0">
                <a:latin typeface="Times New Roman" pitchFamily="18" charset="0"/>
                <a:cs typeface="Times New Roman" pitchFamily="18" charset="0"/>
              </a:rPr>
              <a:t>– ағзаның сұйық ортасы (қан, лимфа, жасушааралық сұйықтық) арқылы химиялық заттардың көмегімен жүзеге асырылады. Бұл мысалда гормондардың рөлі көрсетілмейді, бірақ гормондар есею, көбею, зат алмасу және т.б. үдерістердің гуморальды реттелуінің сөзсіз маңызды құрамбөлігі болып табылады.  </a:t>
            </a:r>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7601" y="928915"/>
            <a:ext cx="10493828" cy="4647426"/>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buFont typeface="Wingdings" pitchFamily="2" charset="2"/>
              <a:buChar char="Ø"/>
            </a:pPr>
            <a:r>
              <a:rPr lang="kk-KZ" sz="2800" b="1" dirty="0" smtClean="0">
                <a:latin typeface="Times New Roman" pitchFamily="18" charset="0"/>
                <a:cs typeface="Times New Roman" pitchFamily="18" charset="0"/>
              </a:rPr>
              <a:t> Ағзаның күйзеліске бейімделуі </a:t>
            </a:r>
            <a:r>
              <a:rPr lang="kk-KZ" sz="2400" dirty="0" smtClean="0">
                <a:latin typeface="Times New Roman" pitchFamily="18" charset="0"/>
                <a:cs typeface="Times New Roman" pitchFamily="18" charset="0"/>
              </a:rPr>
              <a:t>– әрі жүйке, әрі эндокриндік жүйе қатысатын күрделі физиологиялық үдеріс. </a:t>
            </a:r>
          </a:p>
          <a:p>
            <a:endParaRPr lang="kk-KZ" sz="2400" dirty="0" smtClean="0">
              <a:latin typeface="Times New Roman" pitchFamily="18" charset="0"/>
              <a:cs typeface="Times New Roman" pitchFamily="18" charset="0"/>
            </a:endParaRPr>
          </a:p>
          <a:p>
            <a:pPr>
              <a:buFont typeface="Wingdings" pitchFamily="2" charset="2"/>
              <a:buChar char="Ø"/>
            </a:pPr>
            <a:r>
              <a:rPr lang="kk-KZ" sz="2800" b="1" dirty="0" smtClean="0">
                <a:latin typeface="Times New Roman" pitchFamily="18" charset="0"/>
                <a:cs typeface="Times New Roman" pitchFamily="18" charset="0"/>
              </a:rPr>
              <a:t> Күйзеліс</a:t>
            </a:r>
            <a:r>
              <a:rPr lang="kk-KZ" sz="2400" dirty="0" smtClean="0">
                <a:latin typeface="Times New Roman" pitchFamily="18" charset="0"/>
                <a:cs typeface="Times New Roman" pitchFamily="18" charset="0"/>
              </a:rPr>
              <a:t> – жүйке және гуморальды механизм арқылы гемеостазды (көрсеткіштердің  тұрақтылығы) сақтауға бағытталған төтенше жағымсыз факторлардың әсеріне ағзаның арнайы емес реакциясы. Жауап беру күйзеліс рекциясы үшін ағзаға қандай жағымсыз фактор (жарақат, ыстық, суық, ашу, қуаныш, қауіп) әсер еткені маңызды  емес. Жауап беру реакциясының дәрежесі жағымсыз әсер ету типімен емес, күшімен анықталады.</a:t>
            </a:r>
          </a:p>
          <a:p>
            <a:r>
              <a:rPr lang="kk-KZ" sz="2400" dirty="0" smtClean="0">
                <a:latin typeface="Times New Roman" pitchFamily="18" charset="0"/>
                <a:cs typeface="Times New Roman" pitchFamily="18" charset="0"/>
              </a:rPr>
              <a:t>Ағзаның күйзеліске бейімделуін жүйке және эндокриндік жүйеде қатар жүретін оқиғалар ретінде көрсетуге болады. Осы оқиғаларды 3-сызба түрінде көрсетейік:</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928914" y="174171"/>
          <a:ext cx="10595428" cy="6400800"/>
        </p:xfrm>
        <a:graphic>
          <a:graphicData uri="http://schemas.openxmlformats.org/drawingml/2006/table">
            <a:tbl>
              <a:tblPr firstRow="1" bandRow="1">
                <a:tableStyleId>{5C22544A-7EE6-4342-B048-85BDC9FD1C3A}</a:tableStyleId>
              </a:tblPr>
              <a:tblGrid>
                <a:gridCol w="5297714"/>
                <a:gridCol w="5297714"/>
              </a:tblGrid>
              <a:tr h="697861">
                <a:tc gridSpan="2">
                  <a:txBody>
                    <a:bodyPr/>
                    <a:lstStyle/>
                    <a:p>
                      <a:pPr algn="ctr"/>
                      <a:r>
                        <a:rPr lang="kk-KZ" sz="2000" dirty="0" smtClean="0">
                          <a:latin typeface="Times New Roman" pitchFamily="18" charset="0"/>
                          <a:cs typeface="Times New Roman" pitchFamily="18" charset="0"/>
                        </a:rPr>
                        <a:t>Ағзаға күйзелістік</a:t>
                      </a:r>
                      <a:r>
                        <a:rPr lang="kk-KZ" sz="2000" baseline="0" dirty="0" smtClean="0">
                          <a:latin typeface="Times New Roman" pitchFamily="18" charset="0"/>
                          <a:cs typeface="Times New Roman" pitchFamily="18" charset="0"/>
                        </a:rPr>
                        <a:t> әсер ету (температураға байланысты: қатты ысу, тоңу немесе эмоциялық)</a:t>
                      </a:r>
                      <a:endParaRPr lang="ru-RU" sz="2000" dirty="0">
                        <a:latin typeface="Times New Roman" pitchFamily="18" charset="0"/>
                        <a:cs typeface="Times New Roman" pitchFamily="18" charset="0"/>
                      </a:endParaRPr>
                    </a:p>
                  </a:txBody>
                  <a:tcPr/>
                </a:tc>
                <a:tc hMerge="1">
                  <a:txBody>
                    <a:bodyPr/>
                    <a:lstStyle/>
                    <a:p>
                      <a:endParaRPr lang="ru-RU" dirty="0"/>
                    </a:p>
                  </a:txBody>
                  <a:tcPr/>
                </a:tc>
              </a:tr>
              <a:tr h="970936">
                <a:tc gridSpan="2">
                  <a:txBody>
                    <a:bodyPr/>
                    <a:lstStyle/>
                    <a:p>
                      <a:pPr algn="ctr"/>
                      <a:r>
                        <a:rPr lang="kk-KZ" sz="2000" b="1" dirty="0" smtClean="0">
                          <a:solidFill>
                            <a:srgbClr val="002060"/>
                          </a:solidFill>
                          <a:latin typeface="Times New Roman" pitchFamily="18" charset="0"/>
                          <a:cs typeface="Times New Roman" pitchFamily="18" charset="0"/>
                        </a:rPr>
                        <a:t>Сәйкес рецопторлардың</a:t>
                      </a:r>
                      <a:r>
                        <a:rPr lang="kk-KZ" sz="2000" b="1" baseline="0" dirty="0" smtClean="0">
                          <a:solidFill>
                            <a:srgbClr val="002060"/>
                          </a:solidFill>
                          <a:latin typeface="Times New Roman" pitchFamily="18" charset="0"/>
                          <a:cs typeface="Times New Roman" pitchFamily="18" charset="0"/>
                        </a:rPr>
                        <a:t> (температуралық немесе эмоциялық әсер ету кезіндегі есту және көру) қозуы</a:t>
                      </a:r>
                    </a:p>
                    <a:p>
                      <a:endParaRPr lang="ru-RU" dirty="0"/>
                    </a:p>
                  </a:txBody>
                  <a:tcPr/>
                </a:tc>
                <a:tc hMerge="1">
                  <a:txBody>
                    <a:bodyPr/>
                    <a:lstStyle/>
                    <a:p>
                      <a:endParaRPr lang="ru-RU" dirty="0"/>
                    </a:p>
                  </a:txBody>
                  <a:tcPr/>
                </a:tc>
              </a:tr>
              <a:tr h="1001278">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Жүйке жүйесінің</a:t>
                      </a:r>
                      <a:r>
                        <a:rPr lang="kk-KZ" sz="2000" b="1" baseline="0" dirty="0" smtClean="0">
                          <a:solidFill>
                            <a:srgbClr val="002060"/>
                          </a:solidFill>
                          <a:latin typeface="Times New Roman" pitchFamily="18" charset="0"/>
                          <a:cs typeface="Times New Roman" pitchFamily="18" charset="0"/>
                        </a:rPr>
                        <a:t> симпатикалық бөлімінің стимуляциясы </a:t>
                      </a:r>
                      <a:endParaRPr lang="ru-RU" sz="2000" b="1" dirty="0">
                        <a:solidFill>
                          <a:srgbClr val="002060"/>
                        </a:solidFill>
                        <a:latin typeface="Times New Roman" pitchFamily="18" charset="0"/>
                        <a:cs typeface="Times New Roman" pitchFamily="18" charset="0"/>
                      </a:endParaRPr>
                    </a:p>
                  </a:txBody>
                  <a:tcPr/>
                </a:tc>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Гипоталамус</a:t>
                      </a:r>
                      <a:r>
                        <a:rPr lang="kk-KZ" sz="2000" b="1" baseline="0" dirty="0" smtClean="0">
                          <a:solidFill>
                            <a:srgbClr val="002060"/>
                          </a:solidFill>
                          <a:latin typeface="Times New Roman" pitchFamily="18" charset="0"/>
                          <a:cs typeface="Times New Roman" pitchFamily="18" charset="0"/>
                        </a:rPr>
                        <a:t> стимуляциясы</a:t>
                      </a:r>
                      <a:endParaRPr lang="ru-RU" sz="2000" b="1" dirty="0">
                        <a:solidFill>
                          <a:srgbClr val="002060"/>
                        </a:solidFill>
                        <a:latin typeface="Times New Roman" pitchFamily="18" charset="0"/>
                        <a:cs typeface="Times New Roman" pitchFamily="18" charset="0"/>
                      </a:endParaRPr>
                    </a:p>
                  </a:txBody>
                  <a:tcPr/>
                </a:tc>
              </a:tr>
              <a:tr h="697861">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Жүрек</a:t>
                      </a:r>
                      <a:r>
                        <a:rPr lang="kk-KZ" sz="2000" b="1" baseline="0" dirty="0" smtClean="0">
                          <a:solidFill>
                            <a:srgbClr val="002060"/>
                          </a:solidFill>
                          <a:latin typeface="Times New Roman" pitchFamily="18" charset="0"/>
                          <a:cs typeface="Times New Roman" pitchFamily="18" charset="0"/>
                        </a:rPr>
                        <a:t> соғуының жиіленуі</a:t>
                      </a:r>
                      <a:endParaRPr lang="ru-RU" sz="2000" b="1" dirty="0">
                        <a:solidFill>
                          <a:srgbClr val="002060"/>
                        </a:solidFill>
                        <a:latin typeface="Times New Roman" pitchFamily="18" charset="0"/>
                        <a:cs typeface="Times New Roman" pitchFamily="18" charset="0"/>
                      </a:endParaRPr>
                    </a:p>
                  </a:txBody>
                  <a:tcPr/>
                </a:tc>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Гипофиз</a:t>
                      </a:r>
                      <a:r>
                        <a:rPr lang="kk-KZ" sz="2000" b="1" baseline="0" dirty="0" smtClean="0">
                          <a:solidFill>
                            <a:srgbClr val="002060"/>
                          </a:solidFill>
                          <a:latin typeface="Times New Roman" pitchFamily="18" charset="0"/>
                          <a:cs typeface="Times New Roman" pitchFamily="18" charset="0"/>
                        </a:rPr>
                        <a:t>  стимуляциясы</a:t>
                      </a:r>
                      <a:endParaRPr lang="ru-RU" sz="2000" b="1" dirty="0">
                        <a:solidFill>
                          <a:srgbClr val="002060"/>
                        </a:solidFill>
                        <a:latin typeface="Times New Roman" pitchFamily="18" charset="0"/>
                        <a:cs typeface="Times New Roman" pitchFamily="18" charset="0"/>
                      </a:endParaRPr>
                    </a:p>
                  </a:txBody>
                  <a:tcPr/>
                </a:tc>
              </a:tr>
              <a:tr h="1001278">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Артериялық қысымның жоғарылауы</a:t>
                      </a:r>
                      <a:endParaRPr lang="ru-RU" sz="2000" b="1" dirty="0">
                        <a:solidFill>
                          <a:srgbClr val="002060"/>
                        </a:solidFill>
                        <a:latin typeface="Times New Roman" pitchFamily="18" charset="0"/>
                        <a:cs typeface="Times New Roman" pitchFamily="18" charset="0"/>
                      </a:endParaRPr>
                    </a:p>
                  </a:txBody>
                  <a:tcPr/>
                </a:tc>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Стимулдаушы гормондар синтезі: АКТГ (адренокортикопропты гормон) және тб.)</a:t>
                      </a:r>
                      <a:endParaRPr lang="ru-RU" sz="2000" b="1" dirty="0">
                        <a:solidFill>
                          <a:srgbClr val="002060"/>
                        </a:solidFill>
                        <a:latin typeface="Times New Roman" pitchFamily="18" charset="0"/>
                        <a:cs typeface="Times New Roman" pitchFamily="18" charset="0"/>
                      </a:endParaRPr>
                    </a:p>
                  </a:txBody>
                  <a:tcPr/>
                </a:tc>
              </a:tr>
              <a:tr h="1001278">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Бұлшық етте қан</a:t>
                      </a:r>
                      <a:r>
                        <a:rPr lang="kk-KZ" sz="2000" b="1" baseline="0" dirty="0" smtClean="0">
                          <a:solidFill>
                            <a:srgbClr val="002060"/>
                          </a:solidFill>
                          <a:latin typeface="Times New Roman" pitchFamily="18" charset="0"/>
                          <a:cs typeface="Times New Roman" pitchFamily="18" charset="0"/>
                        </a:rPr>
                        <a:t> </a:t>
                      </a:r>
                      <a:r>
                        <a:rPr lang="kk-KZ" sz="2000" b="1" dirty="0" smtClean="0">
                          <a:solidFill>
                            <a:srgbClr val="002060"/>
                          </a:solidFill>
                          <a:latin typeface="Times New Roman" pitchFamily="18" charset="0"/>
                          <a:cs typeface="Times New Roman" pitchFamily="18" charset="0"/>
                        </a:rPr>
                        <a:t>айналымның күшеюі.</a:t>
                      </a:r>
                    </a:p>
                    <a:p>
                      <a:r>
                        <a:rPr lang="kk-KZ" sz="2000" b="1" dirty="0" smtClean="0">
                          <a:solidFill>
                            <a:srgbClr val="002060"/>
                          </a:solidFill>
                          <a:latin typeface="Times New Roman" pitchFamily="18" charset="0"/>
                          <a:cs typeface="Times New Roman" pitchFamily="18" charset="0"/>
                        </a:rPr>
                        <a:t>Олардың күші</a:t>
                      </a:r>
                      <a:r>
                        <a:rPr lang="kk-KZ" sz="2000" b="1" baseline="0" dirty="0" smtClean="0">
                          <a:solidFill>
                            <a:srgbClr val="002060"/>
                          </a:solidFill>
                          <a:latin typeface="Times New Roman" pitchFamily="18" charset="0"/>
                          <a:cs typeface="Times New Roman" pitchFamily="18" charset="0"/>
                        </a:rPr>
                        <a:t> мен төзімділігінің артуы</a:t>
                      </a:r>
                      <a:endParaRPr lang="ru-RU" sz="2000" b="1" dirty="0">
                        <a:solidFill>
                          <a:srgbClr val="002060"/>
                        </a:solidFill>
                        <a:latin typeface="Times New Roman" pitchFamily="18" charset="0"/>
                        <a:cs typeface="Times New Roman" pitchFamily="18" charset="0"/>
                      </a:endParaRPr>
                    </a:p>
                  </a:txBody>
                  <a:tcPr/>
                </a:tc>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Бүйрекүсті безінің </a:t>
                      </a:r>
                      <a:r>
                        <a:rPr lang="kk-KZ" sz="2000" b="1" baseline="0" dirty="0" smtClean="0">
                          <a:solidFill>
                            <a:srgbClr val="002060"/>
                          </a:solidFill>
                          <a:latin typeface="Times New Roman" pitchFamily="18" charset="0"/>
                          <a:cs typeface="Times New Roman" pitchFamily="18" charset="0"/>
                        </a:rPr>
                        <a:t>стимуляциясы: </a:t>
                      </a:r>
                    </a:p>
                    <a:p>
                      <a:r>
                        <a:rPr lang="kk-KZ" sz="2000" b="1" baseline="0" dirty="0" smtClean="0">
                          <a:solidFill>
                            <a:srgbClr val="002060"/>
                          </a:solidFill>
                          <a:latin typeface="Times New Roman" pitchFamily="18" charset="0"/>
                          <a:cs typeface="Times New Roman" pitchFamily="18" charset="0"/>
                        </a:rPr>
                        <a:t>Адреналин мен гликокортикоидтар</a:t>
                      </a:r>
                      <a:endParaRPr lang="ru-RU" sz="2000" b="1" dirty="0">
                        <a:solidFill>
                          <a:srgbClr val="002060"/>
                        </a:solidFill>
                        <a:latin typeface="Times New Roman" pitchFamily="18" charset="0"/>
                        <a:cs typeface="Times New Roman" pitchFamily="18" charset="0"/>
                      </a:endParaRPr>
                    </a:p>
                  </a:txBody>
                  <a:tcPr/>
                </a:tc>
              </a:tr>
              <a:tr h="1001278">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Бұлшық</a:t>
                      </a:r>
                      <a:r>
                        <a:rPr lang="kk-KZ" sz="2000" b="1" baseline="0" dirty="0" smtClean="0">
                          <a:solidFill>
                            <a:srgbClr val="002060"/>
                          </a:solidFill>
                          <a:latin typeface="Times New Roman" pitchFamily="18" charset="0"/>
                          <a:cs typeface="Times New Roman" pitchFamily="18" charset="0"/>
                        </a:rPr>
                        <a:t> еттің глюкозаны пайдалануы. Қаңқа және жүрек.</a:t>
                      </a:r>
                      <a:endParaRPr lang="ru-RU" sz="2000" b="1" dirty="0">
                        <a:solidFill>
                          <a:srgbClr val="002060"/>
                        </a:solidFill>
                        <a:latin typeface="Times New Roman" pitchFamily="18" charset="0"/>
                        <a:cs typeface="Times New Roman" pitchFamily="18" charset="0"/>
                      </a:endParaRPr>
                    </a:p>
                  </a:txBody>
                  <a:tcPr/>
                </a:tc>
                <a:tc>
                  <a:txBody>
                    <a:bodyPr/>
                    <a:lstStyle/>
                    <a:p>
                      <a:endParaRPr lang="kk-KZ" sz="2000" b="1" dirty="0" smtClean="0">
                        <a:solidFill>
                          <a:srgbClr val="002060"/>
                        </a:solidFill>
                        <a:latin typeface="Times New Roman" pitchFamily="18" charset="0"/>
                        <a:cs typeface="Times New Roman" pitchFamily="18" charset="0"/>
                      </a:endParaRPr>
                    </a:p>
                    <a:p>
                      <a:r>
                        <a:rPr lang="kk-KZ" sz="2000" b="1" dirty="0" smtClean="0">
                          <a:solidFill>
                            <a:srgbClr val="002060"/>
                          </a:solidFill>
                          <a:latin typeface="Times New Roman" pitchFamily="18" charset="0"/>
                          <a:cs typeface="Times New Roman" pitchFamily="18" charset="0"/>
                        </a:rPr>
                        <a:t>Гликогеннің глюкозаға айналуы,</a:t>
                      </a:r>
                      <a:r>
                        <a:rPr lang="kk-KZ" sz="2000" b="1" baseline="0" dirty="0" smtClean="0">
                          <a:solidFill>
                            <a:srgbClr val="002060"/>
                          </a:solidFill>
                          <a:latin typeface="Times New Roman" pitchFamily="18" charset="0"/>
                          <a:cs typeface="Times New Roman" pitchFamily="18" charset="0"/>
                        </a:rPr>
                        <a:t> қанда глюкоза деңгейінің артуы</a:t>
                      </a:r>
                      <a:endParaRPr lang="ru-RU" sz="2000" b="1" dirty="0">
                        <a:solidFill>
                          <a:srgbClr val="002060"/>
                        </a:solidFill>
                        <a:latin typeface="Times New Roman" pitchFamily="18" charset="0"/>
                        <a:cs typeface="Times New Roman" pitchFamily="18" charset="0"/>
                      </a:endParaRPr>
                    </a:p>
                  </a:txBody>
                  <a:tcPr/>
                </a:tc>
              </a:tr>
            </a:tbl>
          </a:graphicData>
        </a:graphic>
      </p:graphicFrame>
      <p:sp>
        <p:nvSpPr>
          <p:cNvPr id="3" name="Стрелка вниз 2"/>
          <p:cNvSpPr/>
          <p:nvPr/>
        </p:nvSpPr>
        <p:spPr>
          <a:xfrm>
            <a:off x="6037943" y="1611082"/>
            <a:ext cx="304799" cy="49348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030514" y="2051594"/>
            <a:ext cx="9956800" cy="3289663"/>
          </a:xfrm>
        </p:spPr>
        <p:style>
          <a:lnRef idx="1">
            <a:schemeClr val="accent4"/>
          </a:lnRef>
          <a:fillRef idx="2">
            <a:schemeClr val="accent4"/>
          </a:fillRef>
          <a:effectRef idx="1">
            <a:schemeClr val="accent4"/>
          </a:effectRef>
          <a:fontRef idx="minor">
            <a:schemeClr val="dk1"/>
          </a:fontRef>
        </p:style>
        <p:txBody>
          <a:bodyPr>
            <a:normAutofit fontScale="92500"/>
          </a:bodyPr>
          <a:lstStyle/>
          <a:p>
            <a:pPr marL="0" indent="0">
              <a:buNone/>
            </a:pPr>
            <a:r>
              <a:rPr lang="ru-RU" b="1" dirty="0" err="1" smtClean="0">
                <a:solidFill>
                  <a:srgbClr val="0070C0"/>
                </a:solidFill>
                <a:latin typeface="Times New Roman" pitchFamily="18" charset="0"/>
                <a:cs typeface="Times New Roman" pitchFamily="18" charset="0"/>
              </a:rPr>
              <a:t>Тапсырма</a:t>
            </a:r>
            <a:r>
              <a:rPr lang="ru-RU" b="1" dirty="0" smtClean="0">
                <a:solidFill>
                  <a:srgbClr val="0070C0"/>
                </a:solidFill>
                <a:latin typeface="Times New Roman" pitchFamily="18" charset="0"/>
                <a:cs typeface="Times New Roman" pitchFamily="18" charset="0"/>
              </a:rPr>
              <a:t> 1: </a:t>
            </a:r>
            <a:r>
              <a:rPr lang="ru-RU" dirty="0" err="1">
                <a:latin typeface="Times New Roman" pitchFamily="18" charset="0"/>
                <a:cs typeface="Times New Roman" pitchFamily="18" charset="0"/>
              </a:rPr>
              <a:t>реттеудің түрін анықтаңыз</a:t>
            </a:r>
            <a:r>
              <a:rPr lang="ru-RU" dirty="0" err="1"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r>
              <a:rPr lang="kk-KZ" dirty="0">
                <a:latin typeface="Times New Roman" pitchFamily="18" charset="0"/>
                <a:cs typeface="Times New Roman" pitchFamily="18" charset="0"/>
              </a:rPr>
              <a:t>Реттелу жүйке жасушаларымен жүзеге асады.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Реттелу электр импульстары мен медиаторлар арқылы жүзеге асады.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Психикалық үдерістердің өтуін қамтамасыз етеді.</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Биологиялық белсенді заттар көмегімен жүзеге асады.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Бұл реттелу басқасына қарағанда баяу жүзеге асады.</a:t>
            </a:r>
            <a:endParaRPr lang="ru-RU" dirty="0">
              <a:latin typeface="Times New Roman" pitchFamily="18" charset="0"/>
              <a:cs typeface="Times New Roman" pitchFamily="18" charset="0"/>
            </a:endParaRPr>
          </a:p>
          <a:p>
            <a:r>
              <a:rPr lang="kk-KZ" dirty="0">
                <a:latin typeface="Times New Roman" pitchFamily="18" charset="0"/>
                <a:cs typeface="Times New Roman" pitchFamily="18" charset="0"/>
              </a:rPr>
              <a:t>Энергияның көп мөлшерін қажет етеді</a:t>
            </a:r>
            <a:endParaRPr lang="ru-RU" dirty="0">
              <a:latin typeface="Times New Roman" pitchFamily="18" charset="0"/>
              <a:cs typeface="Times New Roman" pitchFamily="18" charset="0"/>
            </a:endParaRPr>
          </a:p>
        </p:txBody>
      </p:sp>
      <p:sp>
        <p:nvSpPr>
          <p:cNvPr id="6" name="Заголовок 1"/>
          <p:cNvSpPr txBox="1">
            <a:spLocks/>
          </p:cNvSpPr>
          <p:nvPr/>
        </p:nvSpPr>
        <p:spPr>
          <a:xfrm>
            <a:off x="362855" y="406400"/>
            <a:ext cx="10972800" cy="1143000"/>
          </a:xfrm>
          <a:prstGeom prst="rect">
            <a:avLst/>
          </a:prstGeom>
        </p:spPr>
        <p:txBody>
          <a:bodyPr vert="horz" lIns="0" rIns="0" bIns="0"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4000" b="1" i="0" u="none" strike="noStrike" kern="1200" cap="none" spc="0" normalizeH="0" baseline="0" noProof="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Times New Roman" panose="02020603050405020304" pitchFamily="18" charset="0"/>
                <a:ea typeface="+mj-ea"/>
                <a:cs typeface="Times New Roman" panose="02020603050405020304" pitchFamily="18" charset="0"/>
              </a:rPr>
              <a:t>Бекіту</a:t>
            </a:r>
            <a:r>
              <a:rPr kumimoji="0" lang="ru-RU" sz="4000" b="1" i="0" u="none" strike="noStrike" kern="1200" cap="none" spc="0" normalizeH="0" baseline="0" noProof="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Times New Roman" panose="02020603050405020304" pitchFamily="18" charset="0"/>
                <a:ea typeface="+mj-ea"/>
                <a:cs typeface="Times New Roman" panose="02020603050405020304" pitchFamily="18" charset="0"/>
              </a:rPr>
              <a:t> </a:t>
            </a:r>
            <a:r>
              <a:rPr kumimoji="0" lang="ru-RU" sz="4000" b="1" i="0" u="none" strike="noStrike" kern="1200" cap="none" spc="0" normalizeH="0" baseline="0" noProof="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Times New Roman" panose="02020603050405020304" pitchFamily="18" charset="0"/>
                <a:ea typeface="+mj-ea"/>
                <a:cs typeface="Times New Roman" panose="02020603050405020304" pitchFamily="18" charset="0"/>
              </a:rPr>
              <a:t>тапсырмасы</a:t>
            </a:r>
            <a:endParaRPr kumimoji="0" lang="ru-RU" sz="4000" b="1" i="0" u="none" strike="noStrike" kern="1200" cap="none" spc="0" normalizeH="0" baseline="0" noProof="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uLnTx/>
              <a:uFillTx/>
              <a:latin typeface="Times New Roman" panose="02020603050405020304" pitchFamily="18" charset="0"/>
              <a:ea typeface="+mj-ea"/>
              <a:cs typeface="Times New Roman" panose="02020603050405020304" pitchFamily="18" charset="0"/>
            </a:endParaRPr>
          </a:p>
        </p:txBody>
      </p:sp>
    </p:spTree>
    <p:extLst>
      <p:ext uri="{BB962C8B-B14F-4D97-AF65-F5344CB8AC3E}">
        <p14:creationId xmlns:p14="http://schemas.microsoft.com/office/powerpoint/2010/main" val="3270252745"/>
      </p:ext>
    </p:extLst>
  </p:cSld>
  <p:clrMapOvr>
    <a:masterClrMapping/>
  </p:clrMapOvr>
  <mc:AlternateContent xmlns:mc="http://schemas.openxmlformats.org/markup-compatibility/2006" xmlns:p14="http://schemas.microsoft.com/office/powerpoint/2010/main">
    <mc:Choice Requires="p14">
      <p:transition spd="slow" p14:dur="2000" advTm="324674"/>
    </mc:Choice>
    <mc:Fallback xmlns="">
      <p:transition spd="slow" advTm="324674"/>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881</TotalTime>
  <Words>519</Words>
  <Application>Microsoft Office PowerPoint</Application>
  <PresentationFormat>Широкоэкранный</PresentationFormat>
  <Paragraphs>69</Paragraphs>
  <Slides>12</Slides>
  <Notes>2</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Arial</vt:lpstr>
      <vt:lpstr>Calibri</vt:lpstr>
      <vt:lpstr>Constantia</vt:lpstr>
      <vt:lpstr>Times New Roman</vt:lpstr>
      <vt:lpstr>Wingdings</vt:lpstr>
      <vt:lpstr>Wingdings 2</vt:lpstr>
      <vt:lpstr>Поток</vt:lpstr>
      <vt:lpstr>Тақырыбы:  Тынысалу мен тыныс шығарудың реттелуі мысалында нейрогуморальдық реттелу механизмі. Жүйкелік және гуморальдық реттелуді салыстыру. Ағзаның күйзеліске бейімделуі.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Бекіту тапсырмасы</vt:lpstr>
      <vt:lpstr>Рефлексия «Үш М»</vt:lpstr>
      <vt:lpstr>Презентация PowerPoint</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Бекишева Айнур</dc:creator>
  <cp:lastModifiedBy>Huawei</cp:lastModifiedBy>
  <cp:revision>61</cp:revision>
  <dcterms:created xsi:type="dcterms:W3CDTF">2019-01-04T05:25:19Z</dcterms:created>
  <dcterms:modified xsi:type="dcterms:W3CDTF">2024-11-02T06:30:14Z</dcterms:modified>
</cp:coreProperties>
</file>