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1" r:id="rId2"/>
    <p:sldId id="256" r:id="rId3"/>
    <p:sldId id="259" r:id="rId4"/>
    <p:sldId id="260" r:id="rId5"/>
    <p:sldId id="262" r:id="rId6"/>
    <p:sldId id="263" r:id="rId7"/>
    <p:sldId id="265" r:id="rId8"/>
    <p:sldId id="266" r:id="rId9"/>
    <p:sldId id="267" r:id="rId10"/>
    <p:sldId id="268" r:id="rId11"/>
    <p:sldId id="276" r:id="rId12"/>
    <p:sldId id="278" r:id="rId13"/>
    <p:sldId id="264" r:id="rId14"/>
    <p:sldId id="275" r:id="rId15"/>
    <p:sldId id="277" r:id="rId16"/>
    <p:sldId id="274" r:id="rId17"/>
    <p:sldId id="25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41" autoAdjust="0"/>
    <p:restoredTop sz="94660"/>
  </p:normalViewPr>
  <p:slideViewPr>
    <p:cSldViewPr snapToGrid="0">
      <p:cViewPr>
        <p:scale>
          <a:sx n="76" d="100"/>
          <a:sy n="76" d="100"/>
        </p:scale>
        <p:origin x="-486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FC964-B854-474B-A52F-4F178E1AD507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DE821-1F8A-4DAE-8244-B3A281CCCC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415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821-1F8A-4DAE-8244-B3A281CCCC4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207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EA3-E668-419A-BEE8-C6733C6DE4A2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9678-CB7D-44E9-BD86-25DEC89E2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308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EA3-E668-419A-BEE8-C6733C6DE4A2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9678-CB7D-44E9-BD86-25DEC89E2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58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EA3-E668-419A-BEE8-C6733C6DE4A2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9678-CB7D-44E9-BD86-25DEC89E2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09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EA3-E668-419A-BEE8-C6733C6DE4A2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9678-CB7D-44E9-BD86-25DEC89E2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156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EA3-E668-419A-BEE8-C6733C6DE4A2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9678-CB7D-44E9-BD86-25DEC89E2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11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EA3-E668-419A-BEE8-C6733C6DE4A2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9678-CB7D-44E9-BD86-25DEC89E2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322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EA3-E668-419A-BEE8-C6733C6DE4A2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9678-CB7D-44E9-BD86-25DEC89E2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52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EA3-E668-419A-BEE8-C6733C6DE4A2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9678-CB7D-44E9-BD86-25DEC89E2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75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EA3-E668-419A-BEE8-C6733C6DE4A2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9678-CB7D-44E9-BD86-25DEC89E2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64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EA3-E668-419A-BEE8-C6733C6DE4A2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9678-CB7D-44E9-BD86-25DEC89E2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645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EA3-E668-419A-BEE8-C6733C6DE4A2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9678-CB7D-44E9-BD86-25DEC89E2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44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78EA3-E668-419A-BEE8-C6733C6DE4A2}" type="datetimeFigureOut">
              <a:rPr lang="ru-RU" smtClean="0"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99678-CB7D-44E9-BD86-25DEC89E2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534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bilimland.kz/kk/courses/biologiya-kk/adam-biologiyalyq-tur-retinde/tynys-alu-zhujesi/lesson/zhasushalardyng-tynys-aluy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twig-bilim.kz/kz/film/the-dark-side-of-oxygen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Решение задачи Титаник на Kaggle для начинающи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17394" y="365125"/>
            <a:ext cx="4468504" cy="43513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1912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Атлант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мұхитында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Ұлыбританиядан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АҚШ-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аттанған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алып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«Титаник»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кемесі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апатқа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ұшырайды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100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жылдан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астам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«Титаник»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кемесі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4000 метр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тереңдікте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мұхит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түбінде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жатыр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Мұхиттың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түбінде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оттек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мүлдем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жоқ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дегенмен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зерттеушілер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кемені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тат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басып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ыдырай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бастағанын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баяндайды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Кеменің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коррозияға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ұшырауының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себебі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болуы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826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 flipH="1" flipV="1">
            <a:off x="1263716" y="2101799"/>
            <a:ext cx="621072" cy="16797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4314" y="344557"/>
            <a:ext cx="3896139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жейтін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глюкозаны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аламыз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180" y="1856671"/>
            <a:ext cx="2237133" cy="125279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075746" y="4245146"/>
            <a:ext cx="417656" cy="7350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4314" y="4976192"/>
            <a:ext cx="3896139" cy="1815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 қажетті оттегін </a:t>
            </a:r>
          </a:p>
          <a:p>
            <a:pPr algn="ctr"/>
            <a:r>
              <a:rPr lang="kk-KZ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 алу арқылы </a:t>
            </a:r>
          </a:p>
          <a:p>
            <a:pPr algn="ctr"/>
            <a:r>
              <a:rPr lang="kk-KZ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атмосфералық ауадан жұтамыз</a:t>
            </a:r>
            <a:endParaRPr lang="en-GB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783" y="4386471"/>
            <a:ext cx="1981200" cy="231457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6168788" y="2447027"/>
            <a:ext cx="48780" cy="6796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87777" y="432564"/>
            <a:ext cx="3896139" cy="1815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көмірқышқыл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газынан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шығару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шығару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арыламыз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444" y="272137"/>
            <a:ext cx="2286000" cy="17145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8475260" y="4243823"/>
            <a:ext cx="308656" cy="6097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73078" y="4853554"/>
            <a:ext cx="3207026" cy="1815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терлеу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зәр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шығару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суды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бөліп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шығарамыз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6122" y="4924245"/>
            <a:ext cx="2154124" cy="142827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202684" y="3156387"/>
            <a:ext cx="10740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defRPr/>
            </a:pPr>
            <a:r>
              <a:rPr lang="ru-RU" altLang="ru-RU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=СО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О+АТФ</a:t>
            </a:r>
            <a:endParaRPr lang="ru-RU" alt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>
              <a:defRPr/>
            </a:pPr>
            <a:r>
              <a:rPr lang="kk-KZ" altLang="ru-RU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Глюкоза+оттегі=көміртек диоксиді+ су +энергия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744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7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</a:t>
            </a:r>
            <a:r>
              <a:rPr lang="ru-RU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ru-RU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жүретін</a:t>
            </a:r>
            <a:r>
              <a:rPr lang="ru-RU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алуды</a:t>
            </a:r>
            <a:r>
              <a:rPr lang="ru-RU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жасушалық</a:t>
            </a:r>
            <a:r>
              <a:rPr lang="ru-RU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атайды</a:t>
            </a:r>
            <a:r>
              <a:rPr lang="ru-RU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Аэробты тыныс алу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үдерісіне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оттек 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атысатындықтан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үдеріс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аэробты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аталады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Аэробты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бөлінеді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Энергия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жасушаның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митохондрияларда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өндіріледі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Ағзада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оттек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тотығу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реакциялары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нәтижесінде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органикалық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заттарды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ыдыратып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энергияны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босатып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шығарады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Анаэробты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Анаэробты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ағзалар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оттекті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етпейді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алуға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оттек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қатыспағандықтан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қоректік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заттар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толық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ыдырамайды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сондықтан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түзілетін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энергияның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мөлшері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аз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Анаэробты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ағзасында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ауыр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физикалық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жаттығулар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жасаған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бұлшықеттерде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асады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Жануарлар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жасушаларында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уақытша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оттек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жетіспегендіктен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глюкоза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цитоплазмада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сүт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қышқылына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ғана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ыдырайды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57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ÐÐ°ÑÑÐ¸Ð½ÐºÐ¸ Ð¿Ð¾ Ð·Ð°Ð¿ÑÐ¾ÑÑ ÐÐ°ÑÑÑÐ°Ð»ÑÒ ÑÑÐ½ÑÑ Ð°Ð»Ñ ÐºÐµÐ·ÐµÒ£Ð´ÐµÑÑ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" y="275572"/>
            <a:ext cx="11918887" cy="658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94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472" y="284455"/>
            <a:ext cx="11688501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Митохондриялар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—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жіпше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түйіршік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тәрізді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органоид.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автотрофты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гетеротрофты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организмдердің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цитоплазмасында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кездеседі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Митохондрияның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құрамына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енетін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ақуыздардың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көпшілігі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тотығу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процесін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камтамасыз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ететін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матриксінде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ішкі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мембраналарына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орналасқан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Жануарлар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жасушаларына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қарағанда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жасыл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өсімдіктерде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митохондриялар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аз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кездеседі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өйткені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митохондриялардың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кейбір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қызметтерін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хлоропластар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атқарады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45168" y="2752436"/>
            <a:ext cx="3825917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err="1" smtClean="0"/>
              <a:t>Мембранадағы</a:t>
            </a:r>
            <a:r>
              <a:rPr lang="ru-RU" sz="3600" dirty="0" smtClean="0"/>
              <a:t> </a:t>
            </a:r>
            <a:r>
              <a:rPr lang="ru-RU" sz="3600" dirty="0" err="1" smtClean="0"/>
              <a:t>бұл</a:t>
            </a:r>
            <a:r>
              <a:rPr lang="ru-RU" sz="3600" dirty="0" smtClean="0"/>
              <a:t> </a:t>
            </a:r>
            <a:r>
              <a:rPr lang="ru-RU" sz="3600" dirty="0" err="1" smtClean="0"/>
              <a:t>қатпарлар</a:t>
            </a:r>
            <a:r>
              <a:rPr lang="ru-RU" sz="3600" dirty="0" smtClean="0"/>
              <a:t> </a:t>
            </a:r>
            <a:r>
              <a:rPr lang="ru-RU" sz="3600" dirty="0" err="1" smtClean="0"/>
              <a:t>митохондрияның</a:t>
            </a:r>
            <a:r>
              <a:rPr lang="ru-RU" sz="3600" dirty="0" smtClean="0"/>
              <a:t> </a:t>
            </a:r>
            <a:r>
              <a:rPr lang="ru-RU" sz="3600" dirty="0" err="1" smtClean="0"/>
              <a:t>беткі</a:t>
            </a:r>
            <a:r>
              <a:rPr lang="ru-RU" sz="3600" dirty="0" smtClean="0"/>
              <a:t> </a:t>
            </a:r>
            <a:r>
              <a:rPr lang="ru-RU" sz="3600" dirty="0" err="1" smtClean="0"/>
              <a:t>ауданын</a:t>
            </a:r>
            <a:r>
              <a:rPr lang="ru-RU" sz="3600" dirty="0" smtClean="0"/>
              <a:t> </a:t>
            </a:r>
            <a:r>
              <a:rPr lang="ru-RU" sz="3600" dirty="0" err="1" smtClean="0"/>
              <a:t>ұлғайтады</a:t>
            </a:r>
            <a:r>
              <a:rPr lang="ru-RU" sz="3600" dirty="0" smtClean="0"/>
              <a:t>.</a:t>
            </a:r>
            <a:endParaRPr lang="en-GB" sz="3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95" y="2916208"/>
            <a:ext cx="5287701" cy="357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5"/>
          <p:cNvCxnSpPr/>
          <p:nvPr/>
        </p:nvCxnSpPr>
        <p:spPr>
          <a:xfrm flipV="1">
            <a:off x="4238171" y="3933371"/>
            <a:ext cx="3483429" cy="4644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1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93423"/>
            <a:ext cx="10515600" cy="1325563"/>
          </a:xfrm>
        </p:spPr>
        <p:txBody>
          <a:bodyPr/>
          <a:lstStyle/>
          <a:p>
            <a:pPr algn="ctr"/>
            <a:r>
              <a:rPr lang="ru-RU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Жасушалардың</a:t>
            </a:r>
            <a:r>
              <a:rPr lang="ru-RU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алуы</a:t>
            </a:r>
            <a:endParaRPr lang="ru-RU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125337"/>
            <a:ext cx="10515600" cy="3051626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https://bilimland.kz/kk/courses/biologiya-kk/adam-biologiyalyq-tur-retinde/tynys-alu-zhujesi/lesson/zhasushalardyng-tynys-aluy</a:t>
            </a:r>
            <a:r>
              <a:rPr lang="kk-KZ" dirty="0" smtClean="0"/>
              <a:t> </a:t>
            </a:r>
            <a:endParaRPr lang="ru-RU" dirty="0"/>
          </a:p>
        </p:txBody>
      </p:sp>
      <p:pic>
        <p:nvPicPr>
          <p:cNvPr id="3076" name="Picture 4" descr="iTest – онлайн-тренажер для подготовки к ЕНТ, итоговой аттестации и ВОУ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51" y="596496"/>
            <a:ext cx="158115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46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7585575"/>
              </p:ext>
            </p:extLst>
          </p:nvPr>
        </p:nvGraphicFramePr>
        <p:xfrm>
          <a:off x="237699" y="327547"/>
          <a:ext cx="11676796" cy="6052153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3133298"/>
                <a:gridCol w="4121624"/>
                <a:gridCol w="4421874"/>
              </a:tblGrid>
              <a:tr h="11143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Салыстыру үшін белгілер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Анаэроб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тыныс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алу</a:t>
                      </a:r>
                      <a:endParaRPr lang="ru-RU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Аэроб </a:t>
                      </a:r>
                      <a:r>
                        <a:rPr lang="ru-RU" sz="2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тыныс</a:t>
                      </a:r>
                      <a:r>
                        <a:rPr lang="ru-RU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алу</a:t>
                      </a:r>
                      <a:endParaRPr lang="ru-RU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</a:tr>
              <a:tr h="49377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Анықтау</a:t>
                      </a:r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Жасушаның қай орын алады</a:t>
                      </a:r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бөлігінде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ATФ молекулалары түріндегі энергия мөлшері</a:t>
                      </a:r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Химиялық теңдеу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Атмосфералық оттегі қатысынсыз  тыныс алу</a:t>
                      </a:r>
                      <a:endParaRPr lang="ru-RU" sz="24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Цитоплазма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k-KZ" sz="2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молекул</a:t>
                      </a:r>
                      <a:r>
                        <a:rPr lang="ru-RU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АТФ</a:t>
                      </a:r>
                      <a:endParaRPr lang="ru-RU" sz="24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С6Н12О6 2С3Н6О3 + 2АТФ</a:t>
                      </a:r>
                      <a:endParaRPr lang="ru-RU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Атмосфералық оттегінің қатысуымен тыныс алу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k-KZ" sz="24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Митохондрий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k-KZ" sz="24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молекул АТФ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2С3Н6О3 6СО2+ 2Н2О+ 36АТФ</a:t>
                      </a:r>
                      <a:endParaRPr lang="ru-RU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302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564" y="1758156"/>
            <a:ext cx="10515600" cy="1325563"/>
          </a:xfrm>
        </p:spPr>
        <p:txBody>
          <a:bodyPr/>
          <a:lstStyle/>
          <a:p>
            <a:pPr algn="ctr"/>
            <a:r>
              <a:rPr lang="kk-KZ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Оттегі туралы біз не білмейміз?</a:t>
            </a:r>
            <a:endParaRPr lang="ru-RU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248167"/>
            <a:ext cx="10515600" cy="2928796"/>
          </a:xfrm>
        </p:spPr>
        <p:txBody>
          <a:bodyPr/>
          <a:lstStyle/>
          <a:p>
            <a:pPr marL="0" indent="0" algn="ctr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Оттегінің ағзаға кері әсері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https://www.twig-bilim.kz/kz/film/the-dark-side-of-oxygen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Басты бет — iMektep.k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5" y="803132"/>
            <a:ext cx="158115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46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0218"/>
          </a:xfrm>
        </p:spPr>
        <p:txBody>
          <a:bodyPr>
            <a:normAutofit fontScale="90000"/>
          </a:bodyPr>
          <a:lstStyle/>
          <a:p>
            <a:pPr algn="ctr"/>
            <a:r>
              <a:rPr lang="kk-KZ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Тапсырмалар</a:t>
            </a:r>
            <a:endParaRPr lang="ru-RU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87355"/>
            <a:ext cx="10515600" cy="498960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Аэробты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алудың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анаэробты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алудан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айырмашылығы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Аэробты тыныс алу оттегі қатысында жүреді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Анаэробты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алудың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аэробты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алуға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энергетикалық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құндылығы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неліктен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төмен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екендігін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реакция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теңдеуін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жазып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Аэробты тыныс алу </a:t>
            </a:r>
          </a:p>
          <a:p>
            <a:pPr marL="0" indent="0" algn="ctr">
              <a:buNone/>
              <a:defRPr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О</a:t>
            </a:r>
            <a:r>
              <a:rPr lang="ru-RU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СО</a:t>
            </a:r>
            <a:r>
              <a:rPr lang="ru-RU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Н</a:t>
            </a:r>
            <a:r>
              <a:rPr lang="ru-RU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+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38АТФ</a:t>
            </a:r>
          </a:p>
          <a:p>
            <a:pPr marL="0" indent="0" algn="ctr">
              <a:buNone/>
              <a:defRPr/>
            </a:pPr>
            <a:r>
              <a:rPr lang="kk-KZ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Глюкоза + оттегі = көміртек диоксиді + су + энергия</a:t>
            </a:r>
          </a:p>
          <a:p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Анаэробты тыныс алу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2C3H6O3 + 2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АТФ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kk-KZ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Глюкоза + оттегі = </a:t>
            </a:r>
            <a:r>
              <a:rPr lang="kk-KZ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сүт қышқылы </a:t>
            </a:r>
            <a:r>
              <a:rPr lang="kk-KZ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энергия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7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368023"/>
            <a:ext cx="9144000" cy="2387600"/>
          </a:xfrm>
        </p:spPr>
        <p:txBody>
          <a:bodyPr>
            <a:noAutofit/>
          </a:bodyPr>
          <a:lstStyle/>
          <a:p>
            <a:r>
              <a:rPr lang="kk-KZ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Анаэробты және аэробты тыныс алу. </a:t>
            </a:r>
            <a:r>
              <a:rPr lang="kk-KZ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Анаэробты және аэробты тыныс алу үдерістерін химиялық реакция теңдеулерін қолданып қарастыру. Анаэробты және аэробты тыныс алудың тиімділіктері.</a:t>
            </a:r>
            <a:endParaRPr lang="ru-RU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379960"/>
            <a:ext cx="9144000" cy="1655762"/>
          </a:xfrm>
        </p:spPr>
        <p:txBody>
          <a:bodyPr/>
          <a:lstStyle/>
          <a:p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мақсаты: 9.1.4.1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тыныс алу реакциясының химиялық теңдеуін пайдалана отырып, анаэробты және аэробты тыныс алуды салыстыру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5587" y="553106"/>
            <a:ext cx="4708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sz="2800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9.2A </a:t>
            </a:r>
            <a:r>
              <a:rPr lang="kk-KZ" sz="2800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Тыныс алу</a:t>
            </a:r>
            <a:endParaRPr lang="ru-RU" sz="28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4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823" y="428235"/>
            <a:ext cx="10515600" cy="1325562"/>
          </a:xfrm>
        </p:spPr>
        <p:txBody>
          <a:bodyPr/>
          <a:lstStyle/>
          <a:p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endParaRPr lang="ru-RU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Аэробты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анаэробты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типтерін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білу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Аэробты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анаэробты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типерін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ажырату</a:t>
            </a:r>
            <a:r>
              <a:rPr lang="en-GB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Аэробты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анаэробты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типтерін мағынасын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түсіну.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ыныс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жүйесінің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химиялық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реакциясының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теңдеуін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аэробты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алуды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ттау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</a:t>
            </a:r>
            <a:r>
              <a:rPr lang="kk-K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89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критерийлері</a:t>
            </a:r>
            <a:endParaRPr lang="ru-RU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Аэробты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анаэробты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типтерін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біледі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Аэробты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анаэробты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типерін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ажыратады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Аэробты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анаэробты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типтерін мағынасын түсінеді.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ыныс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жүйесінің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химиялық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реакциясының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теңдеуін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аэробты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жүйесін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сипаттайды және анықтайды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1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61839A4-5EFF-5D41-A15A-3E0E21A63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605" y="3636334"/>
            <a:ext cx="4079405" cy="2709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78AAD3F-0B4F-994E-83F9-121571DB1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81" y="404185"/>
            <a:ext cx="5401455" cy="30248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DA4C8B9-D07D-DF46-86CB-7C5C7F4FE323}"/>
              </a:ext>
            </a:extLst>
          </p:cNvPr>
          <p:cNvSpPr txBox="1"/>
          <p:nvPr/>
        </p:nvSpPr>
        <p:spPr>
          <a:xfrm>
            <a:off x="6188149" y="640053"/>
            <a:ext cx="5598401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Тағамның</a:t>
            </a:r>
            <a:r>
              <a:rPr lang="ru-RU" sz="28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құрамында</a:t>
            </a:r>
            <a:r>
              <a:rPr lang="ru-RU" sz="28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қант</a:t>
            </a:r>
            <a:r>
              <a:rPr lang="ru-RU" sz="28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бар </a:t>
            </a:r>
            <a:r>
              <a:rPr lang="ru-RU" sz="28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екенін</a:t>
            </a:r>
            <a:r>
              <a:rPr lang="ru-RU" sz="28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білеміз</a:t>
            </a:r>
            <a:r>
              <a:rPr lang="ru-RU" sz="28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ол</a:t>
            </a:r>
            <a:r>
              <a:rPr lang="ru-RU" sz="28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бізге</a:t>
            </a:r>
            <a:r>
              <a:rPr lang="ru-RU" sz="28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қуат</a:t>
            </a:r>
            <a:r>
              <a:rPr lang="ru-RU" sz="28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береді</a:t>
            </a:r>
            <a:r>
              <a:rPr lang="ru-RU" sz="28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GB" sz="2800" dirty="0">
              <a:latin typeface="Times New Roman" panose="02020603050405020304" pitchFamily="18" charset="0"/>
              <a:ea typeface="Comic Sans MS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БІРАҚ</a:t>
            </a:r>
            <a:r>
              <a:rPr lang="ru-RU" sz="28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біз</a:t>
            </a:r>
            <a:r>
              <a:rPr lang="ru-RU" sz="28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бұл</a:t>
            </a:r>
            <a:r>
              <a:rPr lang="ru-RU" sz="28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энергияны</a:t>
            </a:r>
            <a:r>
              <a:rPr lang="ru-RU" sz="28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қанттан</a:t>
            </a:r>
            <a:r>
              <a:rPr lang="ru-RU" sz="28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қалай</a:t>
            </a:r>
            <a:r>
              <a:rPr lang="ru-RU" sz="28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аламыз</a:t>
            </a:r>
            <a:r>
              <a:rPr lang="ru-RU" sz="28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?</a:t>
            </a:r>
            <a:endParaRPr lang="en-GB" sz="2800" dirty="0">
              <a:latin typeface="Times New Roman" panose="02020603050405020304" pitchFamily="18" charset="0"/>
              <a:ea typeface="Comic Sans MS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8A9D8F0-6184-5441-BA41-AD7E683D4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149" y="3718770"/>
            <a:ext cx="5123121" cy="262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4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movement gif">
            <a:extLst>
              <a:ext uri="{FF2B5EF4-FFF2-40B4-BE49-F238E27FC236}">
                <a16:creationId xmlns="" xmlns:a16="http://schemas.microsoft.com/office/drawing/2014/main" id="{E32E04C7-F480-6240-A4A3-395278CB6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16" y="134157"/>
            <a:ext cx="3308057" cy="220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EF7774-3BD9-C740-8F08-BEE5571B1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16" y="2337975"/>
            <a:ext cx="3308057" cy="1852512"/>
          </a:xfrm>
          <a:prstGeom prst="rect">
            <a:avLst/>
          </a:prstGeom>
        </p:spPr>
      </p:pic>
      <p:pic>
        <p:nvPicPr>
          <p:cNvPr id="3076" name="Picture 4" descr="Image result for plant moving gif">
            <a:extLst>
              <a:ext uri="{FF2B5EF4-FFF2-40B4-BE49-F238E27FC236}">
                <a16:creationId xmlns="" xmlns:a16="http://schemas.microsoft.com/office/drawing/2014/main" id="{104FA8CC-CABB-2749-845D-D11D30883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16" y="4190487"/>
            <a:ext cx="3308057" cy="248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F71C6E3-BCD8-6044-9F0A-20A01105A9DF}"/>
              </a:ext>
            </a:extLst>
          </p:cNvPr>
          <p:cNvSpPr txBox="1"/>
          <p:nvPr/>
        </p:nvSpPr>
        <p:spPr>
          <a:xfrm>
            <a:off x="4257585" y="487926"/>
            <a:ext cx="7166149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Бұл</a:t>
            </a:r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организмдердің</a:t>
            </a:r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барлығын</a:t>
            </a:r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не </a:t>
            </a:r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біріктіреді</a:t>
            </a:r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?</a:t>
            </a:r>
            <a:endParaRPr lang="en-GB" sz="3600" dirty="0">
              <a:latin typeface="Times New Roman" panose="02020603050405020304" pitchFamily="18" charset="0"/>
              <a:ea typeface="Comic Sans MS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B95FBAE-EF41-B04F-9062-B6529ED8C1E7}"/>
              </a:ext>
            </a:extLst>
          </p:cNvPr>
          <p:cNvSpPr txBox="1"/>
          <p:nvPr/>
        </p:nvSpPr>
        <p:spPr>
          <a:xfrm>
            <a:off x="4257583" y="2659384"/>
            <a:ext cx="7166149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Олардың</a:t>
            </a:r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барлығы</a:t>
            </a:r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қозғалады</a:t>
            </a:r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және</a:t>
            </a:r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бұл</a:t>
            </a:r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энергияны</a:t>
            </a:r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қажет</a:t>
            </a:r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етеді</a:t>
            </a:r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.</a:t>
            </a:r>
            <a:endParaRPr lang="en-GB" sz="3600" dirty="0">
              <a:latin typeface="Times New Roman" panose="02020603050405020304" pitchFamily="18" charset="0"/>
              <a:ea typeface="Comic Sans MS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4E5C002-6D39-7342-A08F-4B1B32333436}"/>
              </a:ext>
            </a:extLst>
          </p:cNvPr>
          <p:cNvSpPr txBox="1"/>
          <p:nvPr/>
        </p:nvSpPr>
        <p:spPr>
          <a:xfrm>
            <a:off x="4257584" y="4830843"/>
            <a:ext cx="716614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Осы </a:t>
            </a:r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әртүрлі</a:t>
            </a:r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ағзалар</a:t>
            </a:r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қозғалу</a:t>
            </a:r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үшін</a:t>
            </a:r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энергияны</a:t>
            </a:r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қалай</a:t>
            </a:r>
            <a:r>
              <a:rPr lang="ru-RU" sz="3600" dirty="0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алады</a:t>
            </a:r>
            <a:r>
              <a:rPr lang="ru-RU" sz="3600" dirty="0">
                <a:latin typeface="Times New Roman" panose="02020603050405020304" pitchFamily="18" charset="0"/>
                <a:ea typeface="Comic Sans MS" charset="0"/>
                <a:cs typeface="Times New Roman" panose="02020603050405020304" pitchFamily="18" charset="0"/>
              </a:rPr>
              <a:t>?</a:t>
            </a:r>
            <a:endParaRPr lang="en-GB" sz="3600" dirty="0">
              <a:latin typeface="Times New Roman" panose="02020603050405020304" pitchFamily="18" charset="0"/>
              <a:ea typeface="Comic Sans MS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08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0B2436A-00C2-E447-A4A4-3F078CD3D69A}"/>
              </a:ext>
            </a:extLst>
          </p:cNvPr>
          <p:cNvSpPr/>
          <p:nvPr/>
        </p:nvSpPr>
        <p:spPr>
          <a:xfrm>
            <a:off x="403274" y="421082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Ағзаларға</a:t>
            </a:r>
            <a:r>
              <a:rPr lang="ru-RU" sz="4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энергия </a:t>
            </a:r>
            <a:r>
              <a:rPr lang="ru-RU" sz="40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4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4000" dirty="0">
                <a:latin typeface="Comic Sans MS" panose="030F0902030302020204" pitchFamily="66" charset="0"/>
              </a:rPr>
              <a:t/>
            </a:r>
            <a:br>
              <a:rPr lang="en-GB" sz="4000" dirty="0">
                <a:latin typeface="Comic Sans MS" panose="030F0902030302020204" pitchFamily="66" charset="0"/>
              </a:rPr>
            </a:br>
            <a:r>
              <a:rPr lang="en-GB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• </a:t>
            </a:r>
            <a:r>
              <a:rPr lang="ru-RU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молекулаларды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құруға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химиялық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реакциялар</a:t>
            </a:r>
            <a:endParaRPr lang="en-GB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40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• </a:t>
            </a:r>
            <a:r>
              <a:rPr lang="kk-KZ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</a:t>
            </a:r>
            <a:endParaRPr lang="en-GB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kk-KZ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жылыну үшін</a:t>
            </a:r>
            <a:endParaRPr lang="en-GB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C298DE-16FD-7345-A1CD-8B0239C67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618" y="887008"/>
            <a:ext cx="2533650" cy="1800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F2DC9FC-8D3F-3C48-BF15-36E42ED0CC50}"/>
              </a:ext>
            </a:extLst>
          </p:cNvPr>
          <p:cNvSpPr/>
          <p:nvPr/>
        </p:nvSpPr>
        <p:spPr>
          <a:xfrm>
            <a:off x="6341625" y="2687233"/>
            <a:ext cx="226215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Амин </a:t>
            </a:r>
          </a:p>
          <a:p>
            <a:pPr algn="ctr"/>
            <a:r>
              <a:rPr lang="kk-KZ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қышқылдары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="" xmlns:a16="http://schemas.microsoft.com/office/drawing/2014/main" id="{30F9D793-3582-C243-9839-F496C766BFA5}"/>
              </a:ext>
            </a:extLst>
          </p:cNvPr>
          <p:cNvSpPr/>
          <p:nvPr/>
        </p:nvSpPr>
        <p:spPr>
          <a:xfrm rot="16200000">
            <a:off x="9112719" y="1257348"/>
            <a:ext cx="502641" cy="105954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4077344-9F53-554D-82B1-09734FE53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8169" y="1298450"/>
            <a:ext cx="2173831" cy="11760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9739DE2-0EF9-F543-97EC-2CE5706FBFBF}"/>
              </a:ext>
            </a:extLst>
          </p:cNvPr>
          <p:cNvSpPr/>
          <p:nvPr/>
        </p:nvSpPr>
        <p:spPr>
          <a:xfrm>
            <a:off x="10441793" y="2798929"/>
            <a:ext cx="132658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Нәруыз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3EA7072-C33C-BD4B-85CD-1BBFE4EDC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672" y="3641340"/>
            <a:ext cx="2869809" cy="1612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87DBEFB-6BEF-A64C-BCD3-AC0BDA9BF4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277" y="4305492"/>
            <a:ext cx="3421904" cy="22721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3179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37210" y="3097242"/>
            <a:ext cx="10432321" cy="761384"/>
            <a:chOff x="1502228" y="4010556"/>
            <a:chExt cx="10432321" cy="76138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502228" y="4546262"/>
              <a:ext cx="1567543" cy="0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469267" y="4546262"/>
              <a:ext cx="1567543" cy="0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873932" y="4546262"/>
              <a:ext cx="156754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818119" y="4555230"/>
              <a:ext cx="156754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822933" y="4563938"/>
              <a:ext cx="156754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69771" y="4010556"/>
              <a:ext cx="5617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latin typeface="Comic Sans MS" panose="030F0702030302020204" pitchFamily="66" charset="0"/>
                </a:rPr>
                <a:t>+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19702" y="4010556"/>
              <a:ext cx="5617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latin typeface="Comic Sans MS" panose="030F0702030302020204" pitchFamily="66" charset="0"/>
                </a:rPr>
                <a:t>+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353554" y="4064054"/>
              <a:ext cx="7048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latin typeface="Comic Sans MS" panose="030F0702030302020204" pitchFamily="66" charset="0"/>
                </a:rPr>
                <a:t>+(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229703" y="4064054"/>
              <a:ext cx="7048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latin typeface="Comic Sans MS" panose="030F0702030302020204" pitchFamily="66" charset="0"/>
                </a:rPr>
                <a:t>)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5105672" y="4193737"/>
              <a:ext cx="689471" cy="307305"/>
            </a:xfrm>
            <a:prstGeom prst="rightArrow">
              <a:avLst/>
            </a:prstGeom>
            <a:solidFill>
              <a:srgbClr val="FFFF00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821292" y="60786"/>
            <a:ext cx="1901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ОТТЕГІ</a:t>
            </a:r>
            <a:endParaRPr lang="en-US" sz="2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06667" y="672546"/>
            <a:ext cx="1901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</a:t>
            </a:r>
            <a:endParaRPr lang="en-US" sz="2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34935" y="548813"/>
            <a:ext cx="1901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ГЛЮКОЗА</a:t>
            </a:r>
            <a:endParaRPr lang="en-US" sz="2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01092" y="1278720"/>
            <a:ext cx="3521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КӨМІРТЕК ДИОКСИДІ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62867" y="1884894"/>
            <a:ext cx="1881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8017" y="350021"/>
            <a:ext cx="6729628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Аэробты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алудың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ауызша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теңдеуін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аяқтау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осы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сөздерді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қолданыңыз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Таңба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теңдеуін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жаза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аласыз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ба?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407" y="4763804"/>
            <a:ext cx="5563278" cy="156966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глюкоза мен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оттегін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қайдан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алатынымызды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көмірқышқыл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газы мен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сумен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болатынын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түсіндіріңіз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ight Arrow 28"/>
          <p:cNvSpPr/>
          <p:nvPr/>
        </p:nvSpPr>
        <p:spPr>
          <a:xfrm rot="15023515">
            <a:off x="1075823" y="2698477"/>
            <a:ext cx="811040" cy="214965"/>
          </a:xfrm>
          <a:prstGeom prst="rightArrow">
            <a:avLst/>
          </a:prstGeom>
          <a:solidFill>
            <a:srgbClr val="FFFF00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3810615">
            <a:off x="3459576" y="4107365"/>
            <a:ext cx="811040" cy="214965"/>
          </a:xfrm>
          <a:prstGeom prst="rightArrow">
            <a:avLst/>
          </a:prstGeom>
          <a:solidFill>
            <a:srgbClr val="FFFF00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15023515">
            <a:off x="5338221" y="2692592"/>
            <a:ext cx="811040" cy="214965"/>
          </a:xfrm>
          <a:prstGeom prst="rightArrow">
            <a:avLst/>
          </a:prstGeom>
          <a:solidFill>
            <a:srgbClr val="FFFF00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5631386">
            <a:off x="8977362" y="4177407"/>
            <a:ext cx="1004026" cy="273881"/>
          </a:xfrm>
          <a:prstGeom prst="rightArrow">
            <a:avLst/>
          </a:prstGeom>
          <a:solidFill>
            <a:srgbClr val="FFFF00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 descr="Image result for exercisin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998" y="1790488"/>
            <a:ext cx="2073873" cy="13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376276" y="4948470"/>
            <a:ext cx="5563278" cy="1200329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Энергияның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тірі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организмдер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болуының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үш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себебін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келтіріңіз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7" y="3679924"/>
            <a:ext cx="1489885" cy="874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042" y="2067358"/>
            <a:ext cx="1004760" cy="10047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3511" y="3783102"/>
            <a:ext cx="1867861" cy="10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1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182" y="2355208"/>
            <a:ext cx="118053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algn="ctr">
              <a:defRPr/>
            </a:pPr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О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СО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+ АТФ</a:t>
            </a:r>
          </a:p>
          <a:p>
            <a:pPr marL="107950" algn="ctr">
              <a:defRPr/>
            </a:pPr>
            <a:r>
              <a:rPr lang="kk-KZ" altLang="ru-RU" sz="36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Глюкоза + оттегі = көміртек диоксиді + су + энергия</a:t>
            </a:r>
            <a:endParaRPr lang="kk-KZ" altLang="ru-RU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3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|0.4|0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641</Words>
  <Application>Microsoft Office PowerPoint</Application>
  <PresentationFormat>Произвольный</PresentationFormat>
  <Paragraphs>114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Анаэробты және аэробты тыныс алу.  Анаэробты және аэробты тыныс алу үдерістерін химиялық реакция теңдеулерін қолданып қарастыру. Анаэробты және аэробты тыныс алудың тиімділіктері.</vt:lpstr>
      <vt:lpstr>             Сабақтың мақсаты</vt:lpstr>
      <vt:lpstr>        Бағалау критерийлері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Жасуша ішінде жүретін тыныс алуды жасушалық тыныс алу деп атайды.</vt:lpstr>
      <vt:lpstr>Презентация PowerPoint</vt:lpstr>
      <vt:lpstr>Презентация PowerPoint</vt:lpstr>
      <vt:lpstr>Жасушалардың тыныс алуы</vt:lpstr>
      <vt:lpstr>Презентация PowerPoint</vt:lpstr>
      <vt:lpstr>Оттегі туралы біз не білмейміз?</vt:lpstr>
      <vt:lpstr>Тапсырмалар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Анаэробты және аэробты тыныс алу. Анаэробты және аэробты тыныс алу үдерістерін химиялық реакция теңдеулерін қолданып қарастыру. Анаэробты және аэробты тыныс алудың тиімділіктері.</dc:title>
  <dc:creator>Гүлжайна Әміралиева</dc:creator>
  <cp:lastModifiedBy>User</cp:lastModifiedBy>
  <cp:revision>27</cp:revision>
  <dcterms:created xsi:type="dcterms:W3CDTF">2020-09-24T14:27:26Z</dcterms:created>
  <dcterms:modified xsi:type="dcterms:W3CDTF">2020-09-30T15:02:18Z</dcterms:modified>
</cp:coreProperties>
</file>