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1"/>
  </p:notesMasterIdLst>
  <p:sldIdLst>
    <p:sldId id="258" r:id="rId2"/>
    <p:sldId id="278" r:id="rId3"/>
    <p:sldId id="273" r:id="rId4"/>
    <p:sldId id="261" r:id="rId5"/>
    <p:sldId id="256" r:id="rId6"/>
    <p:sldId id="268" r:id="rId7"/>
    <p:sldId id="275" r:id="rId8"/>
    <p:sldId id="274" r:id="rId9"/>
    <p:sldId id="27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DF818-C902-460D-9A27-47A687848708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E5199-F73E-4D1F-9F12-8FB9451529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43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46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68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9079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601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8946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5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887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5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92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88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6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02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05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42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24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FB4CE-E433-4584-BC4A-70E6179067BB}" type="datetimeFigureOut">
              <a:rPr lang="ru-RU" smtClean="0"/>
              <a:t>06.09.2020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6271491-5356-479B-A14B-6F17F88C81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26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leflora.com/Florachilena/FloraRussian/PIC_FLOWER_PLANT.php" TargetMode="External"/><Relationship Id="rId2" Type="http://schemas.openxmlformats.org/officeDocument/2006/relationships/hyperlink" Target="http://www.plantarium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afsnap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786E4F-F2C6-4B53-9D70-B7910AC8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05" y="257165"/>
            <a:ext cx="11353800" cy="1067890"/>
          </a:xfrm>
        </p:spPr>
        <p:txBody>
          <a:bodyPr>
            <a:noAutofit/>
          </a:bodyPr>
          <a:lstStyle/>
          <a:p>
            <a:pPr algn="ctr"/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 түрлі түрлерді сипаттауда  бинарлық  номенклатураны  қолдану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4EE056E-8B04-419E-AD75-A2CBCB737882}"/>
              </a:ext>
            </a:extLst>
          </p:cNvPr>
          <p:cNvSpPr txBox="1">
            <a:spLocks/>
          </p:cNvSpPr>
          <p:nvPr/>
        </p:nvSpPr>
        <p:spPr>
          <a:xfrm>
            <a:off x="716837" y="1004352"/>
            <a:ext cx="11674136" cy="364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9.1.1.1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 түрлерді сипаттауда бинарлы номенклатураны қолдану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9.1.1.2 Өсімдіктер мен жануарлардың түрлерін ерекшелік белгілері бойынша танып білу (анықтағыш бойынша)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6837" y="3790882"/>
            <a:ext cx="106380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КРИТЕРИЙІ: </a:t>
            </a: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Әр түрлі  түрлерді  сипаттауда  бинарлы  номенклатураны  қолданады.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Өсімдіктер  мен   жануарлардың  түрлерін   ерекшелік   белгілері   бойынша  түсінеді. Анықтағыш  бойынша  мысал  келтіреді.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1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2C0EA5-EC2E-4593-A4E3-23E60B240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7775" y="671334"/>
            <a:ext cx="2565647" cy="532661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4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үр </a:t>
            </a:r>
            <a:endParaRPr lang="ru-RU" sz="4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C32B57A-10BB-4B59-BFA1-4E52D5EECE8C}"/>
              </a:ext>
            </a:extLst>
          </p:cNvPr>
          <p:cNvSpPr txBox="1">
            <a:spLocks/>
          </p:cNvSpPr>
          <p:nvPr/>
        </p:nvSpPr>
        <p:spPr>
          <a:xfrm>
            <a:off x="7876480" y="3099231"/>
            <a:ext cx="2565647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b="1" dirty="0" err="1">
                <a:solidFill>
                  <a:srgbClr val="3EC0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Туыс</a:t>
            </a:r>
            <a:r>
              <a:rPr lang="ru-RU" sz="6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C6FF4361-8276-4BE0-8FD4-10ABDB7274A2}"/>
              </a:ext>
            </a:extLst>
          </p:cNvPr>
          <p:cNvSpPr txBox="1">
            <a:spLocks/>
          </p:cNvSpPr>
          <p:nvPr/>
        </p:nvSpPr>
        <p:spPr>
          <a:xfrm>
            <a:off x="1475172" y="4088603"/>
            <a:ext cx="3357333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4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ұқымдас  </a:t>
            </a:r>
            <a:endParaRPr lang="ru-RU" sz="4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8C501B1-712C-40E9-ABA6-4E98F74778A8}"/>
              </a:ext>
            </a:extLst>
          </p:cNvPr>
          <p:cNvSpPr txBox="1">
            <a:spLocks/>
          </p:cNvSpPr>
          <p:nvPr/>
        </p:nvSpPr>
        <p:spPr>
          <a:xfrm>
            <a:off x="4933024" y="634706"/>
            <a:ext cx="2565647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 </a:t>
            </a:r>
            <a:r>
              <a:rPr lang="kk-KZ" sz="5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53310861-B696-4160-94CB-5F09D12C0B09}"/>
              </a:ext>
            </a:extLst>
          </p:cNvPr>
          <p:cNvSpPr txBox="1">
            <a:spLocks/>
          </p:cNvSpPr>
          <p:nvPr/>
        </p:nvSpPr>
        <p:spPr>
          <a:xfrm>
            <a:off x="6560599" y="5328082"/>
            <a:ext cx="3117542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Отряд </a:t>
            </a:r>
            <a:r>
              <a:rPr lang="kk-KZ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03242C33-EB67-4B5A-B737-5699561B7303}"/>
              </a:ext>
            </a:extLst>
          </p:cNvPr>
          <p:cNvSpPr txBox="1">
            <a:spLocks/>
          </p:cNvSpPr>
          <p:nvPr/>
        </p:nvSpPr>
        <p:spPr>
          <a:xfrm>
            <a:off x="-265049" y="2475099"/>
            <a:ext cx="2565647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1FCEC6B3-62FB-463F-88D7-5E33D2B490EE}"/>
              </a:ext>
            </a:extLst>
          </p:cNvPr>
          <p:cNvSpPr txBox="1">
            <a:spLocks/>
          </p:cNvSpPr>
          <p:nvPr/>
        </p:nvSpPr>
        <p:spPr>
          <a:xfrm>
            <a:off x="4368802" y="2230918"/>
            <a:ext cx="2565647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5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19B3C49C-CC1D-4645-B005-601D5181CD12}"/>
              </a:ext>
            </a:extLst>
          </p:cNvPr>
          <p:cNvSpPr txBox="1">
            <a:spLocks/>
          </p:cNvSpPr>
          <p:nvPr/>
        </p:nvSpPr>
        <p:spPr>
          <a:xfrm>
            <a:off x="489556" y="5344187"/>
            <a:ext cx="2565647" cy="5326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2A77570-F072-42B6-99B8-4ACE2C2DA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5203" y="198153"/>
            <a:ext cx="1115625" cy="122386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44864121-B6D6-4A3A-BCB9-BD6E5BA3F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7332" y="1808593"/>
            <a:ext cx="1552575" cy="2581275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161F12AE-A7ED-4EB0-9397-E97CBE972C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6431" y="3335606"/>
            <a:ext cx="1847850" cy="21717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D3BDF071-ECCC-47D8-A9B2-5D62C45F5E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02193" y="4656199"/>
            <a:ext cx="1771650" cy="1876425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02A0E391-54AD-4698-8BD0-A892B02EE1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7263" y="198153"/>
            <a:ext cx="2381250" cy="257175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FC787649-9576-4FC0-80F4-C46F1D5358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3155" y="1886535"/>
            <a:ext cx="218122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31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9F49B5-E1A1-4FF2-8FDE-3B05C160D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39" y="-66012"/>
            <a:ext cx="10363200" cy="1595437"/>
          </a:xfrm>
        </p:spPr>
        <p:txBody>
          <a:bodyPr/>
          <a:lstStyle/>
          <a:p>
            <a:pPr algn="ctr">
              <a:defRPr/>
            </a:pPr>
            <a:r>
              <a:rPr lang="kk-KZ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Тірі ағзаларды жүйелеу 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3" name="Рисунок 3">
            <a:extLst>
              <a:ext uri="{FF2B5EF4-FFF2-40B4-BE49-F238E27FC236}">
                <a16:creationId xmlns:a16="http://schemas.microsoft.com/office/drawing/2014/main" xmlns="" id="{D9EDA3C5-063A-405F-A69A-5CC1BE970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899" y="572311"/>
            <a:ext cx="8064680" cy="308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B190F97C-4AFB-4804-B6C3-E5211A73D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39" y="3452884"/>
            <a:ext cx="10796759" cy="335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301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9" y="915636"/>
            <a:ext cx="6887659" cy="502672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35004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келтірген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швед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  <a:tabLst>
                <a:tab pos="3500438" algn="l"/>
              </a:tabLst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отрядқа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35004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  <a:tabLst>
                <a:tab pos="35004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Жүйелеуде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атпен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(бинарлы номенклатураны)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  <a:tabLst>
                <a:tab pos="3500438" algn="l"/>
              </a:tabLs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2" descr="E:\ДИСК курсы 2011 апрель\Таблицы к курсу биология\Дрофа\Ученые\Linnei.jpg">
            <a:extLst>
              <a:ext uri="{FF2B5EF4-FFF2-40B4-BE49-F238E27FC236}">
                <a16:creationId xmlns:a16="http://schemas.microsoft.com/office/drawing/2014/main" xmlns="" id="{E8A9FD1D-E893-4E0A-BF2E-31317D694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3706" y="444340"/>
            <a:ext cx="3944203" cy="51502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462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380" y="193386"/>
            <a:ext cx="2598666" cy="346935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193380" y="3238816"/>
            <a:ext cx="4285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Бинарлық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номенклатура</a:t>
            </a:r>
            <a:endParaRPr lang="ru-RU" sz="2800" b="1" i="1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627797" y="440941"/>
            <a:ext cx="7410308" cy="2585914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біркелкі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 популяция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түзбейтін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дарақтардың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болады:түр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туыстастарынан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ерекшелендіріледі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1569493" y="3762036"/>
            <a:ext cx="9962866" cy="2590576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Бинарлық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биноминалдық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қосарлы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лат.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nomenklatura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жіктелімде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микроорганизмдердің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әріппен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аталуын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әріппен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Түрдің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артынан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бинарлық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 1758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)].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3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5FF92B4-1879-459E-9169-07940A71EBAA}"/>
              </a:ext>
            </a:extLst>
          </p:cNvPr>
          <p:cNvSpPr/>
          <p:nvPr/>
        </p:nvSpPr>
        <p:spPr>
          <a:xfrm>
            <a:off x="1320256" y="449914"/>
            <a:ext cx="102803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Зертханалық жұмыс </a:t>
            </a:r>
            <a:r>
              <a:rPr lang="kk-KZ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«Анықтағыш көмегімен өсімдіктер мен жануарлар түрлерін (жергілікті регионның) анықтау».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CBC577A-C759-44D3-B273-85BD77CC53FF}"/>
              </a:ext>
            </a:extLst>
          </p:cNvPr>
          <p:cNvSpPr/>
          <p:nvPr/>
        </p:nvSpPr>
        <p:spPr>
          <a:xfrm>
            <a:off x="1320256" y="1698150"/>
            <a:ext cx="106215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Құрал-жабдықтар: кеппешөптер немесе суреттері, анықтағыш атластар, АКТ құралдары(ноутбук, планшет)</a:t>
            </a:r>
          </a:p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барысы:</a:t>
            </a:r>
          </a:p>
          <a:p>
            <a:pPr marL="514350" indent="-514350"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өсімдіктің ерекшеліктерін зерттеу(жапырағы, тамыры, гүл, жеміс)</a:t>
            </a:r>
          </a:p>
          <a:p>
            <a:pPr marL="514350" indent="-514350">
              <a:buAutoNum type="arabicPeriod"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Анықтағыш пайдалану арқылы түрін анықтау  </a:t>
            </a:r>
          </a:p>
          <a:p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14337" y="5129054"/>
            <a:ext cx="65640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http://www.plantarium.ru/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http://www.chileflora.com/Florachilena/FloraRussian/PIC_FLOWER_PLANT.php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http://leafsnap.com/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B344FE9-7FC1-4797-B20F-0D940EDF0698}"/>
              </a:ext>
            </a:extLst>
          </p:cNvPr>
          <p:cNvSpPr/>
          <p:nvPr/>
        </p:nvSpPr>
        <p:spPr>
          <a:xfrm>
            <a:off x="6933635" y="4697230"/>
            <a:ext cx="50081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 анықтағыштары сілтемелер </a:t>
            </a:r>
            <a:r>
              <a:rPr lang="en-US" b="1" i="0" u="none" strike="no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64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33349" y="950523"/>
            <a:ext cx="9098508" cy="365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 №1.</a:t>
            </a:r>
            <a:endParaRPr lang="ru-RU" sz="32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Тірі  ағзалар жүйесіндегі негізгі өлшем бірлік 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-Халықаралық ғылыми жіктелімде өсімдіктердің, жануарлардың және микроорганизмдердің туыстары мен түрлерін екі латын сөзімен атауы </a:t>
            </a:r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>
            <a:off x="10317707" y="2305000"/>
            <a:ext cx="941695" cy="4785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0621370" y="3448034"/>
            <a:ext cx="948519" cy="491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06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5128" y="255620"/>
            <a:ext cx="9130502" cy="1400739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Өзіңізді өзіңіз бағалаңыз</a:t>
            </a:r>
            <a:b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Сөйлемді толықтыру.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87756" y="2284156"/>
            <a:ext cx="10085245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Патшалық – Бөлім – .......- Қатар- Тұқымдас- .......—Түр</a:t>
            </a:r>
          </a:p>
          <a:p>
            <a:pPr marL="0" indent="0">
              <a:buNone/>
            </a:pP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Патшалық- Тип-.........-Отряд-...........- Туыс- Түр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9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063" y="487632"/>
            <a:ext cx="8911687" cy="1280890"/>
          </a:xfrm>
        </p:spPr>
        <p:txBody>
          <a:bodyPr/>
          <a:lstStyle/>
          <a:p>
            <a:pPr algn="ctr"/>
            <a:r>
              <a:rPr lang="kk-KZ" b="1" dirty="0" smtClean="0"/>
              <a:t>Дұрыс жауабы: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82137" y="1601768"/>
            <a:ext cx="11641541" cy="178287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kk-K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</a:p>
          <a:p>
            <a:pPr marL="0" indent="0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Патшалық – Бөлім – Класс- Қатар- Тұқымдас- Туыс—Түр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0052" y="3646125"/>
            <a:ext cx="10904560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</a:p>
          <a:p>
            <a:endParaRPr lang="kk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Патшалық- Тип-Класс-Отряд-Тұқымдас- Туыс- Түр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633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482</TotalTime>
  <Words>346</Words>
  <Application>Microsoft Office PowerPoint</Application>
  <PresentationFormat>Широкоэкранный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Легкий дым</vt:lpstr>
      <vt:lpstr>САБАҚТЫҢ ТАҚЫРЫБЫ:  Әр түрлі түрлерді сипаттауда  бинарлық  номенклатураны  қолдану</vt:lpstr>
      <vt:lpstr>Түр </vt:lpstr>
      <vt:lpstr>Тірі ағзаларды жүйелеу </vt:lpstr>
      <vt:lpstr>Презентация PowerPoint</vt:lpstr>
      <vt:lpstr>Презентация PowerPoint</vt:lpstr>
      <vt:lpstr>Презентация PowerPoint</vt:lpstr>
      <vt:lpstr>Презентация PowerPoint</vt:lpstr>
      <vt:lpstr>Өзіңізді өзіңіз бағалаңыз Сөйлемді толықтыру.</vt:lpstr>
      <vt:lpstr>Дұрыс жауабы: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Нұр-Сұлтан қаласы Міржақып Дулатұлы атындағы №68 мектеп-гимназиясының</dc:title>
  <dc:creator>йцук</dc:creator>
  <cp:lastModifiedBy>йцук</cp:lastModifiedBy>
  <cp:revision>37</cp:revision>
  <dcterms:created xsi:type="dcterms:W3CDTF">2020-07-04T06:46:48Z</dcterms:created>
  <dcterms:modified xsi:type="dcterms:W3CDTF">2020-09-06T17:55:07Z</dcterms:modified>
</cp:coreProperties>
</file>