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268" r:id="rId3"/>
    <p:sldId id="276" r:id="rId4"/>
    <p:sldId id="270" r:id="rId5"/>
    <p:sldId id="264" r:id="rId6"/>
    <p:sldId id="259" r:id="rId7"/>
    <p:sldId id="277" r:id="rId8"/>
    <p:sldId id="278" r:id="rId9"/>
    <p:sldId id="272" r:id="rId10"/>
    <p:sldId id="275" r:id="rId11"/>
    <p:sldId id="274"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9514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3566452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FB4428-428D-4E19-B5BE-FA65048D28E2}"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24127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1433667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FB4428-428D-4E19-B5BE-FA65048D28E2}"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0549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2121392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1281514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633991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1313728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4FA499-FD52-4C40-BD17-BDF3488D00D7}"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4113765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3078983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24FA499-FD52-4C40-BD17-BDF3488D00D7}" type="datetimeFigureOut">
              <a:rPr lang="ru-RU" smtClean="0"/>
              <a:t>06.09.2020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1086326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24FA499-FD52-4C40-BD17-BDF3488D00D7}" type="datetimeFigureOut">
              <a:rPr lang="ru-RU" smtClean="0"/>
              <a:t>06.09.2020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40502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FA499-FD52-4C40-BD17-BDF3488D00D7}" type="datetimeFigureOut">
              <a:rPr lang="ru-RU" smtClean="0"/>
              <a:t>06.09.2020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2570869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4198682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4FA499-FD52-4C40-BD17-BDF3488D00D7}"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FB4428-428D-4E19-B5BE-FA65048D28E2}" type="slidenum">
              <a:rPr lang="ru-RU" smtClean="0"/>
              <a:t>‹#›</a:t>
            </a:fld>
            <a:endParaRPr lang="ru-RU"/>
          </a:p>
        </p:txBody>
      </p:sp>
    </p:spTree>
    <p:extLst>
      <p:ext uri="{BB962C8B-B14F-4D97-AF65-F5344CB8AC3E}">
        <p14:creationId xmlns:p14="http://schemas.microsoft.com/office/powerpoint/2010/main" val="1797438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24FA499-FD52-4C40-BD17-BDF3488D00D7}" type="datetimeFigureOut">
              <a:rPr lang="ru-RU" smtClean="0"/>
              <a:t>06.09.2020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FB4428-428D-4E19-B5BE-FA65048D28E2}" type="slidenum">
              <a:rPr lang="ru-RU" smtClean="0"/>
              <a:t>‹#›</a:t>
            </a:fld>
            <a:endParaRPr lang="ru-RU"/>
          </a:p>
        </p:txBody>
      </p:sp>
    </p:spTree>
    <p:extLst>
      <p:ext uri="{BB962C8B-B14F-4D97-AF65-F5344CB8AC3E}">
        <p14:creationId xmlns:p14="http://schemas.microsoft.com/office/powerpoint/2010/main" val="585254469"/>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hyperlink" Target="https://kk.wikipedia.org/wiki/%D2%92%D1%8B%D0%BB%D1%8B%D0%BC" TargetMode="External"/><Relationship Id="rId7" Type="http://schemas.openxmlformats.org/officeDocument/2006/relationships/image" Target="../media/image2.jpeg"/><Relationship Id="rId2" Type="http://schemas.openxmlformats.org/officeDocument/2006/relationships/hyperlink" Target="https://kk.wikipedia.org/wiki/%D0%A4%D1%80%D0%B0%D0%BD%D1%86%D1%83%D0%B7_%D1%82%D1%96%D0%BB%D1%96" TargetMode="Externa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s://kk.wikipedia.org/wiki/%D0%90%D2%9A%D0%A8" TargetMode="External"/><Relationship Id="rId10" Type="http://schemas.openxmlformats.org/officeDocument/2006/relationships/image" Target="../media/image5.jpeg"/><Relationship Id="rId4" Type="http://schemas.openxmlformats.org/officeDocument/2006/relationships/hyperlink" Target="https://kk.wikipedia.org/wiki/%D0%A2%D0%B5%D1%85%D0%BD%D0%B8%D0%BA%D0%B0" TargetMode="External"/><Relationship Id="rId9"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3713" y="1456318"/>
            <a:ext cx="10363200" cy="1470025"/>
          </a:xfrm>
        </p:spPr>
        <p:txBody>
          <a:bodyPr>
            <a:normAutofit fontScale="90000"/>
          </a:bodyPr>
          <a:lstStyle/>
          <a:p>
            <a:pPr algn="ctr"/>
            <a:r>
              <a:rPr lang="ru-RU" b="1" i="1" dirty="0">
                <a:latin typeface="Times New Roman" panose="02020603050405020304" pitchFamily="18" charset="0"/>
                <a:cs typeface="Times New Roman" panose="02020603050405020304" pitchFamily="18" charset="0"/>
              </a:rPr>
              <a:t>9.1А </a:t>
            </a:r>
            <a:r>
              <a:rPr lang="ru-RU" b="1" i="1" dirty="0" err="1" smtClean="0">
                <a:latin typeface="Times New Roman" panose="02020603050405020304" pitchFamily="18" charset="0"/>
                <a:cs typeface="Times New Roman" panose="02020603050405020304" pitchFamily="18" charset="0"/>
              </a:rPr>
              <a:t>Жасушалық</a:t>
            </a:r>
            <a:r>
              <a:rPr lang="ru-RU" b="1" i="1" dirty="0" smtClean="0">
                <a:latin typeface="Times New Roman" panose="02020603050405020304" pitchFamily="18" charset="0"/>
                <a:cs typeface="Times New Roman" panose="02020603050405020304" pitchFamily="18" charset="0"/>
              </a:rPr>
              <a:t> биология</a:t>
            </a:r>
            <a:r>
              <a:rPr lang="ru-RU" b="1" i="1" dirty="0"/>
              <a:t/>
            </a:r>
            <a:br>
              <a:rPr lang="ru-RU" b="1" i="1" dirty="0"/>
            </a:br>
            <a:r>
              <a:rPr lang="ru-RU" dirty="0" smtClean="0"/>
              <a:t> </a:t>
            </a:r>
            <a:r>
              <a:rPr lang="ru-RU" dirty="0"/>
              <a:t/>
            </a:r>
            <a:br>
              <a:rPr lang="ru-RU" dirty="0"/>
            </a:br>
            <a:endParaRPr lang="ru-RU" dirty="0"/>
          </a:p>
        </p:txBody>
      </p:sp>
      <p:sp>
        <p:nvSpPr>
          <p:cNvPr id="3" name="Подзаголовок 2"/>
          <p:cNvSpPr>
            <a:spLocks noGrp="1"/>
          </p:cNvSpPr>
          <p:nvPr>
            <p:ph type="subTitle" idx="1"/>
          </p:nvPr>
        </p:nvSpPr>
        <p:spPr>
          <a:xfrm>
            <a:off x="763713" y="1662752"/>
            <a:ext cx="11123486" cy="1752600"/>
          </a:xfrm>
        </p:spPr>
        <p:txBody>
          <a:bodyPr>
            <a:noAutofit/>
          </a:bodyPr>
          <a:lstStyle/>
          <a:p>
            <a:r>
              <a:rPr lang="ru-RU" sz="2400" b="1" i="1" dirty="0" err="1" smtClean="0">
                <a:solidFill>
                  <a:schemeClr val="tx1"/>
                </a:solidFill>
                <a:latin typeface="Times New Roman" panose="02020603050405020304" pitchFamily="18" charset="0"/>
                <a:cs typeface="Times New Roman" panose="02020603050405020304" pitchFamily="18" charset="0"/>
              </a:rPr>
              <a:t>Сабақтың</a:t>
            </a:r>
            <a:r>
              <a:rPr lang="ru-RU" sz="2400" b="1" i="1" dirty="0" smtClean="0">
                <a:solidFill>
                  <a:schemeClr val="tx1"/>
                </a:solidFill>
                <a:latin typeface="Times New Roman" panose="02020603050405020304" pitchFamily="18" charset="0"/>
                <a:cs typeface="Times New Roman" panose="02020603050405020304" pitchFamily="18" charset="0"/>
              </a:rPr>
              <a:t> </a:t>
            </a:r>
            <a:r>
              <a:rPr lang="ru-RU" sz="2400" b="1" i="1" dirty="0" err="1" smtClean="0">
                <a:solidFill>
                  <a:schemeClr val="tx1"/>
                </a:solidFill>
                <a:latin typeface="Times New Roman" panose="02020603050405020304" pitchFamily="18" charset="0"/>
                <a:cs typeface="Times New Roman" panose="02020603050405020304" pitchFamily="18" charset="0"/>
              </a:rPr>
              <a:t>тақырыбы</a:t>
            </a:r>
            <a:r>
              <a:rPr lang="ru-RU" sz="2400" b="1" i="1" dirty="0" smtClean="0">
                <a:solidFill>
                  <a:schemeClr val="tx1"/>
                </a:solidFill>
                <a:latin typeface="Times New Roman" panose="02020603050405020304" pitchFamily="18" charset="0"/>
                <a:cs typeface="Times New Roman" panose="02020603050405020304" pitchFamily="18" charset="0"/>
              </a:rPr>
              <a:t>: </a:t>
            </a:r>
            <a:r>
              <a:rPr lang="ru-RU" sz="2400" i="1" dirty="0" err="1" smtClean="0">
                <a:solidFill>
                  <a:schemeClr val="tx1"/>
                </a:solidFill>
                <a:latin typeface="Times New Roman" panose="02020603050405020304" pitchFamily="18" charset="0"/>
                <a:cs typeface="Times New Roman" panose="02020603050405020304" pitchFamily="18" charset="0"/>
              </a:rPr>
              <a:t>Жасушалардың</a:t>
            </a:r>
            <a:r>
              <a:rPr lang="ru-RU" sz="2400" i="1" dirty="0" smtClean="0">
                <a:solidFill>
                  <a:schemeClr val="tx1"/>
                </a:solidFill>
                <a:latin typeface="Times New Roman" panose="02020603050405020304" pitchFamily="18" charset="0"/>
                <a:cs typeface="Times New Roman" panose="02020603050405020304" pitchFamily="18" charset="0"/>
              </a:rPr>
              <a:t> </a:t>
            </a:r>
            <a:r>
              <a:rPr lang="ru-RU" sz="2400" i="1" dirty="0" err="1" smtClean="0">
                <a:solidFill>
                  <a:schemeClr val="tx1"/>
                </a:solidFill>
                <a:latin typeface="Times New Roman" panose="02020603050405020304" pitchFamily="18" charset="0"/>
                <a:cs typeface="Times New Roman" panose="02020603050405020304" pitchFamily="18" charset="0"/>
              </a:rPr>
              <a:t>сызықтық</a:t>
            </a:r>
            <a:r>
              <a:rPr lang="ru-RU" sz="2400" i="1" dirty="0" smtClean="0">
                <a:solidFill>
                  <a:schemeClr val="tx1"/>
                </a:solidFill>
                <a:latin typeface="Times New Roman" panose="02020603050405020304" pitchFamily="18" charset="0"/>
                <a:cs typeface="Times New Roman" panose="02020603050405020304" pitchFamily="18" charset="0"/>
              </a:rPr>
              <a:t> </a:t>
            </a:r>
            <a:r>
              <a:rPr lang="ru-RU" sz="2400" i="1" dirty="0" err="1" smtClean="0">
                <a:solidFill>
                  <a:schemeClr val="tx1"/>
                </a:solidFill>
                <a:latin typeface="Times New Roman" panose="02020603050405020304" pitchFamily="18" charset="0"/>
                <a:cs typeface="Times New Roman" panose="02020603050405020304" pitchFamily="18" charset="0"/>
              </a:rPr>
              <a:t>ұлғаюын</a:t>
            </a:r>
            <a:r>
              <a:rPr lang="ru-RU" sz="2400" i="1" dirty="0" smtClean="0">
                <a:solidFill>
                  <a:schemeClr val="tx1"/>
                </a:solidFill>
                <a:latin typeface="Times New Roman" panose="02020603050405020304" pitchFamily="18" charset="0"/>
                <a:cs typeface="Times New Roman" panose="02020603050405020304" pitchFamily="18" charset="0"/>
              </a:rPr>
              <a:t> </a:t>
            </a:r>
            <a:r>
              <a:rPr lang="ru-RU" sz="2400" i="1" dirty="0" err="1" smtClean="0">
                <a:solidFill>
                  <a:schemeClr val="tx1"/>
                </a:solidFill>
                <a:latin typeface="Times New Roman" panose="02020603050405020304" pitchFamily="18" charset="0"/>
                <a:cs typeface="Times New Roman" panose="02020603050405020304" pitchFamily="18" charset="0"/>
              </a:rPr>
              <a:t>есептеу</a:t>
            </a:r>
            <a:r>
              <a:rPr lang="ru-RU" sz="2400" i="1" dirty="0" smtClean="0">
                <a:solidFill>
                  <a:schemeClr val="tx1"/>
                </a:solidFill>
                <a:latin typeface="Times New Roman" panose="02020603050405020304" pitchFamily="18" charset="0"/>
                <a:cs typeface="Times New Roman" panose="02020603050405020304" pitchFamily="18" charset="0"/>
              </a:rPr>
              <a:t>.</a:t>
            </a:r>
          </a:p>
          <a:p>
            <a:r>
              <a:rPr lang="ru-RU" sz="2400" b="1" i="1" dirty="0" err="1">
                <a:solidFill>
                  <a:schemeClr val="tx1"/>
                </a:solidFill>
                <a:latin typeface="Times New Roman" panose="02020603050405020304" pitchFamily="18" charset="0"/>
                <a:cs typeface="Times New Roman" panose="02020603050405020304" pitchFamily="18" charset="0"/>
              </a:rPr>
              <a:t>Оқу</a:t>
            </a:r>
            <a:r>
              <a:rPr lang="ru-RU" sz="2400" b="1" i="1" dirty="0">
                <a:solidFill>
                  <a:schemeClr val="tx1"/>
                </a:solidFill>
                <a:latin typeface="Times New Roman" panose="02020603050405020304" pitchFamily="18" charset="0"/>
                <a:cs typeface="Times New Roman" panose="02020603050405020304" pitchFamily="18" charset="0"/>
              </a:rPr>
              <a:t> </a:t>
            </a:r>
            <a:r>
              <a:rPr lang="ru-RU" sz="2400" b="1" i="1" dirty="0" err="1">
                <a:solidFill>
                  <a:schemeClr val="tx1"/>
                </a:solidFill>
                <a:latin typeface="Times New Roman" panose="02020603050405020304" pitchFamily="18" charset="0"/>
                <a:cs typeface="Times New Roman" panose="02020603050405020304" pitchFamily="18" charset="0"/>
              </a:rPr>
              <a:t>мақсаты</a:t>
            </a:r>
            <a:r>
              <a:rPr lang="ru-RU" sz="2400" b="1" i="1" dirty="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микрофотография </a:t>
            </a:r>
            <a:r>
              <a:rPr lang="ru-RU" sz="2400" dirty="0" err="1">
                <a:solidFill>
                  <a:schemeClr val="tx1"/>
                </a:solidFill>
                <a:latin typeface="Times New Roman" panose="02020603050405020304" pitchFamily="18" charset="0"/>
                <a:cs typeface="Times New Roman" panose="02020603050405020304" pitchFamily="18" charset="0"/>
              </a:rPr>
              <a:t>пайдалана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отырып</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жасушалардың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сызықтық</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ұлғаюын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есептеу</a:t>
            </a: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b="1" i="1" dirty="0" err="1" smtClean="0">
                <a:solidFill>
                  <a:schemeClr val="tx1"/>
                </a:solidFill>
                <a:latin typeface="Times New Roman" panose="02020603050405020304" pitchFamily="18" charset="0"/>
                <a:cs typeface="Times New Roman" panose="02020603050405020304" pitchFamily="18" charset="0"/>
              </a:rPr>
              <a:t>Бағалау</a:t>
            </a:r>
            <a:r>
              <a:rPr lang="ru-RU" sz="2400" b="1" i="1" dirty="0" smtClean="0">
                <a:solidFill>
                  <a:schemeClr val="tx1"/>
                </a:solidFill>
                <a:latin typeface="Times New Roman" panose="02020603050405020304" pitchFamily="18" charset="0"/>
                <a:cs typeface="Times New Roman" panose="02020603050405020304" pitchFamily="18" charset="0"/>
              </a:rPr>
              <a:t> </a:t>
            </a:r>
            <a:r>
              <a:rPr lang="ru-RU" sz="2400" b="1" i="1" dirty="0" err="1" smtClean="0">
                <a:solidFill>
                  <a:schemeClr val="tx1"/>
                </a:solidFill>
                <a:latin typeface="Times New Roman" panose="02020603050405020304" pitchFamily="18" charset="0"/>
                <a:cs typeface="Times New Roman" panose="02020603050405020304" pitchFamily="18" charset="0"/>
              </a:rPr>
              <a:t>критерийі</a:t>
            </a:r>
            <a:r>
              <a:rPr lang="ru-RU" sz="2400" b="1" i="1" dirty="0" smtClean="0">
                <a:solidFill>
                  <a:schemeClr val="tx1"/>
                </a:solidFill>
                <a:latin typeface="Times New Roman" panose="02020603050405020304" pitchFamily="18" charset="0"/>
                <a:cs typeface="Times New Roman" panose="02020603050405020304" pitchFamily="18" charset="0"/>
              </a:rPr>
              <a:t>: </a:t>
            </a:r>
          </a:p>
          <a:p>
            <a:r>
              <a:rPr lang="kk-KZ" sz="2400" dirty="0" smtClean="0">
                <a:solidFill>
                  <a:schemeClr val="tx1"/>
                </a:solidFill>
                <a:latin typeface="Times New Roman" panose="02020603050405020304" pitchFamily="18" charset="0"/>
                <a:cs typeface="Times New Roman" panose="02020603050405020304" pitchFamily="18" charset="0"/>
              </a:rPr>
              <a:t>Микрофотографияны </a:t>
            </a:r>
            <a:r>
              <a:rPr lang="kk-KZ" sz="2400" dirty="0">
                <a:solidFill>
                  <a:schemeClr val="tx1"/>
                </a:solidFill>
                <a:latin typeface="Times New Roman" panose="02020603050405020304" pitchFamily="18" charset="0"/>
                <a:cs typeface="Times New Roman" panose="02020603050405020304" pitchFamily="18" charset="0"/>
              </a:rPr>
              <a:t>қолданып, жасушалардың сызықтық ұлғаюын </a:t>
            </a:r>
            <a:r>
              <a:rPr lang="kk-KZ" sz="2400" dirty="0" smtClean="0">
                <a:solidFill>
                  <a:schemeClr val="tx1"/>
                </a:solidFill>
                <a:latin typeface="Times New Roman" panose="02020603050405020304" pitchFamily="18" charset="0"/>
                <a:cs typeface="Times New Roman" panose="02020603050405020304" pitchFamily="18" charset="0"/>
              </a:rPr>
              <a:t>анықтайды</a:t>
            </a:r>
            <a:r>
              <a:rPr lang="en-US" sz="2400" dirty="0" smtClean="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r>
              <a:rPr lang="kk-KZ" sz="2400" dirty="0">
                <a:solidFill>
                  <a:schemeClr val="tx1"/>
                </a:solidFill>
                <a:latin typeface="Times New Roman" panose="02020603050405020304" pitchFamily="18" charset="0"/>
                <a:cs typeface="Times New Roman" panose="02020603050405020304" pitchFamily="18" charset="0"/>
              </a:rPr>
              <a:t>Жасушалардың   нақты өлшемін </a:t>
            </a:r>
            <a:r>
              <a:rPr lang="kk-KZ" sz="2400" dirty="0" smtClean="0">
                <a:solidFill>
                  <a:schemeClr val="tx1"/>
                </a:solidFill>
                <a:latin typeface="Times New Roman" panose="02020603050405020304" pitchFamily="18" charset="0"/>
                <a:cs typeface="Times New Roman" panose="02020603050405020304" pitchFamily="18" charset="0"/>
              </a:rPr>
              <a:t>анықтайды</a:t>
            </a:r>
            <a:r>
              <a:rPr lang="en-US" sz="2400" dirty="0" smtClean="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r>
              <a:rPr lang="kk-KZ" sz="2400" dirty="0">
                <a:solidFill>
                  <a:schemeClr val="tx1"/>
                </a:solidFill>
                <a:latin typeface="Times New Roman" panose="02020603050405020304" pitchFamily="18" charset="0"/>
                <a:cs typeface="Times New Roman" panose="02020603050405020304" pitchFamily="18" charset="0"/>
              </a:rPr>
              <a:t>Өлшем бірліктерін СИ жүйесінде </a:t>
            </a:r>
            <a:r>
              <a:rPr lang="kk-KZ" sz="2400" dirty="0" smtClean="0">
                <a:solidFill>
                  <a:schemeClr val="tx1"/>
                </a:solidFill>
                <a:latin typeface="Times New Roman" panose="02020603050405020304" pitchFamily="18" charset="0"/>
                <a:cs typeface="Times New Roman" panose="02020603050405020304" pitchFamily="18" charset="0"/>
              </a:rPr>
              <a:t>есептейді</a:t>
            </a:r>
            <a:r>
              <a:rPr lang="en-US" sz="2400" dirty="0" smtClean="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endParaRPr lang="ru-RU"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174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800" b="1" i="1" dirty="0" smtClean="0">
                <a:latin typeface="Times New Roman" panose="02020603050405020304" pitchFamily="18" charset="0"/>
                <a:cs typeface="Times New Roman" panose="02020603050405020304" pitchFamily="18" charset="0"/>
              </a:rPr>
              <a:t>Жауабы:</a:t>
            </a:r>
            <a:endParaRPr lang="ru-RU" sz="4800" b="1" i="1"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217776505"/>
              </p:ext>
            </p:extLst>
          </p:nvPr>
        </p:nvGraphicFramePr>
        <p:xfrm>
          <a:off x="1405720" y="2020653"/>
          <a:ext cx="10304059" cy="3099702"/>
        </p:xfrm>
        <a:graphic>
          <a:graphicData uri="http://schemas.openxmlformats.org/drawingml/2006/table">
            <a:tbl>
              <a:tblPr firstRow="1" firstCol="1" bandRow="1">
                <a:tableStyleId>{5C22544A-7EE6-4342-B048-85BDC9FD1C3A}</a:tableStyleId>
              </a:tblPr>
              <a:tblGrid>
                <a:gridCol w="2238232"/>
                <a:gridCol w="2258427"/>
                <a:gridCol w="1935800"/>
                <a:gridCol w="1935800"/>
                <a:gridCol w="1935800"/>
              </a:tblGrid>
              <a:tr h="413282">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Сантиметр</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Миллиметр</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Микрон</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Мкрометр</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Нанометр</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8395">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0,0000014</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0,000014</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0,04</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0,014</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14</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68395">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0,1</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1000</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1000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1000000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74618">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0,0023</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0,023</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23</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23</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23000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74618">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0,001</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0,01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10</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10</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10000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74618">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0,016</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0,16</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160</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a:effectLst/>
                          <a:latin typeface="Times New Roman" panose="02020603050405020304" pitchFamily="18" charset="0"/>
                          <a:cs typeface="Times New Roman" panose="02020603050405020304" pitchFamily="18" charset="0"/>
                        </a:rPr>
                        <a:t>160</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2800" dirty="0">
                          <a:effectLst/>
                          <a:latin typeface="Times New Roman" panose="02020603050405020304" pitchFamily="18" charset="0"/>
                          <a:cs typeface="Times New Roman" panose="02020603050405020304" pitchFamily="18" charset="0"/>
                        </a:rPr>
                        <a:t>160000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847155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33367" y="446689"/>
            <a:ext cx="8911687" cy="1280890"/>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kk-KZ" sz="6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Өзіңізді  өзіңіз бағалаңыз</a:t>
            </a:r>
            <a:endParaRPr lang="ru-RU" sz="6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4024" y="2110509"/>
            <a:ext cx="10017457" cy="2222147"/>
          </a:xfrm>
          <a:prstGeom prst="rect">
            <a:avLst/>
          </a:prstGeom>
        </p:spPr>
        <p:txBody>
          <a:bodyPr wrap="square">
            <a:spAutoFit/>
          </a:bodyPr>
          <a:lstStyle/>
          <a:p>
            <a:pPr indent="-1270">
              <a:lnSpc>
                <a:spcPct val="115000"/>
              </a:lnSpc>
              <a:spcAft>
                <a:spcPts val="0"/>
              </a:spcAft>
            </a:pPr>
            <a:r>
              <a:rPr lang="kk-KZ"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Әр жауапқа  + қою  арқылы бағалаңыз.</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300"/>
              </a:spcBef>
              <a:spcAft>
                <a:spcPts val="0"/>
              </a:spcAft>
            </a:pPr>
            <a:r>
              <a:rPr lang="kk-KZ"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Бүгінгі </a:t>
            </a: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сабақта: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kk-KZ" sz="2000" dirty="0">
                <a:latin typeface="Times New Roman" panose="02020603050405020304" pitchFamily="18" charset="0"/>
                <a:ea typeface="Calibri" panose="020F0502020204030204" pitchFamily="34" charset="0"/>
                <a:cs typeface="Times New Roman" panose="02020603050405020304" pitchFamily="18" charset="0"/>
              </a:rPr>
              <a:t>Микрофотографияны қолданып, жасушалардың сызықтық ұлғаюын </a:t>
            </a:r>
            <a:r>
              <a:rPr lang="kk-KZ" sz="2000" dirty="0" smtClean="0">
                <a:latin typeface="Times New Roman" panose="02020603050405020304" pitchFamily="18" charset="0"/>
                <a:ea typeface="Calibri" panose="020F0502020204030204" pitchFamily="34" charset="0"/>
                <a:cs typeface="Times New Roman" panose="02020603050405020304" pitchFamily="18" charset="0"/>
              </a:rPr>
              <a:t>анықтауды      </a:t>
            </a:r>
            <a:endParaRPr lang="ru-RU" dirty="0" smtClean="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kk-KZ" sz="2000" dirty="0" smtClean="0">
                <a:latin typeface="Times New Roman" panose="02020603050405020304" pitchFamily="18" charset="0"/>
                <a:ea typeface="Calibri" panose="020F0502020204030204" pitchFamily="34" charset="0"/>
                <a:cs typeface="Times New Roman" panose="02020603050405020304" pitchFamily="18" charset="0"/>
              </a:rPr>
              <a:t>Жасушалардың   </a:t>
            </a:r>
            <a:r>
              <a:rPr lang="kk-KZ" sz="2000" dirty="0">
                <a:latin typeface="Times New Roman" panose="02020603050405020304" pitchFamily="18" charset="0"/>
                <a:ea typeface="Calibri" panose="020F0502020204030204" pitchFamily="34" charset="0"/>
                <a:cs typeface="Times New Roman" panose="02020603050405020304" pitchFamily="18" charset="0"/>
              </a:rPr>
              <a:t>нақты өлшемін есептеуді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2000" dirty="0" smtClean="0">
                <a:latin typeface="Times New Roman" panose="02020603050405020304" pitchFamily="18" charset="0"/>
                <a:ea typeface="Calibri" panose="020F0502020204030204" pitchFamily="34" charset="0"/>
                <a:cs typeface="Times New Roman" panose="02020603050405020304" pitchFamily="18" charset="0"/>
              </a:rPr>
              <a:t>       Өлшем </a:t>
            </a:r>
            <a:r>
              <a:rPr lang="kk-KZ" sz="2000" dirty="0">
                <a:latin typeface="Times New Roman" panose="02020603050405020304" pitchFamily="18" charset="0"/>
                <a:ea typeface="Calibri" panose="020F0502020204030204" pitchFamily="34" charset="0"/>
                <a:cs typeface="Times New Roman" panose="02020603050405020304" pitchFamily="18" charset="0"/>
              </a:rPr>
              <a:t>бірліктерін СИ жүйесіне ауыстыруды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300"/>
              </a:spcBef>
              <a:spcAft>
                <a:spcPts val="0"/>
              </a:spcAft>
            </a:pPr>
            <a:r>
              <a:rPr lang="kk-KZ"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9826389" y="2975923"/>
            <a:ext cx="655092" cy="245659"/>
          </a:xfrm>
          <a:prstGeom prst="rect">
            <a:avLst/>
          </a:prstGeom>
          <a:solidFill>
            <a:schemeClr val="accent1">
              <a:lumMod val="20000"/>
              <a:lumOff val="8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5834118" y="3345977"/>
            <a:ext cx="655092" cy="24565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6161664" y="3716486"/>
            <a:ext cx="655092" cy="24565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01132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0502" y="368490"/>
            <a:ext cx="11345839" cy="3098042"/>
          </a:xfrm>
        </p:spPr>
        <p:txBody>
          <a:bodyPr>
            <a:noAutofit/>
          </a:bodyPr>
          <a:lstStyle/>
          <a:p>
            <a:r>
              <a:rPr lang="ru-RU" sz="1800" b="1" dirty="0" err="1">
                <a:latin typeface="Times New Roman" panose="02020603050405020304" pitchFamily="18" charset="0"/>
                <a:cs typeface="Times New Roman" panose="02020603050405020304" pitchFamily="18" charset="0"/>
              </a:rPr>
              <a:t>Өлшем</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бірліктерінің</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халықаралық</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жүйесі</a:t>
            </a:r>
            <a:r>
              <a:rPr lang="ru-RU" sz="1800" dirty="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hlinkClick r:id="rId2" tooltip="Француз тілі"/>
              </a:rPr>
              <a:t>фр.</a:t>
            </a:r>
            <a:r>
              <a:rPr lang="ru-RU" sz="1800" dirty="0">
                <a:latin typeface="Times New Roman" panose="02020603050405020304" pitchFamily="18" charset="0"/>
                <a:cs typeface="Times New Roman" panose="02020603050405020304" pitchFamily="18" charset="0"/>
              </a:rPr>
              <a:t> </a:t>
            </a:r>
            <a:r>
              <a:rPr lang="en-US" sz="1800" b="1" i="1" dirty="0" err="1">
                <a:latin typeface="Times New Roman" panose="02020603050405020304" pitchFamily="18" charset="0"/>
                <a:cs typeface="Times New Roman" panose="02020603050405020304" pitchFamily="18" charset="0"/>
              </a:rPr>
              <a:t>S</a:t>
            </a:r>
            <a:r>
              <a:rPr lang="en-US" sz="1800" i="1" dirty="0" err="1">
                <a:latin typeface="Times New Roman" panose="02020603050405020304" pitchFamily="18" charset="0"/>
                <a:cs typeface="Times New Roman" panose="02020603050405020304" pitchFamily="18" charset="0"/>
              </a:rPr>
              <a:t>ystème</a:t>
            </a:r>
            <a:r>
              <a:rPr lang="en-US" sz="1800" i="1" dirty="0">
                <a:latin typeface="Times New Roman" panose="02020603050405020304" pitchFamily="18" charset="0"/>
                <a:cs typeface="Times New Roman" panose="02020603050405020304" pitchFamily="18" charset="0"/>
              </a:rPr>
              <a:t> </a:t>
            </a:r>
            <a:r>
              <a:rPr lang="en-US" sz="1800" b="1" i="1" dirty="0">
                <a:latin typeface="Times New Roman" panose="02020603050405020304" pitchFamily="18" charset="0"/>
                <a:cs typeface="Times New Roman" panose="02020603050405020304" pitchFamily="18" charset="0"/>
              </a:rPr>
              <a:t>I</a:t>
            </a:r>
            <a:r>
              <a:rPr lang="en-US" sz="1800" i="1" dirty="0">
                <a:latin typeface="Times New Roman" panose="02020603050405020304" pitchFamily="18" charset="0"/>
                <a:cs typeface="Times New Roman" panose="02020603050405020304" pitchFamily="18" charset="0"/>
              </a:rPr>
              <a:t>nternational </a:t>
            </a:r>
            <a:r>
              <a:rPr lang="en-US" sz="1800" i="1" dirty="0" err="1">
                <a:latin typeface="Times New Roman" panose="02020603050405020304" pitchFamily="18" charset="0"/>
                <a:cs typeface="Times New Roman" panose="02020603050405020304" pitchFamily="18" charset="0"/>
              </a:rPr>
              <a:t>d'unités</a:t>
            </a:r>
            <a:r>
              <a:rPr lang="en-US" sz="1800" i="1" dirty="0">
                <a:latin typeface="Times New Roman" panose="02020603050405020304" pitchFamily="18" charset="0"/>
                <a:cs typeface="Times New Roman" panose="02020603050405020304" pitchFamily="18" charset="0"/>
              </a:rPr>
              <a:t>, SI</a:t>
            </a:r>
            <a:r>
              <a:rPr lang="en-US" sz="1800" dirty="0">
                <a:latin typeface="Times New Roman" panose="02020603050405020304" pitchFamily="18" charset="0"/>
                <a:cs typeface="Times New Roman" panose="02020603050405020304" pitchFamily="18" charset="0"/>
              </a:rPr>
              <a:t>) — </a:t>
            </a:r>
            <a:r>
              <a:rPr lang="ru-RU" sz="1800" dirty="0" err="1">
                <a:latin typeface="Times New Roman" panose="02020603050405020304" pitchFamily="18" charset="0"/>
                <a:cs typeface="Times New Roman" panose="02020603050405020304" pitchFamily="18" charset="0"/>
              </a:rPr>
              <a:t>өлшемдердің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халықаралық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қалыпы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метрикалық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жүйесінің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заманауи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нұсқасы</a:t>
            </a:r>
            <a:r>
              <a:rPr lang="ru-RU" sz="1800" dirty="0">
                <a:latin typeface="Times New Roman" panose="02020603050405020304" pitchFamily="18" charset="0"/>
                <a:cs typeface="Times New Roman" panose="02020603050405020304" pitchFamily="18" charset="0"/>
              </a:rPr>
              <a:t>.</a:t>
            </a:r>
            <a:br>
              <a:rPr lang="ru-RU"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SI </a:t>
            </a:r>
            <a:r>
              <a:rPr lang="ru-RU" sz="1800" dirty="0" err="1">
                <a:latin typeface="Times New Roman" panose="02020603050405020304" pitchFamily="18" charset="0"/>
                <a:cs typeface="Times New Roman" panose="02020603050405020304" pitchFamily="18" charset="0"/>
              </a:rPr>
              <a:t>күнделікті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өмірмен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қатар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hlinkClick r:id="rId3" tooltip="Ғылым"/>
              </a:rPr>
              <a:t>ғылым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hlinkClick r:id="rId4" tooltip="Техника"/>
              </a:rPr>
              <a:t>техникада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әлемдегі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көп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пайдаланатын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бірліктер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жүйесі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болып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табылады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Қазіргі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кезде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әлемнің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көп</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елдерінде</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SI </a:t>
            </a:r>
            <a:r>
              <a:rPr lang="ru-RU" sz="1800" dirty="0" err="1">
                <a:latin typeface="Times New Roman" panose="02020603050405020304" pitchFamily="18" charset="0"/>
                <a:cs typeface="Times New Roman" panose="02020603050405020304" pitchFamily="18" charset="0"/>
              </a:rPr>
              <a:t>заңды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түрдегі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бірліктер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жүйесі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ретінде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қабылданған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тіпті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күнделікті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өмірде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дәстүрлі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бірліктерді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қолданатын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елдердің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өзі</a:t>
            </a:r>
            <a:r>
              <a:rPr lang="ru-RU" sz="1800" dirty="0">
                <a:latin typeface="Times New Roman" panose="02020603050405020304" pitchFamily="18" charset="0"/>
                <a:cs typeface="Times New Roman" panose="02020603050405020304" pitchFamily="18" charset="0"/>
              </a:rPr>
              <a:t> осы </a:t>
            </a:r>
            <a:r>
              <a:rPr lang="ru-RU" sz="1800" dirty="0" err="1">
                <a:latin typeface="Times New Roman" panose="02020603050405020304" pitchFamily="18" charset="0"/>
                <a:cs typeface="Times New Roman" panose="02020603050405020304" pitchFamily="18" charset="0"/>
              </a:rPr>
              <a:t>жүйе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бірліктерін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ғылымда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әрқашан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дерлік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пайдаланады</a:t>
            </a:r>
            <a:r>
              <a:rPr lang="ru-RU" sz="1800" dirty="0">
                <a:latin typeface="Times New Roman" panose="02020603050405020304" pitchFamily="18" charset="0"/>
                <a:cs typeface="Times New Roman" panose="02020603050405020304" pitchFamily="18" charset="0"/>
              </a:rPr>
              <a:t>. Осы </a:t>
            </a:r>
            <a:r>
              <a:rPr lang="ru-RU" sz="1800" dirty="0" err="1">
                <a:latin typeface="Times New Roman" panose="02020603050405020304" pitchFamily="18" charset="0"/>
                <a:cs typeface="Times New Roman" panose="02020603050405020304" pitchFamily="18" charset="0"/>
              </a:rPr>
              <a:t>аздаған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елдер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мысалы</a:t>
            </a:r>
            <a:r>
              <a:rPr lang="ru-RU" sz="1800" dirty="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hlinkClick r:id="rId5" tooltip="АҚШ"/>
              </a:rPr>
              <a:t>АҚШ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дәстүрлі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бірліктердің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өзін</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SI </a:t>
            </a:r>
            <a:r>
              <a:rPr lang="ru-RU" sz="1800" dirty="0" err="1">
                <a:latin typeface="Times New Roman" panose="02020603050405020304" pitchFamily="18" charset="0"/>
                <a:cs typeface="Times New Roman" panose="02020603050405020304" pitchFamily="18" charset="0"/>
              </a:rPr>
              <a:t>бірліктерне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ауыстырған</a:t>
            </a:r>
            <a:r>
              <a:rPr lang="ru-RU" sz="1800" dirty="0" smtClean="0">
                <a:latin typeface="Times New Roman" panose="02020603050405020304" pitchFamily="18" charset="0"/>
                <a:cs typeface="Times New Roman" panose="02020603050405020304" pitchFamily="18" charset="0"/>
              </a:rPr>
              <a:t>.</a:t>
            </a:r>
            <a:r>
              <a:rPr lang="kk-KZ" sz="1800" dirty="0"/>
              <a:t> </a:t>
            </a:r>
            <a:r>
              <a:rPr lang="kk-KZ" sz="1800" dirty="0">
                <a:latin typeface="Times New Roman" panose="02020603050405020304" pitchFamily="18" charset="0"/>
                <a:cs typeface="Times New Roman" panose="02020603050405020304" pitchFamily="18" charset="0"/>
              </a:rPr>
              <a:t>Осы жүйеге сәйкес негізгі 7 бірлік: метр, килограмм, секунд, ампер, кельвин,  моль мен канделан. </a:t>
            </a:r>
            <a:r>
              <a:rPr lang="ru-RU" sz="1800" dirty="0"/>
              <a:t/>
            </a:r>
            <a:br>
              <a:rPr lang="ru-RU" sz="1800" dirty="0"/>
            </a:b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0264" y="4619307"/>
            <a:ext cx="2067152" cy="1548369"/>
          </a:xfrm>
          <a:prstGeom prst="rect">
            <a:avLst/>
          </a:prstGeom>
        </p:spPr>
      </p:pic>
      <p:sp>
        <p:nvSpPr>
          <p:cNvPr id="5" name="AutoShape 2" descr="C:\Users\%D0%B9%D1%86%D1%83%D0%BA\Desktop\%D1%81%D0%B5%D1%80%D1%82%D0%B8%D1%84%D0%B8%D0%BA%D0%B0%D1%82 2020 %D0%B6%D0%B0%D0%B7\inx960x640.web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8" name="Picture 4" descr="что такое масса, килограмм. - YouTub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731271" y="3945536"/>
            <a:ext cx="2900419" cy="1631486"/>
          </a:xfrm>
          <a:prstGeom prst="rect">
            <a:avLst/>
          </a:prstGeom>
          <a:noFill/>
          <a:extLst>
            <a:ext uri="{909E8E84-426E-40DD-AFC4-6F175D3DCCD1}">
              <a14:hiddenFill xmlns:a14="http://schemas.microsoft.com/office/drawing/2010/main">
                <a:solidFill>
                  <a:srgbClr val="FFFFFF"/>
                </a:solidFill>
              </a14:hiddenFill>
            </a:ext>
          </a:extLst>
        </p:spPr>
      </p:pic>
      <p:pic>
        <p:nvPicPr>
          <p:cNvPr id="6" name="Рисунок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24649" y="2714252"/>
            <a:ext cx="3028950" cy="1514475"/>
          </a:xfrm>
          <a:prstGeom prst="rect">
            <a:avLst/>
          </a:prstGeom>
        </p:spPr>
      </p:pic>
      <p:pic>
        <p:nvPicPr>
          <p:cNvPr id="7" name="Рисунок 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3849" y="2553259"/>
            <a:ext cx="3078076" cy="2305551"/>
          </a:xfrm>
          <a:prstGeom prst="rect">
            <a:avLst/>
          </a:prstGeom>
        </p:spPr>
      </p:pic>
      <p:pic>
        <p:nvPicPr>
          <p:cNvPr id="8" name="Рисунок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5400000">
            <a:off x="1858837" y="4821710"/>
            <a:ext cx="2238693" cy="1510623"/>
          </a:xfrm>
          <a:prstGeom prst="rect">
            <a:avLst/>
          </a:prstGeom>
        </p:spPr>
      </p:pic>
    </p:spTree>
    <p:extLst>
      <p:ext uri="{BB962C8B-B14F-4D97-AF65-F5344CB8AC3E}">
        <p14:creationId xmlns:p14="http://schemas.microsoft.com/office/powerpoint/2010/main" val="3438019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965127" y="501281"/>
            <a:ext cx="8911687" cy="1280890"/>
          </a:xfrm>
        </p:spPr>
        <p:txBody>
          <a:bodyPr/>
          <a:lstStyle/>
          <a:p>
            <a:r>
              <a:rPr lang="kk-KZ" b="1" dirty="0">
                <a:latin typeface="Times New Roman" panose="02020603050405020304" pitchFamily="18" charset="0"/>
                <a:cs typeface="Times New Roman" panose="02020603050405020304" pitchFamily="18" charset="0"/>
              </a:rPr>
              <a:t>Өлшем бірлікті СИ жүйесіне ауыстыру коэффиценттерін қолданып анықтау:</a:t>
            </a:r>
            <a:endParaRPr lang="ru-RU" dirty="0"/>
          </a:p>
        </p:txBody>
      </p:sp>
      <p:sp>
        <p:nvSpPr>
          <p:cNvPr id="5" name="Прямоугольник 4"/>
          <p:cNvSpPr/>
          <p:nvPr/>
        </p:nvSpPr>
        <p:spPr>
          <a:xfrm>
            <a:off x="1965127" y="2088572"/>
            <a:ext cx="9157197" cy="397929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нанометр=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-9 </a:t>
            </a:r>
            <a:r>
              <a:rPr lang="kk-KZ" b="1" dirty="0">
                <a:latin typeface="Times New Roman" panose="02020603050405020304" pitchFamily="18" charset="0"/>
                <a:ea typeface="Calibri" panose="020F0502020204030204" pitchFamily="34" charset="0"/>
                <a:cs typeface="Times New Roman" panose="02020603050405020304" pitchFamily="18" charset="0"/>
              </a:rPr>
              <a:t> метр немесе 1 нм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-9</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немесе  1нм = 0,000000001м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нанометр=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-7 </a:t>
            </a:r>
            <a:r>
              <a:rPr lang="kk-KZ" b="1" dirty="0">
                <a:latin typeface="Times New Roman" panose="02020603050405020304" pitchFamily="18" charset="0"/>
                <a:ea typeface="Calibri" panose="020F0502020204030204" pitchFamily="34" charset="0"/>
                <a:cs typeface="Times New Roman" panose="02020603050405020304" pitchFamily="18" charset="0"/>
              </a:rPr>
              <a:t> сантиметр немесе 1 нм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-7</a:t>
            </a:r>
            <a:r>
              <a:rPr lang="ru-RU" b="1" dirty="0">
                <a:latin typeface="Times New Roman" panose="02020603050405020304" pitchFamily="18" charset="0"/>
                <a:ea typeface="Calibri" panose="020F0502020204030204" pitchFamily="34" charset="0"/>
                <a:cs typeface="Times New Roman" panose="02020603050405020304" pitchFamily="18" charset="0"/>
              </a:rPr>
              <a:t>см.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нанометр=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-6</a:t>
            </a:r>
            <a:r>
              <a:rPr lang="kk-KZ" b="1" dirty="0">
                <a:latin typeface="Times New Roman" panose="02020603050405020304" pitchFamily="18" charset="0"/>
                <a:ea typeface="Calibri" panose="020F0502020204030204" pitchFamily="34" charset="0"/>
                <a:cs typeface="Times New Roman" panose="02020603050405020304" pitchFamily="18" charset="0"/>
              </a:rPr>
              <a:t> миллиметр  немесе  1 нм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-6</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мм.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нанометр=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-3</a:t>
            </a:r>
            <a:r>
              <a:rPr lang="ru-RU" b="1" dirty="0">
                <a:latin typeface="Times New Roman" panose="02020603050405020304" pitchFamily="18" charset="0"/>
                <a:ea typeface="Calibri" panose="020F0502020204030204" pitchFamily="34" charset="0"/>
                <a:cs typeface="Times New Roman" panose="02020603050405020304" pitchFamily="18" charset="0"/>
              </a:rPr>
              <a:t>микрометр</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немесе микрон немесе  1 нм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-3</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мкм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микрометр=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-6 </a:t>
            </a:r>
            <a:r>
              <a:rPr lang="kk-KZ" b="1" dirty="0">
                <a:latin typeface="Times New Roman" panose="02020603050405020304" pitchFamily="18" charset="0"/>
                <a:ea typeface="Calibri" panose="020F0502020204030204" pitchFamily="34" charset="0"/>
                <a:cs typeface="Times New Roman" panose="02020603050405020304" pitchFamily="18" charset="0"/>
              </a:rPr>
              <a:t> метр немесе 1 мкм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-6</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м. </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микрометр=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-4 </a:t>
            </a:r>
            <a:r>
              <a:rPr lang="kk-KZ" b="1" dirty="0">
                <a:latin typeface="Times New Roman" panose="02020603050405020304" pitchFamily="18" charset="0"/>
                <a:ea typeface="Calibri" panose="020F0502020204030204" pitchFamily="34" charset="0"/>
                <a:cs typeface="Times New Roman" panose="02020603050405020304" pitchFamily="18" charset="0"/>
              </a:rPr>
              <a:t>сантиметр  немесе 1 мкм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-4</a:t>
            </a:r>
            <a:r>
              <a:rPr lang="ru-RU" b="1" dirty="0">
                <a:latin typeface="Times New Roman" panose="02020603050405020304" pitchFamily="18" charset="0"/>
                <a:ea typeface="Calibri" panose="020F0502020204030204" pitchFamily="34" charset="0"/>
                <a:cs typeface="Times New Roman" panose="02020603050405020304" pitchFamily="18" charset="0"/>
              </a:rPr>
              <a:t> с</a:t>
            </a:r>
            <a:r>
              <a:rPr lang="kk-KZ" b="1" dirty="0">
                <a:latin typeface="Times New Roman" panose="02020603050405020304" pitchFamily="18" charset="0"/>
                <a:ea typeface="Calibri" panose="020F0502020204030204" pitchFamily="34" charset="0"/>
                <a:cs typeface="Times New Roman" panose="02020603050405020304" pitchFamily="18" charset="0"/>
              </a:rPr>
              <a:t>м немесе  1 мкм= 0,0001см.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микрометр= 10</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-3</a:t>
            </a:r>
            <a:r>
              <a:rPr lang="ru-RU" b="1" dirty="0">
                <a:latin typeface="Times New Roman" panose="02020603050405020304" pitchFamily="18" charset="0"/>
                <a:ea typeface="Calibri" panose="020F0502020204030204" pitchFamily="34" charset="0"/>
                <a:cs typeface="Times New Roman" panose="02020603050405020304" pitchFamily="18" charset="0"/>
              </a:rPr>
              <a:t>милли</a:t>
            </a:r>
            <a:r>
              <a:rPr lang="kk-KZ" b="1" dirty="0">
                <a:latin typeface="Times New Roman" panose="02020603050405020304" pitchFamily="18" charset="0"/>
                <a:ea typeface="Calibri" panose="020F0502020204030204" pitchFamily="34" charset="0"/>
                <a:cs typeface="Times New Roman" panose="02020603050405020304" pitchFamily="18" charset="0"/>
              </a:rPr>
              <a:t>метр немесе 1 мкм</a:t>
            </a:r>
            <a:r>
              <a:rPr lang="ru-RU" b="1" dirty="0">
                <a:latin typeface="Times New Roman" panose="02020603050405020304" pitchFamily="18" charset="0"/>
                <a:ea typeface="Calibri" panose="020F0502020204030204" pitchFamily="34" charset="0"/>
                <a:cs typeface="Times New Roman" panose="02020603050405020304" pitchFamily="18" charset="0"/>
              </a:rPr>
              <a:t>= 10 </a:t>
            </a:r>
            <a:r>
              <a:rPr lang="ru-RU" b="1" baseline="30000" dirty="0">
                <a:latin typeface="Times New Roman" panose="02020603050405020304" pitchFamily="18" charset="0"/>
                <a:ea typeface="Calibri" panose="020F0502020204030204" pitchFamily="34" charset="0"/>
                <a:cs typeface="Times New Roman" panose="02020603050405020304" pitchFamily="18" charset="0"/>
              </a:rPr>
              <a:t>-3</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kk-KZ" b="1" dirty="0">
                <a:latin typeface="Times New Roman" panose="02020603050405020304" pitchFamily="18" charset="0"/>
                <a:ea typeface="Calibri" panose="020F0502020204030204" pitchFamily="34" charset="0"/>
                <a:cs typeface="Times New Roman" panose="02020603050405020304" pitchFamily="18" charset="0"/>
              </a:rPr>
              <a:t>мм немесе 1 мкм=0,001мм.</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1 микрометр= 1000 нанометр</a:t>
            </a:r>
            <a:r>
              <a:rPr lang="kk-KZ" b="1" dirty="0">
                <a:latin typeface="Times New Roman" panose="02020603050405020304" pitchFamily="18" charset="0"/>
                <a:ea typeface="Calibri" panose="020F0502020204030204" pitchFamily="34" charset="0"/>
                <a:cs typeface="Times New Roman" panose="02020603050405020304" pitchFamily="18" charset="0"/>
              </a:rPr>
              <a:t> </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6086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8551" y="1170020"/>
            <a:ext cx="10345002" cy="4684870"/>
          </a:xfrm>
        </p:spPr>
        <p:style>
          <a:lnRef idx="1">
            <a:schemeClr val="accent5"/>
          </a:lnRef>
          <a:fillRef idx="2">
            <a:schemeClr val="accent5"/>
          </a:fillRef>
          <a:effectRef idx="1">
            <a:schemeClr val="accent5"/>
          </a:effectRef>
          <a:fontRef idx="minor">
            <a:schemeClr val="dk1"/>
          </a:fontRef>
        </p:style>
        <p:txBody>
          <a:bodyPr>
            <a:normAutofit/>
          </a:bodyPr>
          <a:lstStyle/>
          <a:p>
            <a:r>
              <a:rPr lang="kk-KZ" dirty="0" smtClean="0">
                <a:latin typeface="Times New Roman" panose="02020603050405020304" pitchFamily="18" charset="0"/>
                <a:cs typeface="Times New Roman" panose="02020603050405020304" pitchFamily="18" charset="0"/>
              </a:rPr>
              <a:t>Замануи компьютерлер мен көптеген ұялы телефондар СИ жүйесінің өлшем бірлігін автоматты түрде ауыстыру, соның ішінде микроскопиялық жүйесімен жабдықталған. Бұл қызмет «Конвертер» деп аталады. Ол сондай-ақ автоматты түрде тілге аудару ресурстарымен қатар</a:t>
            </a:r>
            <a:r>
              <a:rPr lang="kk-KZ" smtClean="0">
                <a:latin typeface="Times New Roman" panose="02020603050405020304" pitchFamily="18" charset="0"/>
                <a:cs typeface="Times New Roman" panose="02020603050405020304" pitchFamily="18" charset="0"/>
              </a:rPr>
              <a:t>, </a:t>
            </a:r>
            <a:r>
              <a:rPr lang="kk-KZ" smtClean="0">
                <a:latin typeface="Times New Roman" panose="02020603050405020304" pitchFamily="18" charset="0"/>
                <a:cs typeface="Times New Roman" panose="02020603050405020304" pitchFamily="18" charset="0"/>
              </a:rPr>
              <a:t>алуан </a:t>
            </a:r>
            <a:r>
              <a:rPr lang="kk-KZ" dirty="0" smtClean="0">
                <a:latin typeface="Times New Roman" panose="02020603050405020304" pitchFamily="18" charset="0"/>
                <a:cs typeface="Times New Roman" panose="02020603050405020304" pitchFamily="18" charset="0"/>
              </a:rPr>
              <a:t>түрі электрондық ресурстарға ие.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8845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3015" y="624110"/>
            <a:ext cx="10645253" cy="1280890"/>
          </a:xfrm>
        </p:spPr>
        <p:txBody>
          <a:bodyPr>
            <a:normAutofit fontScale="90000"/>
          </a:bodyPr>
          <a:lstStyle/>
          <a:p>
            <a:r>
              <a:rPr lang="kk-KZ" b="1" i="1" dirty="0" smtClean="0">
                <a:latin typeface="Times New Roman" panose="02020603050405020304" pitchFamily="18" charset="0"/>
                <a:cs typeface="Times New Roman" panose="02020603050405020304" pitchFamily="18" charset="0"/>
              </a:rPr>
              <a:t>Нанотехнология</a:t>
            </a:r>
            <a:r>
              <a:rPr lang="kk-KZ" b="1"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бұл көзге көрінбейтін аса ұсақ бөлшектектерді ретке келтіре отырып, соның ерекшеліктерін алдын-ала белгілеп беру арқылы әлдебір құрылымды құрастыруға қажетті жекелеген атомдарды  ыңғайластыра орналастыру.</a:t>
            </a:r>
            <a:endParaRPr lang="ru-RU"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rotWithShape="1">
          <a:blip r:embed="rId2">
            <a:extLst>
              <a:ext uri="{28A0092B-C50C-407E-A947-70E740481C1C}">
                <a14:useLocalDpi xmlns:a14="http://schemas.microsoft.com/office/drawing/2010/main" val="0"/>
              </a:ext>
            </a:extLst>
          </a:blip>
          <a:srcRect l="18810" t="47030" r="22090" b="6068"/>
          <a:stretch/>
        </p:blipFill>
        <p:spPr>
          <a:xfrm>
            <a:off x="3562065" y="3589360"/>
            <a:ext cx="5404061" cy="2531661"/>
          </a:xfrm>
          <a:prstGeom prst="rect">
            <a:avLst/>
          </a:prstGeom>
        </p:spPr>
      </p:pic>
    </p:spTree>
    <p:extLst>
      <p:ext uri="{BB962C8B-B14F-4D97-AF65-F5344CB8AC3E}">
        <p14:creationId xmlns:p14="http://schemas.microsoft.com/office/powerpoint/2010/main" val="1416125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58229" y="267378"/>
            <a:ext cx="10363200" cy="1470025"/>
          </a:xfrm>
        </p:spPr>
        <p:txBody>
          <a:bodyPr>
            <a:normAutofit fontScale="90000"/>
          </a:bodyPr>
          <a:lstStyle/>
          <a:p>
            <a:r>
              <a:rPr lang="ru-RU" dirty="0" smtClean="0">
                <a:latin typeface="Times New Roman" panose="02020603050405020304" pitchFamily="18" charset="0"/>
                <a:cs typeface="Times New Roman" panose="02020603050405020304" pitchFamily="18" charset="0"/>
              </a:rPr>
              <a:t>Микроскоп </a:t>
            </a:r>
            <a:r>
              <a:rPr lang="ru-RU" dirty="0" err="1" smtClean="0">
                <a:latin typeface="Times New Roman" panose="02020603050405020304" pitchFamily="18" charset="0"/>
                <a:cs typeface="Times New Roman" panose="02020603050405020304" pitchFamily="18" charset="0"/>
              </a:rPr>
              <a:t>ұлғаюының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анықтау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тәсілін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еске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түсірейік</a:t>
            </a:r>
            <a:endParaRPr lang="ru-RU"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938964" y="1973349"/>
            <a:ext cx="6089634" cy="4380205"/>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9958" y="1638458"/>
            <a:ext cx="3634854" cy="4307302"/>
          </a:xfrm>
          <a:prstGeom prst="rect">
            <a:avLst/>
          </a:prstGeom>
        </p:spPr>
      </p:pic>
    </p:spTree>
    <p:extLst>
      <p:ext uri="{BB962C8B-B14F-4D97-AF65-F5344CB8AC3E}">
        <p14:creationId xmlns:p14="http://schemas.microsoft.com/office/powerpoint/2010/main" val="1080970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256" y="1027687"/>
            <a:ext cx="4782679" cy="5830313"/>
          </a:xfrm>
          <a:prstGeom prst="rect">
            <a:avLst/>
          </a:prstGeom>
        </p:spPr>
      </p:pic>
      <p:sp>
        <p:nvSpPr>
          <p:cNvPr id="5" name="Заголовок 4"/>
          <p:cNvSpPr>
            <a:spLocks noGrp="1"/>
          </p:cNvSpPr>
          <p:nvPr>
            <p:ph type="title"/>
          </p:nvPr>
        </p:nvSpPr>
        <p:spPr>
          <a:xfrm>
            <a:off x="5581935" y="1620397"/>
            <a:ext cx="6482687" cy="1280890"/>
          </a:xfrm>
        </p:spPr>
        <p:txBody>
          <a:bodyPr>
            <a:noAutofit/>
          </a:bodyPr>
          <a:lstStyle/>
          <a:p>
            <a:r>
              <a:rPr lang="kk-KZ" sz="2000" b="1" dirty="0" smtClean="0">
                <a:latin typeface="Times New Roman" panose="02020603050405020304" pitchFamily="18" charset="0"/>
                <a:cs typeface="Times New Roman" panose="02020603050405020304" pitchFamily="18" charset="0"/>
              </a:rPr>
              <a:t>Бацилла бактериясының ұзындығы-3см</a:t>
            </a:r>
            <a:r>
              <a:rPr lang="en-US" sz="2000" b="1" dirty="0" smtClean="0">
                <a:latin typeface="Times New Roman" panose="02020603050405020304" pitchFamily="18" charset="0"/>
                <a:cs typeface="Times New Roman" panose="02020603050405020304" pitchFamily="18" charset="0"/>
              </a:rPr>
              <a:t>=30</a:t>
            </a:r>
            <a:r>
              <a:rPr lang="kk-KZ" sz="2000" b="1" dirty="0" smtClean="0">
                <a:latin typeface="Times New Roman" panose="02020603050405020304" pitchFamily="18" charset="0"/>
                <a:cs typeface="Times New Roman" panose="02020603050405020304" pitchFamily="18" charset="0"/>
              </a:rPr>
              <a:t>мм</a:t>
            </a:r>
            <a:br>
              <a:rPr lang="kk-KZ" sz="2000" b="1" dirty="0" smtClean="0">
                <a:latin typeface="Times New Roman" panose="02020603050405020304" pitchFamily="18" charset="0"/>
                <a:cs typeface="Times New Roman" panose="02020603050405020304" pitchFamily="18" charset="0"/>
              </a:rPr>
            </a:br>
            <a:r>
              <a:rPr lang="kk-KZ" sz="2000" b="1" dirty="0" smtClean="0">
                <a:latin typeface="Times New Roman" panose="02020603050405020304" pitchFamily="18" charset="0"/>
                <a:cs typeface="Times New Roman" panose="02020603050405020304" pitchFamily="18" charset="0"/>
              </a:rPr>
              <a:t>Бактерияның шынайы өлшемі-0,5 мкм</a:t>
            </a:r>
            <a:r>
              <a:rPr lang="ru-RU" sz="2000" b="1" dirty="0" smtClean="0">
                <a:latin typeface="Times New Roman" panose="02020603050405020304" pitchFamily="18" charset="0"/>
                <a:cs typeface="Times New Roman" panose="02020603050405020304" pitchFamily="18" charset="0"/>
              </a:rPr>
              <a:t>=500 </a:t>
            </a:r>
            <a:r>
              <a:rPr lang="ru-RU" sz="2000" b="1" dirty="0" err="1" smtClean="0">
                <a:latin typeface="Times New Roman" panose="02020603050405020304" pitchFamily="18" charset="0"/>
                <a:cs typeface="Times New Roman" panose="02020603050405020304" pitchFamily="18" charset="0"/>
              </a:rPr>
              <a:t>нм</a:t>
            </a:r>
            <a:endParaRPr lang="ru-RU" sz="2000" b="1" dirty="0">
              <a:latin typeface="Times New Roman" panose="02020603050405020304" pitchFamily="18"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259553581"/>
              </p:ext>
            </p:extLst>
          </p:nvPr>
        </p:nvGraphicFramePr>
        <p:xfrm>
          <a:off x="799256" y="4326341"/>
          <a:ext cx="11265366" cy="2599533"/>
        </p:xfrm>
        <a:graphic>
          <a:graphicData uri="http://schemas.openxmlformats.org/drawingml/2006/table">
            <a:tbl>
              <a:tblPr firstRow="1" bandRow="1">
                <a:tableStyleId>{5C22544A-7EE6-4342-B048-85BDC9FD1C3A}</a:tableStyleId>
              </a:tblPr>
              <a:tblGrid>
                <a:gridCol w="1877561"/>
                <a:gridCol w="1877561"/>
                <a:gridCol w="1877561"/>
                <a:gridCol w="1877561"/>
                <a:gridCol w="1877561"/>
                <a:gridCol w="1877561"/>
              </a:tblGrid>
              <a:tr h="1219276">
                <a:tc>
                  <a:txBody>
                    <a:bodyPr/>
                    <a:lstStyle/>
                    <a:p>
                      <a:r>
                        <a:rPr lang="kk-KZ" dirty="0" smtClean="0">
                          <a:latin typeface="Times New Roman" panose="02020603050405020304" pitchFamily="18" charset="0"/>
                          <a:cs typeface="Times New Roman" panose="02020603050405020304" pitchFamily="18" charset="0"/>
                        </a:rPr>
                        <a:t>Фота</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Фотадағы</a:t>
                      </a:r>
                      <a:r>
                        <a:rPr lang="kk-KZ" baseline="0" dirty="0" smtClean="0">
                          <a:latin typeface="Times New Roman" panose="02020603050405020304" pitchFamily="18" charset="0"/>
                          <a:cs typeface="Times New Roman" panose="02020603050405020304" pitchFamily="18" charset="0"/>
                        </a:rPr>
                        <a:t> 1см</a:t>
                      </a:r>
                      <a:r>
                        <a:rPr lang="en-US" baseline="0"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Өлшенетін</a:t>
                      </a:r>
                      <a:r>
                        <a:rPr lang="kk-KZ" baseline="0" dirty="0" smtClean="0">
                          <a:latin typeface="Times New Roman" panose="02020603050405020304" pitchFamily="18" charset="0"/>
                          <a:cs typeface="Times New Roman" panose="02020603050405020304" pitchFamily="18" charset="0"/>
                        </a:rPr>
                        <a:t> </a:t>
                      </a:r>
                    </a:p>
                    <a:p>
                      <a:r>
                        <a:rPr lang="kk-KZ" baseline="0" dirty="0" smtClean="0">
                          <a:latin typeface="Times New Roman" panose="02020603050405020304" pitchFamily="18" charset="0"/>
                          <a:cs typeface="Times New Roman" panose="02020603050405020304" pitchFamily="18" charset="0"/>
                        </a:rPr>
                        <a:t>нысан</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Фотодағы</a:t>
                      </a:r>
                    </a:p>
                    <a:p>
                      <a:r>
                        <a:rPr lang="kk-KZ" dirty="0" smtClean="0">
                          <a:latin typeface="Times New Roman" panose="02020603050405020304" pitchFamily="18" charset="0"/>
                          <a:cs typeface="Times New Roman" panose="02020603050405020304" pitchFamily="18" charset="0"/>
                        </a:rPr>
                        <a:t>Өлшемі, мм</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Шынайы өлшемі, мкм</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Сызықтық ұлғайту</a:t>
                      </a:r>
                      <a:endParaRPr lang="ru-RU" dirty="0">
                        <a:latin typeface="Times New Roman" panose="02020603050405020304" pitchFamily="18" charset="0"/>
                        <a:cs typeface="Times New Roman" panose="02020603050405020304" pitchFamily="18" charset="0"/>
                      </a:endParaRPr>
                    </a:p>
                  </a:txBody>
                  <a:tcPr/>
                </a:tc>
              </a:tr>
              <a:tr h="1380257">
                <a:tc>
                  <a:txBody>
                    <a:bodyPr/>
                    <a:lstStyle/>
                    <a:p>
                      <a:r>
                        <a:rPr lang="kk-KZ" dirty="0" smtClean="0">
                          <a:latin typeface="Times New Roman" panose="02020603050405020304" pitchFamily="18" charset="0"/>
                          <a:cs typeface="Times New Roman" panose="02020603050405020304" pitchFamily="18" charset="0"/>
                        </a:rPr>
                        <a:t>А</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0,5</a:t>
                      </a:r>
                      <a:r>
                        <a:rPr lang="kk-KZ" baseline="0" dirty="0" smtClean="0">
                          <a:latin typeface="Times New Roman" panose="02020603050405020304" pitchFamily="18" charset="0"/>
                          <a:cs typeface="Times New Roman" panose="02020603050405020304" pitchFamily="18" charset="0"/>
                        </a:rPr>
                        <a:t> мкм</a:t>
                      </a:r>
                      <a:r>
                        <a:rPr lang="ru-RU" baseline="0" dirty="0" smtClean="0">
                          <a:latin typeface="Times New Roman" panose="02020603050405020304" pitchFamily="18" charset="0"/>
                          <a:cs typeface="Times New Roman" panose="02020603050405020304" pitchFamily="18" charset="0"/>
                        </a:rPr>
                        <a:t>=</a:t>
                      </a:r>
                      <a:r>
                        <a:rPr lang="en-US" baseline="0" dirty="0" smtClean="0">
                          <a:latin typeface="Times New Roman" panose="02020603050405020304" pitchFamily="18" charset="0"/>
                          <a:cs typeface="Times New Roman" panose="02020603050405020304" pitchFamily="18" charset="0"/>
                        </a:rPr>
                        <a:t>? </a:t>
                      </a:r>
                      <a:r>
                        <a:rPr lang="kk-KZ" baseline="0" dirty="0" smtClean="0">
                          <a:latin typeface="Times New Roman" panose="02020603050405020304" pitchFamily="18" charset="0"/>
                          <a:cs typeface="Times New Roman" panose="02020603050405020304" pitchFamily="18" charset="0"/>
                        </a:rPr>
                        <a:t>Нм</a:t>
                      </a:r>
                    </a:p>
                    <a:p>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Жасуша ұзындығы</a:t>
                      </a:r>
                      <a:endParaRPr lang="ru-RU" dirty="0">
                        <a:latin typeface="Times New Roman" panose="02020603050405020304" pitchFamily="18" charset="0"/>
                        <a:cs typeface="Times New Roman" panose="02020603050405020304" pitchFamily="18" charset="0"/>
                      </a:endParaRPr>
                    </a:p>
                  </a:txBody>
                  <a:tcPr/>
                </a:tc>
                <a:tc>
                  <a:txBody>
                    <a:bodyPr/>
                    <a:lstStyle/>
                    <a:p>
                      <a:endParaRPr lang="ru-RU" dirty="0">
                        <a:latin typeface="Times New Roman" panose="02020603050405020304" pitchFamily="18" charset="0"/>
                        <a:cs typeface="Times New Roman" panose="02020603050405020304" pitchFamily="18" charset="0"/>
                      </a:endParaRPr>
                    </a:p>
                  </a:txBody>
                  <a:tcPr/>
                </a:tc>
                <a:tc>
                  <a:txBody>
                    <a:bodyPr/>
                    <a:lstStyle/>
                    <a:p>
                      <a:endParaRPr lang="ru-RU" dirty="0">
                        <a:latin typeface="Times New Roman" panose="02020603050405020304" pitchFamily="18" charset="0"/>
                        <a:cs typeface="Times New Roman" panose="02020603050405020304" pitchFamily="18" charset="0"/>
                      </a:endParaRPr>
                    </a:p>
                  </a:txBody>
                  <a:tcPr/>
                </a:tc>
                <a:tc>
                  <a:txBody>
                    <a:bodyPr/>
                    <a:lstStyle/>
                    <a:p>
                      <a:endParaRPr lang="ru-RU" dirty="0">
                        <a:latin typeface="Times New Roman" panose="02020603050405020304" pitchFamily="18" charset="0"/>
                        <a:cs typeface="Times New Roman" panose="02020603050405020304" pitchFamily="18" charset="0"/>
                      </a:endParaRPr>
                    </a:p>
                  </a:txBody>
                  <a:tcPr/>
                </a:tc>
              </a:tr>
            </a:tbl>
          </a:graphicData>
        </a:graphic>
      </p:graphicFrame>
      <p:sp>
        <p:nvSpPr>
          <p:cNvPr id="13" name="Прямоугольник 12"/>
          <p:cNvSpPr/>
          <p:nvPr/>
        </p:nvSpPr>
        <p:spPr>
          <a:xfrm>
            <a:off x="1451800" y="173589"/>
            <a:ext cx="3839834" cy="523220"/>
          </a:xfrm>
          <a:prstGeom prst="rect">
            <a:avLst/>
          </a:prstGeom>
        </p:spPr>
        <p:txBody>
          <a:bodyPr wrap="none">
            <a:spAutoFit/>
          </a:bodyPr>
          <a:lstStyle/>
          <a:p>
            <a:r>
              <a:rPr lang="kk-KZ" sz="2800" b="1" dirty="0">
                <a:latin typeface="Times New Roman" panose="02020603050405020304" pitchFamily="18" charset="0"/>
                <a:cs typeface="Times New Roman" panose="02020603050405020304" pitchFamily="18" charset="0"/>
              </a:rPr>
              <a:t>Оқу жаттығу </a:t>
            </a:r>
            <a:r>
              <a:rPr lang="kk-KZ" sz="2800" b="1" dirty="0" smtClean="0">
                <a:latin typeface="Times New Roman" panose="02020603050405020304" pitchFamily="18" charset="0"/>
                <a:cs typeface="Times New Roman" panose="02020603050405020304" pitchFamily="18" charset="0"/>
              </a:rPr>
              <a:t>жұмысы</a:t>
            </a:r>
            <a:endParaRPr lang="ru-RU" sz="2800" dirty="0"/>
          </a:p>
        </p:txBody>
      </p:sp>
    </p:spTree>
    <p:extLst>
      <p:ext uri="{BB962C8B-B14F-4D97-AF65-F5344CB8AC3E}">
        <p14:creationId xmlns:p14="http://schemas.microsoft.com/office/powerpoint/2010/main" val="32974277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133231806"/>
              </p:ext>
            </p:extLst>
          </p:nvPr>
        </p:nvGraphicFramePr>
        <p:xfrm>
          <a:off x="664878" y="837063"/>
          <a:ext cx="11265366" cy="2567612"/>
        </p:xfrm>
        <a:graphic>
          <a:graphicData uri="http://schemas.openxmlformats.org/drawingml/2006/table">
            <a:tbl>
              <a:tblPr firstRow="1" bandRow="1">
                <a:tableStyleId>{5C22544A-7EE6-4342-B048-85BDC9FD1C3A}</a:tableStyleId>
              </a:tblPr>
              <a:tblGrid>
                <a:gridCol w="1877561"/>
                <a:gridCol w="1877561"/>
                <a:gridCol w="1877561"/>
                <a:gridCol w="1877561"/>
                <a:gridCol w="1877561"/>
                <a:gridCol w="1877561"/>
              </a:tblGrid>
              <a:tr h="1187355">
                <a:tc>
                  <a:txBody>
                    <a:bodyPr/>
                    <a:lstStyle/>
                    <a:p>
                      <a:r>
                        <a:rPr lang="kk-KZ" dirty="0" smtClean="0">
                          <a:latin typeface="Times New Roman" panose="02020603050405020304" pitchFamily="18" charset="0"/>
                          <a:cs typeface="Times New Roman" panose="02020603050405020304" pitchFamily="18" charset="0"/>
                        </a:rPr>
                        <a:t>Фота</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Фотадағы</a:t>
                      </a:r>
                      <a:r>
                        <a:rPr lang="kk-KZ" baseline="0" dirty="0" smtClean="0">
                          <a:latin typeface="Times New Roman" panose="02020603050405020304" pitchFamily="18" charset="0"/>
                          <a:cs typeface="Times New Roman" panose="02020603050405020304" pitchFamily="18" charset="0"/>
                        </a:rPr>
                        <a:t> 1см</a:t>
                      </a:r>
                      <a:r>
                        <a:rPr lang="en-US" baseline="0"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Өлшенетін</a:t>
                      </a:r>
                      <a:r>
                        <a:rPr lang="kk-KZ" baseline="0" dirty="0" smtClean="0">
                          <a:latin typeface="Times New Roman" panose="02020603050405020304" pitchFamily="18" charset="0"/>
                          <a:cs typeface="Times New Roman" panose="02020603050405020304" pitchFamily="18" charset="0"/>
                        </a:rPr>
                        <a:t> </a:t>
                      </a:r>
                    </a:p>
                    <a:p>
                      <a:r>
                        <a:rPr lang="kk-KZ" baseline="0" dirty="0" smtClean="0">
                          <a:latin typeface="Times New Roman" panose="02020603050405020304" pitchFamily="18" charset="0"/>
                          <a:cs typeface="Times New Roman" panose="02020603050405020304" pitchFamily="18" charset="0"/>
                        </a:rPr>
                        <a:t>нысан</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Фотодағы</a:t>
                      </a:r>
                    </a:p>
                    <a:p>
                      <a:r>
                        <a:rPr lang="kk-KZ" dirty="0" smtClean="0">
                          <a:latin typeface="Times New Roman" panose="02020603050405020304" pitchFamily="18" charset="0"/>
                          <a:cs typeface="Times New Roman" panose="02020603050405020304" pitchFamily="18" charset="0"/>
                        </a:rPr>
                        <a:t>Өлшемі, мм</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Шынайы өлшемі, мкм</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Сызықтық ұлғайту</a:t>
                      </a:r>
                      <a:endParaRPr lang="ru-RU" dirty="0">
                        <a:latin typeface="Times New Roman" panose="02020603050405020304" pitchFamily="18" charset="0"/>
                        <a:cs typeface="Times New Roman" panose="02020603050405020304" pitchFamily="18" charset="0"/>
                      </a:endParaRPr>
                    </a:p>
                  </a:txBody>
                  <a:tcPr/>
                </a:tc>
              </a:tr>
              <a:tr h="1380257">
                <a:tc>
                  <a:txBody>
                    <a:bodyPr/>
                    <a:lstStyle/>
                    <a:p>
                      <a:r>
                        <a:rPr lang="kk-KZ" dirty="0" smtClean="0">
                          <a:latin typeface="Times New Roman" panose="02020603050405020304" pitchFamily="18" charset="0"/>
                          <a:cs typeface="Times New Roman" panose="02020603050405020304" pitchFamily="18" charset="0"/>
                        </a:rPr>
                        <a:t>А</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0,5</a:t>
                      </a:r>
                      <a:r>
                        <a:rPr lang="kk-KZ" baseline="0" dirty="0" smtClean="0">
                          <a:latin typeface="Times New Roman" panose="02020603050405020304" pitchFamily="18" charset="0"/>
                          <a:cs typeface="Times New Roman" panose="02020603050405020304" pitchFamily="18" charset="0"/>
                        </a:rPr>
                        <a:t> мкм</a:t>
                      </a:r>
                      <a:r>
                        <a:rPr lang="ru-RU" baseline="0" dirty="0" smtClean="0">
                          <a:latin typeface="Times New Roman" panose="02020603050405020304" pitchFamily="18" charset="0"/>
                          <a:cs typeface="Times New Roman" panose="02020603050405020304" pitchFamily="18" charset="0"/>
                        </a:rPr>
                        <a:t>=</a:t>
                      </a:r>
                      <a:r>
                        <a:rPr lang="en-US" baseline="0" dirty="0" smtClean="0">
                          <a:latin typeface="Times New Roman" panose="02020603050405020304" pitchFamily="18" charset="0"/>
                          <a:cs typeface="Times New Roman" panose="02020603050405020304" pitchFamily="18" charset="0"/>
                        </a:rPr>
                        <a:t>? </a:t>
                      </a:r>
                      <a:r>
                        <a:rPr lang="kk-KZ" baseline="0" dirty="0" smtClean="0">
                          <a:latin typeface="Times New Roman" panose="02020603050405020304" pitchFamily="18" charset="0"/>
                          <a:cs typeface="Times New Roman" panose="02020603050405020304" pitchFamily="18" charset="0"/>
                        </a:rPr>
                        <a:t>Нм</a:t>
                      </a:r>
                    </a:p>
                    <a:p>
                      <a:r>
                        <a:rPr lang="kk-KZ" baseline="0" dirty="0" smtClean="0">
                          <a:latin typeface="Times New Roman" panose="02020603050405020304" pitchFamily="18" charset="0"/>
                          <a:cs typeface="Times New Roman" panose="02020603050405020304" pitchFamily="18" charset="0"/>
                        </a:rPr>
                        <a:t>500нм</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Жасуша ұзындығы</a:t>
                      </a:r>
                      <a:endParaRPr lang="ru-RU" dirty="0">
                        <a:latin typeface="Times New Roman" panose="02020603050405020304" pitchFamily="18" charset="0"/>
                        <a:cs typeface="Times New Roman" panose="02020603050405020304" pitchFamily="18" charset="0"/>
                      </a:endParaRPr>
                    </a:p>
                  </a:txBody>
                  <a:tcPr/>
                </a:tc>
                <a:tc>
                  <a:txBody>
                    <a:bodyPr/>
                    <a:lstStyle/>
                    <a:p>
                      <a:r>
                        <a:rPr lang="kk-KZ" dirty="0" smtClean="0">
                          <a:latin typeface="Times New Roman" panose="02020603050405020304" pitchFamily="18" charset="0"/>
                          <a:cs typeface="Times New Roman" panose="02020603050405020304" pitchFamily="18" charset="0"/>
                        </a:rPr>
                        <a:t>3см</a:t>
                      </a:r>
                      <a:r>
                        <a:rPr lang="ru-RU" dirty="0" smtClean="0">
                          <a:latin typeface="Times New Roman" panose="02020603050405020304" pitchFamily="18" charset="0"/>
                          <a:cs typeface="Times New Roman" panose="02020603050405020304" pitchFamily="18" charset="0"/>
                        </a:rPr>
                        <a:t>=30мм</a:t>
                      </a:r>
                      <a:endParaRPr lang="ru-RU" dirty="0">
                        <a:latin typeface="Times New Roman" panose="02020603050405020304" pitchFamily="18" charset="0"/>
                        <a:cs typeface="Times New Roman" panose="02020603050405020304" pitchFamily="18" charset="0"/>
                      </a:endParaRPr>
                    </a:p>
                  </a:txBody>
                  <a:tcPr/>
                </a:tc>
                <a:tc>
                  <a:txBody>
                    <a:bodyPr/>
                    <a:lstStyle/>
                    <a:p>
                      <a:r>
                        <a:rPr lang="ru-RU" dirty="0" smtClean="0">
                          <a:latin typeface="Times New Roman" panose="02020603050405020304" pitchFamily="18" charset="0"/>
                          <a:cs typeface="Times New Roman" panose="02020603050405020304" pitchFamily="18" charset="0"/>
                        </a:rPr>
                        <a:t>0,5 мкм</a:t>
                      </a:r>
                    </a:p>
                    <a:p>
                      <a:r>
                        <a:rPr lang="ru-RU" dirty="0" smtClean="0">
                          <a:latin typeface="Times New Roman" panose="02020603050405020304" pitchFamily="18" charset="0"/>
                          <a:cs typeface="Times New Roman" panose="02020603050405020304" pitchFamily="18" charset="0"/>
                        </a:rPr>
                        <a:t>0,0005мм</a:t>
                      </a:r>
                      <a:endParaRPr lang="ru-RU" dirty="0">
                        <a:latin typeface="Times New Roman" panose="02020603050405020304" pitchFamily="18" charset="0"/>
                        <a:cs typeface="Times New Roman" panose="02020603050405020304" pitchFamily="18" charset="0"/>
                      </a:endParaRPr>
                    </a:p>
                  </a:txBody>
                  <a:tcPr/>
                </a:tc>
                <a:tc>
                  <a:txBody>
                    <a:bodyPr/>
                    <a:lstStyle/>
                    <a:p>
                      <a:r>
                        <a:rPr lang="ru-RU" dirty="0" smtClean="0">
                          <a:latin typeface="Times New Roman" panose="02020603050405020304" pitchFamily="18" charset="0"/>
                          <a:cs typeface="Times New Roman" panose="02020603050405020304" pitchFamily="18" charset="0"/>
                        </a:rPr>
                        <a:t>60000 </a:t>
                      </a:r>
                      <a:r>
                        <a:rPr lang="ru-RU" dirty="0" err="1" smtClean="0">
                          <a:latin typeface="Times New Roman" panose="02020603050405020304" pitchFamily="18" charset="0"/>
                          <a:cs typeface="Times New Roman" panose="02020603050405020304" pitchFamily="18" charset="0"/>
                        </a:rPr>
                        <a:t>есе</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ұлғайту</a:t>
                      </a:r>
                      <a:endParaRPr lang="ru-RU"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673776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4400" b="1" i="1" dirty="0" smtClean="0">
                <a:solidFill>
                  <a:schemeClr val="tx1">
                    <a:lumMod val="50000"/>
                    <a:lumOff val="50000"/>
                  </a:schemeClr>
                </a:solidFill>
                <a:latin typeface="Times New Roman" panose="02020603050405020304" pitchFamily="18" charset="0"/>
                <a:cs typeface="Times New Roman" panose="02020603050405020304" pitchFamily="18" charset="0"/>
              </a:rPr>
              <a:t>Сабақты бекіту:</a:t>
            </a:r>
            <a:br>
              <a:rPr lang="kk-KZ" sz="4400" b="1" i="1" dirty="0" smtClean="0">
                <a:solidFill>
                  <a:schemeClr val="tx1">
                    <a:lumMod val="50000"/>
                    <a:lumOff val="50000"/>
                  </a:schemeClr>
                </a:solidFill>
                <a:latin typeface="Times New Roman" panose="02020603050405020304" pitchFamily="18" charset="0"/>
                <a:cs typeface="Times New Roman" panose="02020603050405020304" pitchFamily="18" charset="0"/>
              </a:rPr>
            </a:br>
            <a:endParaRPr lang="ru-RU" sz="4400" b="1" i="1" dirty="0">
              <a:solidFill>
                <a:schemeClr val="tx1">
                  <a:lumMod val="50000"/>
                  <a:lumOff val="50000"/>
                </a:schemeClr>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532695042"/>
              </p:ext>
            </p:extLst>
          </p:nvPr>
        </p:nvGraphicFramePr>
        <p:xfrm>
          <a:off x="1173707" y="1555845"/>
          <a:ext cx="9853684" cy="3336422"/>
        </p:xfrm>
        <a:graphic>
          <a:graphicData uri="http://schemas.openxmlformats.org/drawingml/2006/table">
            <a:tbl>
              <a:tblPr firstRow="1" firstCol="1" bandRow="1">
                <a:tableStyleId>{5C22544A-7EE6-4342-B048-85BDC9FD1C3A}</a:tableStyleId>
              </a:tblPr>
              <a:tblGrid>
                <a:gridCol w="2025898"/>
                <a:gridCol w="2202495"/>
                <a:gridCol w="1688579"/>
                <a:gridCol w="1968356"/>
                <a:gridCol w="1968356"/>
              </a:tblGrid>
              <a:tr h="532262">
                <a:tc>
                  <a:txBody>
                    <a:bodyPr/>
                    <a:lstStyle/>
                    <a:p>
                      <a:pPr algn="ctr">
                        <a:lnSpc>
                          <a:spcPct val="115000"/>
                        </a:lnSpc>
                        <a:spcBef>
                          <a:spcPts val="300"/>
                        </a:spcBef>
                        <a:spcAft>
                          <a:spcPts val="300"/>
                        </a:spcAft>
                      </a:pPr>
                      <a:r>
                        <a:rPr lang="kk-KZ" sz="1800" dirty="0">
                          <a:effectLst/>
                          <a:latin typeface="Times New Roman" panose="02020603050405020304" pitchFamily="18" charset="0"/>
                          <a:cs typeface="Times New Roman" panose="02020603050405020304" pitchFamily="18" charset="0"/>
                        </a:rPr>
                        <a:t>Сантиметр</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1800">
                          <a:effectLst/>
                          <a:latin typeface="Times New Roman" panose="02020603050405020304" pitchFamily="18" charset="0"/>
                          <a:cs typeface="Times New Roman" panose="02020603050405020304" pitchFamily="18" charset="0"/>
                        </a:rPr>
                        <a:t>Миллиметр</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1800">
                          <a:effectLst/>
                          <a:latin typeface="Times New Roman" panose="02020603050405020304" pitchFamily="18" charset="0"/>
                          <a:cs typeface="Times New Roman" panose="02020603050405020304" pitchFamily="18" charset="0"/>
                        </a:rPr>
                        <a:t>Микрон</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1800" dirty="0" smtClean="0">
                          <a:effectLst/>
                          <a:latin typeface="Times New Roman" panose="02020603050405020304" pitchFamily="18" charset="0"/>
                          <a:cs typeface="Times New Roman" panose="02020603050405020304" pitchFamily="18" charset="0"/>
                        </a:rPr>
                        <a:t>Микрометр</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1800">
                          <a:effectLst/>
                          <a:latin typeface="Times New Roman" panose="02020603050405020304" pitchFamily="18" charset="0"/>
                          <a:cs typeface="Times New Roman" panose="02020603050405020304" pitchFamily="18" charset="0"/>
                        </a:rPr>
                        <a:t>Нанометр</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9197">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14</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9197">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0,1</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1</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1000</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1000</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1000000</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9197">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23</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9197">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0,01</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9197">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 </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a:effectLst/>
                          <a:latin typeface="Times New Roman" panose="02020603050405020304" pitchFamily="18" charset="0"/>
                          <a:cs typeface="Times New Roman" panose="02020603050405020304" pitchFamily="18" charset="0"/>
                        </a:rPr>
                        <a:t>160</a:t>
                      </a:r>
                      <a:endParaRPr lang="ru-RU"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300"/>
                        </a:spcBef>
                        <a:spcAft>
                          <a:spcPts val="300"/>
                        </a:spcAft>
                      </a:pPr>
                      <a:r>
                        <a:rPr lang="kk-KZ" sz="3200" dirty="0">
                          <a:effectLst/>
                          <a:latin typeface="Times New Roman" panose="02020603050405020304" pitchFamily="18" charset="0"/>
                          <a:cs typeface="Times New Roman" panose="02020603050405020304" pitchFamily="18" charset="0"/>
                        </a:rPr>
                        <a:t> </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Прямоугольник 4"/>
          <p:cNvSpPr/>
          <p:nvPr/>
        </p:nvSpPr>
        <p:spPr>
          <a:xfrm>
            <a:off x="1173707" y="5234497"/>
            <a:ext cx="9853684" cy="941796"/>
          </a:xfrm>
          <a:prstGeom prst="rect">
            <a:avLst/>
          </a:prstGeom>
        </p:spPr>
        <p:txBody>
          <a:bodyPr wrap="square">
            <a:spAutoFit/>
          </a:bodyPr>
          <a:lstStyle/>
          <a:p>
            <a:pPr>
              <a:lnSpc>
                <a:spcPct val="115000"/>
              </a:lnSpc>
              <a:spcAft>
                <a:spcPts val="0"/>
              </a:spcAft>
            </a:pPr>
            <a:r>
              <a:rPr lang="kk-KZ" sz="2400" b="1" i="1" dirty="0">
                <a:latin typeface="Times New Roman" panose="02020603050405020304" pitchFamily="18" charset="0"/>
                <a:ea typeface="Calibri" panose="020F0502020204030204" pitchFamily="34" charset="0"/>
                <a:cs typeface="Times New Roman" panose="02020603050405020304" pitchFamily="18" charset="0"/>
              </a:rPr>
              <a:t>Дескриптор: </a:t>
            </a:r>
            <a:r>
              <a:rPr lang="kk-KZ" sz="2400" dirty="0">
                <a:latin typeface="Times New Roman" panose="02020603050405020304" pitchFamily="18" charset="0"/>
                <a:ea typeface="Calibri" panose="020F0502020204030204" pitchFamily="34" charset="0"/>
                <a:cs typeface="Times New Roman" panose="02020603050405020304" pitchFamily="18" charset="0"/>
              </a:rPr>
              <a:t>СИ  жүйесінің ауыстыру коэффиценттерін пайдалану арқылы есептеулер жасайды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6439340"/>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385</TotalTime>
  <Words>379</Words>
  <Application>Microsoft Office PowerPoint</Application>
  <PresentationFormat>Широкоэкранный</PresentationFormat>
  <Paragraphs>120</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Century Gothic</vt:lpstr>
      <vt:lpstr>Times New Roman</vt:lpstr>
      <vt:lpstr>Wingdings 3</vt:lpstr>
      <vt:lpstr>Легкий дым</vt:lpstr>
      <vt:lpstr>9.1А Жасушалық биология   </vt:lpstr>
      <vt:lpstr>Өлшем бірліктерінің халықаралық жүйесі (фр. Système International d'unités, SI) — өлшемдердің халықаралық қалыпы, метрикалық жүйесінің заманауи нұсқасы. SI күнделікті өмірмен қатар ғылым және техникада әлемдегі ең көп пайдаланатын бірліктер жүйесі болып табылады. Қазіргі кезде әлемнің көп елдерінде SI заңды түрдегі бірліктер жүйесі ретінде қабылданған және тіпті күнделікті өмірде дәстүрлі бірліктерді қолданатын елдердің өзі осы жүйе бірліктерін ғылымда әрқашан дерлік пайдаланады. Осы аздаған елдер (мысалы, АҚШ) дәстүрлі бірліктердің өзін SI бірліктерне ауыстырған. Осы жүйеге сәйкес негізгі 7 бірлік: метр, килограмм, секунд, ампер, кельвин,  моль мен канделан.   </vt:lpstr>
      <vt:lpstr>Өлшем бірлікті СИ жүйесіне ауыстыру коэффиценттерін қолданып анықтау:</vt:lpstr>
      <vt:lpstr>Замануи компьютерлер мен көптеген ұялы телефондар СИ жүйесінің өлшем бірлігін автоматты түрде ауыстыру, соның ішінде микроскопиялық жүйесімен жабдықталған. Бұл қызмет «Конвертер» деп аталады. Ол сондай-ақ автоматты түрде тілге аудару ресурстарымен қатар, алуан түрі электрондық ресурстарға ие.</vt:lpstr>
      <vt:lpstr>Нанотехнология- бұл көзге көрінбейтін аса ұсақ бөлшектектерді ретке келтіре отырып, соның ерекшеліктерін алдын-ала белгілеп беру арқылы әлдебір құрылымды құрастыруға қажетті жекелеген атомдарды  ыңғайластыра орналастыру.</vt:lpstr>
      <vt:lpstr>Микроскоп ұлғаюының анықтау тәсілін еске түсірейік</vt:lpstr>
      <vt:lpstr>Бацилла бактериясының ұзындығы-3см=30мм Бактерияның шынайы өлшемі-0,5 мкм=500 нм</vt:lpstr>
      <vt:lpstr>Презентация PowerPoint</vt:lpstr>
      <vt:lpstr>Сабақты бекіту: </vt:lpstr>
      <vt:lpstr>Жауабы:</vt:lpstr>
      <vt:lpstr>Өзіңізді  өзіңіз бағалаңыз</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Нұр-Сұлтан қаласы Міржақып Дулатұлы атындағы №68 мектеп-гимназиясының</dc:title>
  <dc:creator>йцук</dc:creator>
  <cp:lastModifiedBy>йцук</cp:lastModifiedBy>
  <cp:revision>39</cp:revision>
  <dcterms:created xsi:type="dcterms:W3CDTF">2020-07-03T11:37:38Z</dcterms:created>
  <dcterms:modified xsi:type="dcterms:W3CDTF">2020-09-06T06:36:23Z</dcterms:modified>
</cp:coreProperties>
</file>