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2" r:id="rId1"/>
  </p:sldMasterIdLst>
  <p:sldIdLst>
    <p:sldId id="278" r:id="rId2"/>
    <p:sldId id="259" r:id="rId3"/>
    <p:sldId id="342" r:id="rId4"/>
    <p:sldId id="343" r:id="rId5"/>
    <p:sldId id="344" r:id="rId6"/>
    <p:sldId id="345" r:id="rId7"/>
    <p:sldId id="351" r:id="rId8"/>
    <p:sldId id="352" r:id="rId9"/>
    <p:sldId id="348" r:id="rId10"/>
    <p:sldId id="349" r:id="rId11"/>
    <p:sldId id="281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53" y="81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="" xmlns:a16="http://schemas.microsoft.com/office/drawing/2014/main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6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7776258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7813"/>
            <a:ext cx="10972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6197600" y="1600201"/>
            <a:ext cx="53848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6197600" y="3941763"/>
            <a:ext cx="53848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9BB10C-6404-4520-B821-7F4E7DD158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4174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7479319" y="4074175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  <p:sldLayoutId id="2147483794" r:id="rId12"/>
    <p:sldLayoutId id="2147483797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0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2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2697" y="2559099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Пәні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52697" y="3470256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Сынып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52697" y="4381413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Тоқсан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988383" y="2538188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988383" y="3449345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988383" y="4360502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168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232"/>
    </mc:Choice>
    <mc:Fallback xmlns="">
      <p:transition spd="slow" advTm="5232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50900"/>
          </a:xfrm>
        </p:spPr>
        <p:txBody>
          <a:bodyPr>
            <a:normAutofit/>
          </a:bodyPr>
          <a:lstStyle/>
          <a:p>
            <a:pPr eaLnBrk="1" hangingPunct="1"/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Шешуі:</a:t>
            </a:r>
          </a:p>
        </p:txBody>
      </p:sp>
      <p:sp>
        <p:nvSpPr>
          <p:cNvPr id="39939" name="Rectangle 3"/>
          <p:cNvSpPr>
            <a:spLocks noGrp="1"/>
          </p:cNvSpPr>
          <p:nvPr>
            <p:ph type="body" idx="1"/>
          </p:nvPr>
        </p:nvSpPr>
        <p:spPr>
          <a:xfrm>
            <a:off x="527051" y="1196975"/>
            <a:ext cx="10972800" cy="5184775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dirty="0" smtClean="0"/>
              <a:t> 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а)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sin(37°30´+7°30´)+ sin(37°30´-7°30´)</a:t>
            </a:r>
            <a:r>
              <a:rPr lang="kk-K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sin45°+ sin30°=√2/2+1/2=…</a:t>
            </a:r>
          </a:p>
          <a:p>
            <a:pPr eaLnBrk="1" hangingPunct="1">
              <a:buFont typeface="Arial" charset="0"/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eaLnBrk="1" hangingPunct="1">
              <a:buFont typeface="Arial" charset="0"/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б)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0,5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sin(52°30´-7°30´)+sin(52°30´+7°30´)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kk-KZ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0,5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sin(45°)+ sin(60°)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0,5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·(√2/2+√3/2)=…</a:t>
            </a:r>
          </a:p>
          <a:p>
            <a:pPr eaLnBrk="1" hangingPunct="1">
              <a:buFont typeface="Arial" charset="0"/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eaLnBrk="1" hangingPunct="1">
              <a:buFont typeface="Arial" charset="0"/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в)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0,5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·(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(37°30´-7°30´)+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(37°30´+7°30´))</a:t>
            </a:r>
            <a:r>
              <a:rPr lang="kk-K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0,5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·(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(30°)+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(45°))=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0,5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·(√3/2+ √2/2)=…</a:t>
            </a:r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eaLnBrk="1" hangingPunct="1">
              <a:buFont typeface="Arial" charset="0"/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г)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0,5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·(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(52°30´-7°30´)</a:t>
            </a:r>
            <a:r>
              <a:rPr lang="kk-K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(52°30´+7°30´)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kk-KZ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0,5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·(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(45°)-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(60°))</a:t>
            </a:r>
            <a:r>
              <a:rPr lang="kk-K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0,5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·(√2/2-1/2))=…</a:t>
            </a:r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6519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Прямоугольник 47"/>
          <p:cNvSpPr/>
          <p:nvPr/>
        </p:nvSpPr>
        <p:spPr>
          <a:xfrm>
            <a:off x="1447357" y="1293132"/>
            <a:ext cx="447794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50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Қорытынды</a:t>
            </a:r>
            <a:r>
              <a:rPr lang="ru-RU" sz="5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en-US" sz="50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1" name="Рисунок 7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4774" y="1954613"/>
            <a:ext cx="3521413" cy="4321735"/>
          </a:xfrm>
          <a:prstGeom prst="rect">
            <a:avLst/>
          </a:prstGeom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541866" y="2464479"/>
            <a:ext cx="8585200" cy="15571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kern="1200" spc="-10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Бүгінгі сабақта тригонометриялық формулалардың </a:t>
            </a:r>
          </a:p>
          <a:p>
            <a:pPr algn="ctr"/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көмегімен тригонометриялық теп-теңдіктерді </a:t>
            </a:r>
          </a:p>
          <a:p>
            <a:pPr algn="ctr"/>
            <a:r>
              <a:rPr lang="kk-KZ" sz="2400" b="1" dirty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д</a:t>
            </a:r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әлелдеу мен есептеу жолдарын меңгердік.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71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1866" y="1058334"/>
            <a:ext cx="8585200" cy="973666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 err="1" smtClean="0">
                <a:solidFill>
                  <a:srgbClr val="00206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Сабақтың</a:t>
            </a: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solidFill>
                  <a:srgbClr val="00206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тақырыбы</a:t>
            </a: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:</a:t>
            </a:r>
            <a:endParaRPr lang="ru-RU" sz="4400" b="1" dirty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7067" y="2225544"/>
            <a:ext cx="8898466" cy="932523"/>
          </a:xfrm>
        </p:spPr>
        <p:txBody>
          <a:bodyPr>
            <a:noAutofit/>
          </a:bodyPr>
          <a:lstStyle/>
          <a:p>
            <a:pPr algn="ctr"/>
            <a:r>
              <a:rPr lang="kk-KZ" sz="3200" b="1" dirty="0" smtClean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Тригонометриялық өрнектерді </a:t>
            </a:r>
          </a:p>
          <a:p>
            <a:pPr algn="ctr"/>
            <a:r>
              <a:rPr lang="kk-KZ" sz="3200" b="1" dirty="0" smtClean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тепе-тең түрлендіру</a:t>
            </a:r>
            <a:endParaRPr lang="ru-RU" sz="3200" b="1" dirty="0" smtClean="0">
              <a:solidFill>
                <a:srgbClr val="C0000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0587" y="1861477"/>
            <a:ext cx="3521413" cy="4321735"/>
          </a:xfrm>
          <a:prstGeom prst="rect">
            <a:avLst/>
          </a:prstGeom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541866" y="3683679"/>
            <a:ext cx="8585200" cy="15571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kern="1200" spc="-10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Бүгінгі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сабақта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:</a:t>
            </a:r>
          </a:p>
          <a:p>
            <a:pPr algn="ctr"/>
            <a:endParaRPr lang="ru-RU" sz="18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Тригонометриялық формулалардың </a:t>
            </a:r>
          </a:p>
          <a:p>
            <a:pPr algn="ctr"/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көмегімен тригонометриялық теп-теңдіктерді </a:t>
            </a:r>
          </a:p>
          <a:p>
            <a:pPr algn="ctr"/>
            <a:r>
              <a:rPr lang="kk-KZ" sz="2400" b="1" dirty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д</a:t>
            </a:r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әлелдеу мен есептеу жолдарын меңгереміз.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234"/>
    </mc:Choice>
    <mc:Fallback xmlns="">
      <p:transition spd="slow" advTm="11234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2099733"/>
            <a:ext cx="10464801" cy="4246563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Тепе-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теңдікті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дәлелде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1+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sin 2x = (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x + sin x)</a:t>
            </a:r>
            <a:r>
              <a:rPr lang="en-US" sz="28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28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en-US" sz="2400" baseline="30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Шешуі: </a:t>
            </a:r>
          </a:p>
          <a:p>
            <a:pPr marL="609600" indent="-609600" algn="ctr" eaLnBrk="1" hangingPunct="1">
              <a:buFont typeface="Wingdings" pitchFamily="2" charset="2"/>
              <a:buNone/>
              <a:defRPr/>
            </a:pP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 =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en-US" sz="2400" b="1" i="1" baseline="30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x+cos</a:t>
            </a:r>
            <a:r>
              <a:rPr lang="en-US" sz="2400" b="1" i="1" baseline="30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kk-KZ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теп-теңдігін және синустың қосбұрышының формуласын </a:t>
            </a:r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қолданамыз: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1+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sin 2x = sin</a:t>
            </a:r>
            <a:r>
              <a:rPr lang="en-US" sz="32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 + cos</a:t>
            </a:r>
            <a:r>
              <a:rPr lang="en-US" sz="32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 + 2 sin x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x = (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x + sin x)</a:t>
            </a:r>
            <a:r>
              <a:rPr lang="en-US" sz="32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821265" y="195413"/>
            <a:ext cx="10507134" cy="15571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kern="1200" spc="-10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k-KZ" sz="2400" b="1" dirty="0" smtClean="0">
                <a:solidFill>
                  <a:schemeClr val="tx1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Тригонометриялық формулалардың  көмегімен тригонометриялық теп-теңдіктерді дәлелдеу мен есептеу жолдарын меңгеру үшін мысалдар қарастырайық.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018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31799" y="2116668"/>
            <a:ext cx="10930468" cy="1752600"/>
          </a:xfrm>
        </p:spPr>
        <p:txBody>
          <a:bodyPr>
            <a:normAutofit lnSpcReduction="10000"/>
          </a:bodyPr>
          <a:lstStyle/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Шешуі: </a:t>
            </a:r>
          </a:p>
          <a:p>
            <a:pPr marL="609600" indent="-609600" algn="just" eaLnBrk="1" hangingPunct="1">
              <a:buFont typeface="Wingdings" pitchFamily="2" charset="2"/>
              <a:buNone/>
              <a:defRPr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Бөлшектің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алымын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1+</a:t>
            </a:r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sin 2x = (</a:t>
            </a:r>
            <a:r>
              <a:rPr lang="en-US" sz="28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x + sin x)</a:t>
            </a:r>
            <a:r>
              <a:rPr lang="en-US" sz="2800" b="1" i="1" baseline="30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тепе-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теңдігімен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түрлендіреміз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Ал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бөлімін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косинустың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қосбұрышының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формуласын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қолданамыз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en-US" sz="2000" baseline="30000" dirty="0" smtClean="0">
              <a:solidFill>
                <a:schemeClr val="tx1"/>
              </a:solidFill>
              <a:latin typeface="Viner Hand ITC" pitchFamily="66" charset="0"/>
            </a:endParaRPr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ru-RU" sz="20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2050" name="Object 4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474809384"/>
              </p:ext>
            </p:extLst>
          </p:nvPr>
        </p:nvGraphicFramePr>
        <p:xfrm>
          <a:off x="3898900" y="1104456"/>
          <a:ext cx="1547198" cy="7497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2" name="Формула" r:id="rId3" imgW="609480" imgH="393480" progId="Equation.3">
                  <p:embed/>
                </p:oleObj>
              </mc:Choice>
              <mc:Fallback>
                <p:oleObj name="Формула" r:id="rId3" imgW="6094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8900" y="1104456"/>
                        <a:ext cx="1547198" cy="74974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6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622110632"/>
              </p:ext>
            </p:extLst>
          </p:nvPr>
        </p:nvGraphicFramePr>
        <p:xfrm>
          <a:off x="548217" y="4255558"/>
          <a:ext cx="10752667" cy="820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3" name="Формула" r:id="rId5" imgW="4381200" imgH="444240" progId="Equation.3">
                  <p:embed/>
                </p:oleObj>
              </mc:Choice>
              <mc:Fallback>
                <p:oleObj name="Формула" r:id="rId5" imgW="4381200" imgH="444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217" y="4255558"/>
                        <a:ext cx="10752667" cy="820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620374" y="1222875"/>
            <a:ext cx="33681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09600" lvl="0" indent="-609600">
              <a:spcBef>
                <a:spcPct val="20000"/>
              </a:spcBef>
              <a:buClr>
                <a:srgbClr val="31B6FD"/>
              </a:buClr>
              <a:buSzPct val="100000"/>
              <a:defRPr/>
            </a:pPr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Бөлшектерді қысқарт:</a:t>
            </a:r>
            <a:endParaRPr lang="en-U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2304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64067" y="1600201"/>
            <a:ext cx="11387666" cy="4530725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Есепте: </a:t>
            </a:r>
            <a:endParaRPr lang="en-US" sz="28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ru-RU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Шешуі: 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en-US" sz="2000" baseline="30000" dirty="0" smtClean="0">
              <a:solidFill>
                <a:srgbClr val="FFFF99"/>
              </a:solidFill>
              <a:latin typeface="Viner Hand ITC" pitchFamily="66" charset="0"/>
            </a:endParaRPr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ru-RU" sz="2000" dirty="0" smtClean="0"/>
          </a:p>
        </p:txBody>
      </p:sp>
      <p:graphicFrame>
        <p:nvGraphicFramePr>
          <p:cNvPr id="3074" name="Object 4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45476185"/>
              </p:ext>
            </p:extLst>
          </p:nvPr>
        </p:nvGraphicFramePr>
        <p:xfrm>
          <a:off x="1765300" y="1565277"/>
          <a:ext cx="1824567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4" name="Формула" r:id="rId3" imgW="812520" imgH="393480" progId="Equation.3">
                  <p:embed/>
                </p:oleObj>
              </mc:Choice>
              <mc:Fallback>
                <p:oleObj name="Формула" r:id="rId3" imgW="8125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5300" y="1565277"/>
                        <a:ext cx="1824567" cy="663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7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3791500956"/>
              </p:ext>
            </p:extLst>
          </p:nvPr>
        </p:nvGraphicFramePr>
        <p:xfrm>
          <a:off x="565151" y="3230034"/>
          <a:ext cx="10752667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5" name="Формула" r:id="rId5" imgW="4698720" imgH="393480" progId="Equation.3">
                  <p:embed/>
                </p:oleObj>
              </mc:Choice>
              <mc:Fallback>
                <p:oleObj name="Формула" r:id="rId5" imgW="46987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1" y="3230034"/>
                        <a:ext cx="10752667" cy="792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16608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600201"/>
            <a:ext cx="10744200" cy="4530725"/>
          </a:xfrm>
        </p:spPr>
        <p:txBody>
          <a:bodyPr>
            <a:normAutofit/>
          </a:bodyPr>
          <a:lstStyle/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kk-KZ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Тепе-теңдікті дәлелде:</a:t>
            </a:r>
            <a:endParaRPr lang="en-US" sz="3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ru-RU" sz="29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Шешуі: </a:t>
            </a:r>
            <a:endParaRPr lang="ru-RU" sz="2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Теп-</a:t>
            </a:r>
            <a:r>
              <a:rPr lang="ru-RU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теңдіктің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сол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жағын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түрлендіреміз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en-US" sz="2000" baseline="30000" dirty="0" smtClean="0">
              <a:solidFill>
                <a:srgbClr val="FFFF99"/>
              </a:solidFill>
              <a:latin typeface="Viner Hand ITC" pitchFamily="66" charset="0"/>
            </a:endParaRPr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ru-RU" sz="2000" dirty="0" smtClean="0"/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ru-RU" sz="2000" dirty="0" smtClean="0"/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ru-RU" sz="2000" dirty="0" smtClean="0"/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ru-RU" sz="2000" dirty="0" smtClean="0"/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ru-RU" sz="2000" dirty="0"/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ru-RU" sz="2000" dirty="0" smtClean="0"/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ru-RU" sz="2000" dirty="0"/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ru-RU" sz="2000" dirty="0" smtClean="0"/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ru-RU" sz="2000" dirty="0"/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ru-RU" sz="2000" dirty="0" smtClean="0"/>
          </a:p>
        </p:txBody>
      </p:sp>
      <p:graphicFrame>
        <p:nvGraphicFramePr>
          <p:cNvPr id="4098" name="Object 4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4021792865"/>
              </p:ext>
            </p:extLst>
          </p:nvPr>
        </p:nvGraphicFramePr>
        <p:xfrm>
          <a:off x="5573184" y="1573742"/>
          <a:ext cx="2893482" cy="7398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2" name="Формула" r:id="rId3" imgW="1155600" imgH="393480" progId="Equation.3">
                  <p:embed/>
                </p:oleObj>
              </mc:Choice>
              <mc:Fallback>
                <p:oleObj name="Формула" r:id="rId3" imgW="11556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3184" y="1573742"/>
                        <a:ext cx="2893482" cy="73988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7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2436975398"/>
              </p:ext>
            </p:extLst>
          </p:nvPr>
        </p:nvGraphicFramePr>
        <p:xfrm>
          <a:off x="948266" y="4131205"/>
          <a:ext cx="9601200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3" name="Формула" r:id="rId5" imgW="3365280" imgH="419040" progId="Equation.3">
                  <p:embed/>
                </p:oleObj>
              </mc:Choice>
              <mc:Fallback>
                <p:oleObj name="Формула" r:id="rId5" imgW="336528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8266" y="4131205"/>
                        <a:ext cx="9601200" cy="895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8432773"/>
              </p:ext>
            </p:extLst>
          </p:nvPr>
        </p:nvGraphicFramePr>
        <p:xfrm>
          <a:off x="4070352" y="5326063"/>
          <a:ext cx="32893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4" name="Формула" r:id="rId7" imgW="1295280" imgH="393480" progId="Equation.3">
                  <p:embed/>
                </p:oleObj>
              </mc:Choice>
              <mc:Fallback>
                <p:oleObj name="Формула" r:id="rId7" imgW="12952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0352" y="5326063"/>
                        <a:ext cx="3289300" cy="749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24770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8001" y="837863"/>
            <a:ext cx="2844800" cy="855472"/>
          </a:xfrm>
        </p:spPr>
        <p:txBody>
          <a:bodyPr>
            <a:normAutofit/>
          </a:bodyPr>
          <a:lstStyle/>
          <a:p>
            <a:r>
              <a:rPr lang="kk-KZ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1-тапсырма:</a:t>
            </a:r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1865304"/>
              </p:ext>
            </p:extLst>
          </p:nvPr>
        </p:nvGraphicFramePr>
        <p:xfrm>
          <a:off x="2770187" y="2633662"/>
          <a:ext cx="5527146" cy="11206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48" name="Формула" r:id="rId3" imgW="1930400" imgH="419100" progId="Equation.3">
                  <p:embed/>
                </p:oleObj>
              </mc:Choice>
              <mc:Fallback>
                <p:oleObj name="Формула" r:id="rId3" imgW="1930400" imgH="4191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0187" y="2633662"/>
                        <a:ext cx="5527146" cy="112066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Заголовок 2"/>
          <p:cNvSpPr txBox="1">
            <a:spLocks/>
          </p:cNvSpPr>
          <p:nvPr/>
        </p:nvSpPr>
        <p:spPr>
          <a:xfrm>
            <a:off x="330201" y="2090929"/>
            <a:ext cx="2844800" cy="8554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kk-KZ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Есепте:</a:t>
            </a:r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83112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431801" y="260351"/>
            <a:ext cx="1152101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431801" y="646020"/>
            <a:ext cx="2880784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</a:rPr>
              <a:t>Шешуі: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ru-RU" sz="2000" dirty="0">
              <a:latin typeface="Times New Roman" pitchFamily="18" charset="0"/>
            </a:endParaRPr>
          </a:p>
        </p:txBody>
      </p:sp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2937934" y="692151"/>
          <a:ext cx="6508751" cy="100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74" name="Формула" r:id="rId3" imgW="2044440" imgH="419040" progId="Equation.3">
                  <p:embed/>
                </p:oleObj>
              </mc:Choice>
              <mc:Fallback>
                <p:oleObj name="Формула" r:id="rId3" imgW="204444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7934" y="692151"/>
                        <a:ext cx="6508751" cy="1008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1742017" y="1885951"/>
          <a:ext cx="8517467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75" name="Формула" r:id="rId5" imgW="2590560" imgH="444240" progId="Equation.3">
                  <p:embed/>
                </p:oleObj>
              </mc:Choice>
              <mc:Fallback>
                <p:oleObj name="Формула" r:id="rId5" imgW="2590560" imgH="444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2017" y="1885951"/>
                        <a:ext cx="8517467" cy="1069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2360084" y="3024189"/>
          <a:ext cx="7584016" cy="981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76" name="Формула" r:id="rId7" imgW="2184120" imgH="419040" progId="Equation.3">
                  <p:embed/>
                </p:oleObj>
              </mc:Choice>
              <mc:Fallback>
                <p:oleObj name="Формула" r:id="rId7" imgW="218412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0084" y="3024189"/>
                        <a:ext cx="7584016" cy="981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2937934" y="4292601"/>
          <a:ext cx="5837767" cy="100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77" name="Формула" r:id="rId9" imgW="1828800" imgH="444240" progId="Equation.3">
                  <p:embed/>
                </p:oleObj>
              </mc:Choice>
              <mc:Fallback>
                <p:oleObj name="Формула" r:id="rId9" imgW="1828800" imgH="444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7934" y="4292601"/>
                        <a:ext cx="5837767" cy="1008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84474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/>
          </p:cNvSpPr>
          <p:nvPr>
            <p:ph type="title"/>
          </p:nvPr>
        </p:nvSpPr>
        <p:spPr>
          <a:xfrm>
            <a:off x="-1193799" y="1853862"/>
            <a:ext cx="6239933" cy="745405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Есепте</a:t>
            </a:r>
            <a:r>
              <a:rPr lang="ru-RU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8915" name="Rectangle 3"/>
          <p:cNvSpPr>
            <a:spLocks noGrp="1"/>
          </p:cNvSpPr>
          <p:nvPr>
            <p:ph type="body" idx="1"/>
          </p:nvPr>
        </p:nvSpPr>
        <p:spPr>
          <a:xfrm>
            <a:off x="807157" y="2870200"/>
            <a:ext cx="9877777" cy="3450696"/>
          </a:xfrm>
        </p:spPr>
        <p:txBody>
          <a:bodyPr>
            <a:normAutofit lnSpcReduction="10000"/>
          </a:bodyPr>
          <a:lstStyle/>
          <a:p>
            <a:pPr eaLnBrk="1" hangingPunct="1">
              <a:buFont typeface="Arial" charset="0"/>
              <a:buNone/>
            </a:pP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а) 2</a:t>
            </a:r>
            <a:r>
              <a:rPr lang="en-US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sin37°30´·cos7°30´</a:t>
            </a:r>
          </a:p>
          <a:p>
            <a:pPr eaLnBrk="1" hangingPunct="1">
              <a:buFont typeface="Arial" charset="0"/>
              <a:buNone/>
            </a:pP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en-US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sin52°30´·cos7°30´</a:t>
            </a:r>
          </a:p>
          <a:p>
            <a:pPr eaLnBrk="1" hangingPunct="1">
              <a:buFont typeface="Arial" charset="0"/>
              <a:buNone/>
            </a:pP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en-US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cos37°30´·cos7°30´</a:t>
            </a:r>
          </a:p>
          <a:p>
            <a:pPr eaLnBrk="1" hangingPunct="1">
              <a:buFont typeface="Arial" charset="0"/>
              <a:buNone/>
            </a:pP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en-US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sin52°30´·sin7°30´</a:t>
            </a:r>
          </a:p>
          <a:p>
            <a:pPr eaLnBrk="1" hangingPunct="1">
              <a:buFont typeface="Arial" charset="0"/>
              <a:buNone/>
            </a:pPr>
            <a:endParaRPr lang="en-US" sz="4800" dirty="0" smtClean="0"/>
          </a:p>
        </p:txBody>
      </p:sp>
      <p:pic>
        <p:nvPicPr>
          <p:cNvPr id="38916" name="Picture 2" descr="http://cbs-solncevo.ru/wp-content/uploads/2012/05/%D0%9C%D1%83%D0%B4%D1%80%D0%B0%D1%8F-%D0%BA%D0%BD%D0%B8%D0%B3%D0%B0-%D1%83%D1%87%D0%B8%D1%82-%D0%BD%D0%B0%D1%81-%D1%83%D0%BC%D1%831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1026" y="4419600"/>
            <a:ext cx="2046608" cy="1997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Заголовок 2"/>
          <p:cNvSpPr txBox="1">
            <a:spLocks/>
          </p:cNvSpPr>
          <p:nvPr/>
        </p:nvSpPr>
        <p:spPr>
          <a:xfrm>
            <a:off x="448733" y="609603"/>
            <a:ext cx="3242733" cy="8554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kk-KZ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2-тапсырма:</a:t>
            </a:r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4300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1800</TotalTime>
  <Words>274</Words>
  <Application>Microsoft Office PowerPoint</Application>
  <PresentationFormat>Широкоэкранный</PresentationFormat>
  <Paragraphs>60</Paragraphs>
  <Slides>11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20" baseType="lpstr">
      <vt:lpstr>Arial</vt:lpstr>
      <vt:lpstr>Candara</vt:lpstr>
      <vt:lpstr>Symbol</vt:lpstr>
      <vt:lpstr>Tahoma</vt:lpstr>
      <vt:lpstr>Times New Roman</vt:lpstr>
      <vt:lpstr>Viner Hand ITC</vt:lpstr>
      <vt:lpstr>Wingdings</vt:lpstr>
      <vt:lpstr>Волна</vt:lpstr>
      <vt:lpstr>Формула</vt:lpstr>
      <vt:lpstr>Презентация PowerPoint</vt:lpstr>
      <vt:lpstr>Сабақтың тақырыбы:</vt:lpstr>
      <vt:lpstr>Презентация PowerPoint</vt:lpstr>
      <vt:lpstr>Презентация PowerPoint</vt:lpstr>
      <vt:lpstr>Презентация PowerPoint</vt:lpstr>
      <vt:lpstr>Презентация PowerPoint</vt:lpstr>
      <vt:lpstr>1-тапсырма:</vt:lpstr>
      <vt:lpstr>Презентация PowerPoint</vt:lpstr>
      <vt:lpstr>Есепте:</vt:lpstr>
      <vt:lpstr>Шешуі: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130</cp:revision>
  <cp:lastPrinted>2024-02-10T15:35:44Z</cp:lastPrinted>
  <dcterms:created xsi:type="dcterms:W3CDTF">2022-09-04T21:41:09Z</dcterms:created>
  <dcterms:modified xsi:type="dcterms:W3CDTF">2024-09-18T13:51:10Z</dcterms:modified>
</cp:coreProperties>
</file>