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78" r:id="rId2"/>
    <p:sldId id="259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7625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3543D-AF21-480D-9CFE-4625F0A7E198}" type="datetime1">
              <a:rPr lang="ru-RU"/>
              <a:pPr>
                <a:defRPr/>
              </a:pPr>
              <a:t>18.09.2024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9F9C-E4C6-44A0-870A-C266853C4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925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88E0D-138C-48AC-8951-D1865BEAD593}" type="datetime1">
              <a:rPr lang="ru-RU"/>
              <a:pPr>
                <a:defRPr/>
              </a:pPr>
              <a:t>18.09.2024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757E-8BC4-4828-B6B0-1694EBEC9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0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jpeg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6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6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2.wmf"/><Relationship Id="rId10" Type="http://schemas.openxmlformats.org/officeDocument/2006/relationships/image" Target="../media/image14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png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2"/>
    </mc:Choice>
    <mc:Fallback xmlns="">
      <p:transition spd="slow" advTm="523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5534" y="2009247"/>
            <a:ext cx="4411133" cy="1020761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Есепте: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4" y="2809875"/>
            <a:ext cx="9098489" cy="95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1600" y="764648"/>
            <a:ext cx="4411133" cy="1020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2-тапсырма: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932333" y="5330825"/>
            <a:ext cx="2015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3141222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5534" y="2009247"/>
            <a:ext cx="4411133" cy="1020761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Есепте: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1600" y="764648"/>
            <a:ext cx="4411133" cy="1020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3-тапсырма: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932333" y="5330825"/>
            <a:ext cx="2164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71466"/>
              </p:ext>
            </p:extLst>
          </p:nvPr>
        </p:nvGraphicFramePr>
        <p:xfrm>
          <a:off x="1083733" y="3004079"/>
          <a:ext cx="9355478" cy="772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Формула" r:id="rId3" imgW="2641600" imgH="203200" progId="Equation.3">
                  <p:embed/>
                </p:oleObj>
              </mc:Choice>
              <mc:Fallback>
                <p:oleObj name="Формула" r:id="rId3" imgW="26416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733" y="3004079"/>
                        <a:ext cx="9355478" cy="7720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49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447357" y="129313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80999" y="2807752"/>
            <a:ext cx="8585200" cy="1557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 сабақта тригонометриялық формулалардың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көмегімен тригонометриялық өрнектерді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ықшамдауды үйрендіңдер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866" y="1058334"/>
            <a:ext cx="8585200" cy="97366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тақырыбы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067" y="2225544"/>
            <a:ext cx="8898466" cy="932523"/>
          </a:xfrm>
        </p:spPr>
        <p:txBody>
          <a:bodyPr>
            <a:noAutofit/>
          </a:bodyPr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өрнектерді </a:t>
            </a:r>
          </a:p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тепе-тең түрлендіру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1861477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41866" y="3683679"/>
            <a:ext cx="8585200" cy="1557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1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формулалардың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көмегімен тригонометриялық өрнектерді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ықшамдауды үйренесіздер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4"/>
    </mc:Choice>
    <mc:Fallback xmlns="">
      <p:transition spd="slow" advTm="1123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498601"/>
            <a:ext cx="10382251" cy="4627564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z="2800" dirty="0"/>
          </a:p>
          <a:p>
            <a:pPr eaLnBrk="1" hangingPunct="1">
              <a:buFont typeface="Arial" charset="0"/>
              <a:buNone/>
            </a:pPr>
            <a:endParaRPr lang="ru-RU" sz="2800" dirty="0"/>
          </a:p>
          <a:p>
            <a:pPr eaLnBrk="1" hangingPunct="1">
              <a:buFont typeface="Arial" charset="0"/>
              <a:buNone/>
            </a:pPr>
            <a:endParaRPr lang="ru-RU" sz="2800" dirty="0"/>
          </a:p>
          <a:p>
            <a:pPr eaLnBrk="1" hangingPunct="1">
              <a:buFont typeface="Arial" charset="0"/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905065"/>
              </p:ext>
            </p:extLst>
          </p:nvPr>
        </p:nvGraphicFramePr>
        <p:xfrm>
          <a:off x="812800" y="1353079"/>
          <a:ext cx="4472517" cy="1378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1016000" imgH="419100" progId="Equation.3">
                  <p:embed/>
                </p:oleObj>
              </mc:Choice>
              <mc:Fallback>
                <p:oleObj name="Формула" r:id="rId3" imgW="1016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353079"/>
                        <a:ext cx="4472517" cy="13784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8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701" y="4873626"/>
            <a:ext cx="24003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9399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912284" y="3860801"/>
          <a:ext cx="3359149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6" imgW="1104840" imgH="419040" progId="Equation.3">
                  <p:embed/>
                </p:oleObj>
              </mc:Choice>
              <mc:Fallback>
                <p:oleObj name="Формула" r:id="rId6" imgW="110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284" y="3860801"/>
                        <a:ext cx="3359149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0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4368801" y="4076700"/>
          <a:ext cx="5111751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8" imgW="1511280" imgH="203040" progId="Equation.3">
                  <p:embed/>
                </p:oleObj>
              </mc:Choice>
              <mc:Fallback>
                <p:oleObj name="Формула" r:id="rId8" imgW="1511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1" y="4076700"/>
                        <a:ext cx="5111751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9404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99" y="625475"/>
            <a:ext cx="5492751" cy="953526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76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xfrm>
            <a:off x="567267" y="2116667"/>
            <a:ext cx="11336866" cy="400949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</a:p>
          <a:p>
            <a:pPr>
              <a:buNone/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Cos²</a:t>
            </a:r>
            <a:r>
              <a:rPr lang="el-GR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/8 - sin²</a:t>
            </a:r>
            <a:r>
              <a:rPr lang="el-GR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Cos </a:t>
            </a:r>
            <a:r>
              <a:rPr lang="el-GR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√2/2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pitchFamily="34" charset="0"/>
              <a:buNone/>
              <a:defRPr/>
            </a:pPr>
            <a:endParaRPr lang="kk-KZ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ru-RU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√2/2</a:t>
            </a:r>
          </a:p>
          <a:p>
            <a:pPr eaLnBrk="1" hangingPunct="1">
              <a:buFont typeface="Arial" pitchFamily="34" charset="0"/>
              <a:buNone/>
              <a:defRPr/>
            </a:pPr>
            <a:endParaRPr lang="el-GR" dirty="0"/>
          </a:p>
        </p:txBody>
      </p:sp>
      <p:pic>
        <p:nvPicPr>
          <p:cNvPr id="35844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348" y="4876800"/>
            <a:ext cx="205543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6383867" y="712787"/>
            <a:ext cx="4648199" cy="584775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cos2x = cos²x - sin²x</a:t>
            </a:r>
            <a:endParaRPr lang="ru-RU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2007" y="1297562"/>
            <a:ext cx="54705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31B6FD"/>
              </a:buClr>
              <a:buSzPct val="100000"/>
              <a:defRPr/>
            </a:pP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Cos²</a:t>
            </a:r>
            <a:r>
              <a:rPr lang="el-GR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/8 - sin²</a:t>
            </a:r>
            <a:r>
              <a:rPr lang="el-GR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/8</a:t>
            </a:r>
          </a:p>
        </p:txBody>
      </p:sp>
    </p:spTree>
    <p:extLst>
      <p:ext uri="{BB962C8B-B14F-4D97-AF65-F5344CB8AC3E}">
        <p14:creationId xmlns:p14="http://schemas.microsoft.com/office/powerpoint/2010/main" val="396784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xfrm>
            <a:off x="524933" y="2370667"/>
            <a:ext cx="11480800" cy="3755496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</a:p>
          <a:p>
            <a:pPr eaLnBrk="1" hangingPunct="1">
              <a:buFont typeface="Arial" charset="0"/>
              <a:buNone/>
            </a:pP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l-G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/12·cos </a:t>
            </a:r>
            <a:r>
              <a:rPr lang="el-G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/12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l-G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/12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):2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6):2 =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(1/2):2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1/4</a:t>
            </a:r>
          </a:p>
          <a:p>
            <a:pPr eaLnBrk="1" hangingPunct="1">
              <a:buFont typeface="Arial" charset="0"/>
              <a:buNone/>
            </a:pPr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Жауабы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1/4</a:t>
            </a:r>
          </a:p>
        </p:txBody>
      </p:sp>
      <p:pic>
        <p:nvPicPr>
          <p:cNvPr id="36868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4652964"/>
            <a:ext cx="24003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6096001" y="393701"/>
            <a:ext cx="3929281" cy="535531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sin2x = 2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sinx·cosx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28726" y="1258984"/>
            <a:ext cx="48672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l-GR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/12 · </a:t>
            </a:r>
            <a:r>
              <a:rPr lang="en-US" sz="4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/12 </a:t>
            </a:r>
          </a:p>
        </p:txBody>
      </p:sp>
    </p:spTree>
    <p:extLst>
      <p:ext uri="{BB962C8B-B14F-4D97-AF65-F5344CB8AC3E}">
        <p14:creationId xmlns:p14="http://schemas.microsoft.com/office/powerpoint/2010/main" val="412617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423333" y="490728"/>
            <a:ext cx="4250267" cy="107454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Өрнекті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ықшамда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: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465667" y="2201333"/>
            <a:ext cx="11286066" cy="392483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kk-KZ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  <a:endParaRPr lang="ru-RU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Sin43°+sin17°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  <p:pic>
        <p:nvPicPr>
          <p:cNvPr id="11271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4652964"/>
            <a:ext cx="2497667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033226"/>
              </p:ext>
            </p:extLst>
          </p:nvPr>
        </p:nvGraphicFramePr>
        <p:xfrm>
          <a:off x="3985685" y="2729706"/>
          <a:ext cx="62230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4" imgW="1841400" imgH="393480" progId="Equation.3">
                  <p:embed/>
                </p:oleObj>
              </mc:Choice>
              <mc:Fallback>
                <p:oleObj name="Формула" r:id="rId4" imgW="1841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685" y="2729706"/>
                        <a:ext cx="622300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0" y="31538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31538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867" y="508775"/>
            <a:ext cx="5719234" cy="899666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2000" y="1408441"/>
            <a:ext cx="4816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 43° + sin 17°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537343"/>
              </p:ext>
            </p:extLst>
          </p:nvPr>
        </p:nvGraphicFramePr>
        <p:xfrm>
          <a:off x="439737" y="3852863"/>
          <a:ext cx="4913873" cy="549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7" imgW="1815840" imgH="203040" progId="Equation.3">
                  <p:embed/>
                </p:oleObj>
              </mc:Choice>
              <mc:Fallback>
                <p:oleObj name="Формула" r:id="rId7" imgW="181584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" y="3852863"/>
                        <a:ext cx="4913873" cy="549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02573" y="5275819"/>
            <a:ext cx="116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128253"/>
              </p:ext>
            </p:extLst>
          </p:nvPr>
        </p:nvGraphicFramePr>
        <p:xfrm>
          <a:off x="7898871" y="5275819"/>
          <a:ext cx="754062" cy="34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9" imgW="444240" imgH="203040" progId="Equation.3">
                  <p:embed/>
                </p:oleObj>
              </mc:Choice>
              <mc:Fallback>
                <p:oleObj name="Формула" r:id="rId9" imgW="44424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8871" y="5275819"/>
                        <a:ext cx="754062" cy="344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874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184731" y="549994"/>
            <a:ext cx="5000917" cy="68613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Өрнекті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ықшамда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289984" y="2192867"/>
            <a:ext cx="11343216" cy="425503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</a:p>
          <a:p>
            <a:pPr eaLnBrk="1" hangingPunct="1">
              <a:buFont typeface="Arial" charset="0"/>
              <a:buNone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/8+cos3</a:t>
            </a:r>
            <a:r>
              <a:rPr lang="el-G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5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4652964"/>
            <a:ext cx="2429933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86001"/>
              </p:ext>
            </p:extLst>
          </p:nvPr>
        </p:nvGraphicFramePr>
        <p:xfrm>
          <a:off x="3632199" y="2107420"/>
          <a:ext cx="623993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4" imgW="1828800" imgH="584200" progId="Equation.3">
                  <p:embed/>
                </p:oleObj>
              </mc:Choice>
              <mc:Fallback>
                <p:oleObj name="Формула" r:id="rId4" imgW="18288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199" y="2107420"/>
                        <a:ext cx="6239933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29569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301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463681"/>
            <a:ext cx="4944534" cy="1235629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87400" y="1225706"/>
            <a:ext cx="5012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 </a:t>
            </a:r>
            <a:r>
              <a:rPr lang="el-G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/8 +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l-GR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/8 </a:t>
            </a:r>
            <a:endParaRPr lang="el-GR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48542"/>
              </p:ext>
            </p:extLst>
          </p:nvPr>
        </p:nvGraphicFramePr>
        <p:xfrm>
          <a:off x="7607299" y="5645151"/>
          <a:ext cx="935567" cy="55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7" imgW="647640" imgH="393480" progId="Equation.3">
                  <p:embed/>
                </p:oleObj>
              </mc:Choice>
              <mc:Fallback>
                <p:oleObj name="Формула" r:id="rId7" imgW="64764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299" y="5645151"/>
                        <a:ext cx="935567" cy="557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177374"/>
              </p:ext>
            </p:extLst>
          </p:nvPr>
        </p:nvGraphicFramePr>
        <p:xfrm>
          <a:off x="516466" y="3718984"/>
          <a:ext cx="4820542" cy="93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9" imgW="2031840" imgH="393480" progId="Equation.3">
                  <p:embed/>
                </p:oleObj>
              </mc:Choice>
              <mc:Fallback>
                <p:oleObj name="Формула" r:id="rId9" imgW="20318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66" y="3718984"/>
                        <a:ext cx="4820542" cy="9339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85445" y="5733534"/>
            <a:ext cx="103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3962400" cy="116027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Өрнекті ықшамда: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609600" y="1769533"/>
            <a:ext cx="10972800" cy="435663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sinxcosx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·(cos²x-sin²x)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x·cos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eaLnBrk="1" hangingPunct="1">
              <a:buFont typeface="Arial" charset="0"/>
              <a:buNone/>
            </a:pP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3600" dirty="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20" name="Picture 2" descr="http://cbs-solncevo.ru/wp-content/uploads/2012/05/%D0%9C%D1%83%D0%B4%D1%80%D0%B0%D1%8F-%D0%BA%D0%BD%D0%B8%D0%B3%D0%B0-%D1%83%D1%87%D0%B8%D1%82-%D0%BD%D0%B0%D1%81-%D1%83%D0%BC%D1%83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034" y="4221164"/>
            <a:ext cx="2800351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56233" y="666465"/>
            <a:ext cx="5384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sinxcosx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(cos²x-sin²x)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671606"/>
              </p:ext>
            </p:extLst>
          </p:nvPr>
        </p:nvGraphicFramePr>
        <p:xfrm>
          <a:off x="745067" y="3465500"/>
          <a:ext cx="3843866" cy="869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Формула" r:id="rId4" imgW="1739880" imgH="393480" progId="Equation.3">
                  <p:embed/>
                </p:oleObj>
              </mc:Choice>
              <mc:Fallback>
                <p:oleObj name="Формула" r:id="rId4" imgW="17398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67" y="3465500"/>
                        <a:ext cx="3843866" cy="869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493050"/>
              </p:ext>
            </p:extLst>
          </p:nvPr>
        </p:nvGraphicFramePr>
        <p:xfrm>
          <a:off x="7443257" y="5059919"/>
          <a:ext cx="811743" cy="58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6" imgW="431640" imgH="393480" progId="Equation.3">
                  <p:embed/>
                </p:oleObj>
              </mc:Choice>
              <mc:Fallback>
                <p:oleObj name="Формула" r:id="rId6" imgW="4316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3257" y="5059919"/>
                        <a:ext cx="811743" cy="587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87510" y="5059919"/>
            <a:ext cx="1456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925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7721600" y="4213225"/>
            <a:ext cx="16259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1510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34243247"/>
              </p:ext>
            </p:extLst>
          </p:nvPr>
        </p:nvGraphicFramePr>
        <p:xfrm>
          <a:off x="9448800" y="4000120"/>
          <a:ext cx="958852" cy="949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317160" imgH="419040" progId="Equation.DSMT4">
                  <p:embed/>
                </p:oleObj>
              </mc:Choice>
              <mc:Fallback>
                <p:oleObj name="Equation" r:id="rId3" imgW="317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4000120"/>
                        <a:ext cx="958852" cy="9494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1134" y="1955799"/>
                <a:ext cx="10541000" cy="168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4000" b="0" i="1" smtClean="0">
                        <a:latin typeface="Cambria Math"/>
                      </a:rPr>
                      <m:t>Егер </m:t>
                    </m:r>
                    <m:r>
                      <a:rPr lang="en-US" sz="4000" b="0" i="1" smtClean="0">
                        <a:latin typeface="Cambria Math"/>
                      </a:rPr>
                      <m:t>𝑠𝑖𝑛𝑡</m:t>
                    </m:r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, </m:t>
                    </m:r>
                    <m:r>
                      <a:rPr lang="en-US" sz="4000" b="0" i="1" smtClean="0">
                        <a:latin typeface="Cambria Math"/>
                      </a:rPr>
                      <m:t>𝑐𝑜𝑠𝑡</m:t>
                    </m:r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√15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4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4000" dirty="0">
                    <a:latin typeface="Times New Roman" pitchFamily="18" charset="0"/>
                    <a:cs typeface="Times New Roman" pitchFamily="18" charset="0"/>
                  </a:rPr>
                  <a:t>онда</a:t>
                </a:r>
                <a:r>
                  <a:rPr lang="kk-KZ" sz="4000" i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4000" i="1" dirty="0" err="1">
                    <a:latin typeface="Times New Roman" pitchFamily="18" charset="0"/>
                    <a:cs typeface="Times New Roman" pitchFamily="18" charset="0"/>
                  </a:rPr>
                  <a:t>tgt</a:t>
                </a:r>
                <a:r>
                  <a:rPr lang="kk-KZ" sz="4000" i="1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kk-KZ" sz="4000" dirty="0">
                    <a:latin typeface="Times New Roman" pitchFamily="18" charset="0"/>
                    <a:cs typeface="Times New Roman" pitchFamily="18" charset="0"/>
                  </a:rPr>
                  <a:t>тің мәнін тап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34" y="1955799"/>
                <a:ext cx="10541000" cy="1686424"/>
              </a:xfrm>
              <a:prstGeom prst="rect">
                <a:avLst/>
              </a:prstGeom>
              <a:blipFill rotWithShape="1">
                <a:blip r:embed="rId5"/>
                <a:stretch>
                  <a:fillRect l="-2082" b="-14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/>
          <p:cNvSpPr txBox="1">
            <a:spLocks/>
          </p:cNvSpPr>
          <p:nvPr/>
        </p:nvSpPr>
        <p:spPr>
          <a:xfrm>
            <a:off x="101600" y="764648"/>
            <a:ext cx="4411133" cy="1020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1-тапсырма: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71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1781</TotalTime>
  <Words>219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Cambria Math</vt:lpstr>
      <vt:lpstr>Candara</vt:lpstr>
      <vt:lpstr>Symbol</vt:lpstr>
      <vt:lpstr>Tahoma</vt:lpstr>
      <vt:lpstr>Times New Roman</vt:lpstr>
      <vt:lpstr>Волна</vt:lpstr>
      <vt:lpstr>Формула</vt:lpstr>
      <vt:lpstr>Equation</vt:lpstr>
      <vt:lpstr>Презентация PowerPoint</vt:lpstr>
      <vt:lpstr>Сабақтың тақырыбы:</vt:lpstr>
      <vt:lpstr>Есепте:</vt:lpstr>
      <vt:lpstr>Есепте:</vt:lpstr>
      <vt:lpstr>Есепте:</vt:lpstr>
      <vt:lpstr>Өрнекті ықшамда:</vt:lpstr>
      <vt:lpstr>Өрнекті ықшамда:</vt:lpstr>
      <vt:lpstr>Өрнекті ықшамда:</vt:lpstr>
      <vt:lpstr>Презентация PowerPoint</vt:lpstr>
      <vt:lpstr>Есепте:</vt:lpstr>
      <vt:lpstr>Есепте: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127</cp:revision>
  <cp:lastPrinted>2024-02-10T15:35:44Z</cp:lastPrinted>
  <dcterms:created xsi:type="dcterms:W3CDTF">2022-09-04T21:41:09Z</dcterms:created>
  <dcterms:modified xsi:type="dcterms:W3CDTF">2024-09-18T13:50:47Z</dcterms:modified>
</cp:coreProperties>
</file>