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sldIdLst>
    <p:sldId id="278" r:id="rId2"/>
    <p:sldId id="259" r:id="rId3"/>
    <p:sldId id="316" r:id="rId4"/>
    <p:sldId id="324" r:id="rId5"/>
    <p:sldId id="325" r:id="rId6"/>
    <p:sldId id="326" r:id="rId7"/>
    <p:sldId id="327" r:id="rId8"/>
    <p:sldId id="328" r:id="rId9"/>
    <p:sldId id="330" r:id="rId10"/>
    <p:sldId id="329" r:id="rId11"/>
    <p:sldId id="331" r:id="rId12"/>
    <p:sldId id="28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77625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3" y="2538188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6050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10" name="Звук 9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32"/>
    </mc:Choice>
    <mc:Fallback xmlns="">
      <p:transition spd="slow" advTm="52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1302" y="1548561"/>
            <a:ext cx="2523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2-тапсырма:</a:t>
            </a:r>
            <a:endParaRPr lang="ru-RU" sz="28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2759231"/>
              </p:ext>
            </p:extLst>
          </p:nvPr>
        </p:nvGraphicFramePr>
        <p:xfrm>
          <a:off x="1938869" y="2445691"/>
          <a:ext cx="6298698" cy="1014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Формула" r:id="rId3" imgW="2425700" imgH="431800" progId="Equation.3">
                  <p:embed/>
                </p:oleObj>
              </mc:Choice>
              <mc:Fallback>
                <p:oleObj name="Формула" r:id="rId3" imgW="24257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8869" y="2445691"/>
                        <a:ext cx="6298698" cy="10149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3178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1301" y="735762"/>
            <a:ext cx="111087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Шешуі: </a:t>
            </a:r>
            <a:r>
              <a:rPr lang="kk-KZ" sz="2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алдымен сол жақ бөлігін көбейтікштерге жіктейміз, сосын төмендегі формуларды қолданып түрлендіреміз.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61067" y="1880822"/>
                <a:ext cx="3276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𝑠𝑖𝑛</m:t>
                      </m:r>
                      <m:r>
                        <a:rPr lang="en-US" sz="2400" b="0" i="1" smtClean="0">
                          <a:latin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067" y="1880822"/>
                <a:ext cx="3276600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638799" y="1926988"/>
                <a:ext cx="286020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𝑐𝑜𝑠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799" y="1926988"/>
                <a:ext cx="2860207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9800" y="3005666"/>
                <a:ext cx="10600266" cy="1285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6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  <a:ea typeface="Cambria Math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2000" b="0" dirty="0" smtClean="0">
                    <a:ea typeface="Cambria Math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𝑐𝑜𝑠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𝛼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ea typeface="Cambria Math"/>
                                      </a:rPr>
                                      <m:t>𝑐𝑜𝑠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𝛼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ea typeface="Cambria Math"/>
                                      </a:rPr>
                                      <m:t>𝑠𝑖𝑛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𝛼</m:t>
                                </m:r>
                              </m:e>
                            </m:d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d>
                    <m:r>
                      <a:rPr lang="en-US" sz="20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𝑐𝑜𝑠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𝛼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𝑠𝑖𝑛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800" y="3005666"/>
                <a:ext cx="10600266" cy="128554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1581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1447357" y="1293132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37066" y="2285999"/>
            <a:ext cx="8585200" cy="19219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Бүгінгі сабақта тригонометриялық </a:t>
            </a:r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өрнектерді </a:t>
            </a:r>
          </a:p>
          <a:p>
            <a:pPr algn="ctr"/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теп-тең түрлендіруді </a:t>
            </a:r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үйрендіңдер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1866" y="1058334"/>
            <a:ext cx="8585200" cy="973666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Сабақтың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тақырыбы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7067" y="2225544"/>
            <a:ext cx="8898466" cy="932523"/>
          </a:xfrm>
        </p:spPr>
        <p:txBody>
          <a:bodyPr>
            <a:noAutofit/>
          </a:bodyPr>
          <a:lstStyle/>
          <a:p>
            <a:pPr algn="ctr"/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Тригонометриялық өрнектерді </a:t>
            </a:r>
          </a:p>
          <a:p>
            <a:pPr algn="ctr"/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тепе-тең түрлендіру</a:t>
            </a:r>
            <a:endParaRPr lang="ru-RU" sz="3200" b="1" dirty="0" smtClean="0">
              <a:solidFill>
                <a:srgbClr val="C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587" y="1861477"/>
            <a:ext cx="3521413" cy="4321735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41866" y="3683679"/>
            <a:ext cx="8585200" cy="15571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Бүгінгі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сабақта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</a:t>
            </a:r>
            <a:endParaRPr lang="ru-RU" sz="18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Тригонометриялық өрнектерді </a:t>
            </a:r>
          </a:p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теп-тең түрлендіруді үйренесіңдер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34"/>
    </mc:Choice>
    <mc:Fallback xmlns="">
      <p:transition spd="slow" advTm="1123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2769" y="343134"/>
            <a:ext cx="114897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Тригонометриялық өрнектерді түрлендіруді мысалдармен қарастырайық: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937933" y="1253525"/>
                <a:ext cx="9017000" cy="10166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32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kumimoji="0" lang="en-US" sz="32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kumimoji="0" lang="en-US" sz="32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kumimoji="0" lang="en-US" sz="32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kumimoji="0" lang="en-US" sz="32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kumimoji="0" lang="en-US" sz="32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kumimoji="0" lang="en-US" sz="32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kumimoji="0" lang="en-US" sz="32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func>
                          <m:funcPr>
                            <m:ctrlPr>
                              <a:rPr kumimoji="0" lang="en-US" sz="3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kumimoji="0" lang="en-US" sz="3200" b="0" i="0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kumimoji="0" lang="en-US" sz="3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kumimoji="0" lang="en-US" sz="3200" b="0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3200" b="0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kumimoji="0" lang="en-US" sz="3200" b="0" i="1" u="none" strike="noStrike" kern="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kumimoji="0" lang="en-US" sz="3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kumimoji="0" lang="en-US" sz="32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  <m:r>
                          <a:rPr kumimoji="0" lang="en-US" sz="32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kumimoji="0" lang="en-US" sz="32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𝑠𝑖𝑛𝑥</m:t>
                        </m:r>
                      </m:den>
                    </m:f>
                  </m:oMath>
                </a14:m>
                <a:r>
                  <a:rPr kumimoji="0" lang="en-US" sz="3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kumimoji="0" lang="en-US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2sinx</a:t>
                </a:r>
                <a:r>
                  <a:rPr kumimoji="0" lang="kk-KZ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kk-KZ" sz="2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тепе-теңдігін дәлелдейік.</a:t>
                </a:r>
                <a:r>
                  <a:rPr kumimoji="0" lang="en-US" sz="3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 </a:t>
                </a:r>
                <a:endParaRPr kumimoji="0" lang="ru-RU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7933" y="1253525"/>
                <a:ext cx="9017000" cy="101668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33" y="2161163"/>
            <a:ext cx="11277600" cy="4371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12769" y="864066"/>
            <a:ext cx="2523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1-мысал: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1184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81"/>
    </mc:Choice>
    <mc:Fallback xmlns="">
      <p:transition spd="slow" advTm="988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2">
                <a:extLst>
                  <a:ext uri="{FF2B5EF4-FFF2-40B4-BE49-F238E27FC236}">
                    <a16:creationId xmlns="" xmlns:a16="http://schemas.microsoft.com/office/drawing/2014/main" id="{3BBB7249-F978-1FCF-0163-8C4C50DBE1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0399" y="2274358"/>
                <a:ext cx="10989733" cy="4351338"/>
              </a:xfrm>
              <a:prstGeom prst="rect">
                <a:avLst/>
              </a:prstGeom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000" b="1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Шешуі</a:t>
                </a:r>
                <a:r>
                  <a:rPr lang="ru-RU" sz="2000" b="1" kern="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kumimoji="0" lang="ru-RU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ru-RU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Бөлшектің</a:t>
                </a:r>
                <a:r>
                  <a:rPr kumimoji="0" lang="ru-RU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ru-RU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алымы</a:t>
                </a:r>
                <a:r>
                  <a:rPr kumimoji="0" lang="ru-RU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мен </a:t>
                </a:r>
                <a:r>
                  <a:rPr kumimoji="0" lang="ru-RU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бөліміндегі</a:t>
                </a:r>
                <a:r>
                  <a:rPr kumimoji="0" lang="ru-RU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ru-RU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әр</a:t>
                </a:r>
                <a:r>
                  <a:rPr kumimoji="0" lang="ru-RU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ru-RU" b="0" i="0" u="none" strike="noStrike" kern="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қосылғышты</a:t>
                </a:r>
                <a:r>
                  <a:rPr kumimoji="0" lang="ru-RU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ru-RU" b="0" i="0" u="none" strike="noStrike" kern="0" cap="none" spc="0" normalizeH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cos</a:t>
                </a:r>
                <a14:m>
                  <m:oMath xmlns:m="http://schemas.openxmlformats.org/officeDocument/2006/math">
                    <m:r>
                      <a:rPr kumimoji="0" lang="en-US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 </m:t>
                    </m:r>
                  </m:oMath>
                </a14:m>
                <a:r>
                  <a:rPr kumimoji="0" lang="kk-KZ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өрнегіне бөлеміз.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k-KZ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kk-KZ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Сонда</a:t>
                </a:r>
                <a:r>
                  <a:rPr kumimoji="0" lang="kk-KZ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r>
                  <a:rPr kumimoji="0" lang="en-US" sz="40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  <m: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  <m: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den>
                        </m:f>
                        <m: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𝑐𝑜𝑠</m:t>
                            </m:r>
                            <m: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num>
                          <m:den>
                            <m: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𝑐𝑜𝑠</m:t>
                            </m:r>
                            <m: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num>
                          <m:den>
                            <m: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𝑐𝑜𝑠</m:t>
                            </m:r>
                            <m: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den>
                        </m:f>
                        <m: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 </m:t>
                        </m:r>
                        <m:f>
                          <m:fPr>
                            <m:ctrlP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𝑐𝑜𝑠</m:t>
                            </m:r>
                            <m: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num>
                          <m:den>
                            <m: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𝑐𝑜𝑠</m:t>
                            </m:r>
                            <m:r>
                              <a:rPr kumimoji="0" lang="en-US" sz="4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den>
                        </m:f>
                      </m:den>
                    </m:f>
                  </m:oMath>
                </a14:m>
                <a:r>
                  <a:rPr kumimoji="0" lang="en-US" sz="40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𝑡𝑔</m:t>
                        </m:r>
                        <m: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𝑡𝑔</m:t>
                        </m:r>
                        <m: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kumimoji="0" lang="en-US" sz="4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6" name="Объект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3BBB7249-F978-1FCF-0163-8C4C50DBE1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0399" y="2274358"/>
                <a:ext cx="10989733" cy="4351338"/>
              </a:xfrm>
              <a:prstGeom prst="rect">
                <a:avLst/>
              </a:prstGeom>
              <a:blipFill rotWithShape="1">
                <a:blip r:embed="rId2"/>
                <a:stretch>
                  <a:fillRect l="-832" t="-11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057275" y="1088624"/>
                <a:ext cx="7163858" cy="62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2400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2400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2400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en-US" sz="2400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2400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2400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2400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r>
                  <a:rPr lang="en-US" sz="2400" kern="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400" kern="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бөлшегін </a:t>
                </a:r>
                <a:r>
                  <a:rPr lang="en-US" sz="2400" kern="0" dirty="0" err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tg</a:t>
                </a:r>
                <a14:m>
                  <m:oMath xmlns:m="http://schemas.openxmlformats.org/officeDocument/2006/math">
                    <m:r>
                      <a:rPr lang="en-US" sz="2400" i="1" ker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400" i="1" ker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арқылы өрнек</m:t>
                    </m:r>
                    <m:r>
                      <a:rPr lang="kk-KZ" sz="2400" i="1" ker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тейік. </m:t>
                    </m:r>
                  </m:oMath>
                </a14:m>
                <a:endParaRPr lang="kk-KZ" kern="0" dirty="0">
                  <a:solidFill>
                    <a:sysClr val="windowText" lastClr="000000"/>
                  </a:solidFill>
                  <a:latin typeface="Times New Roman" pitchFamily="18" charset="0"/>
                  <a:ea typeface="Cambria Math" panose="02040503050406030204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275" y="1088624"/>
                <a:ext cx="7163858" cy="629660"/>
              </a:xfrm>
              <a:prstGeom prst="rect">
                <a:avLst/>
              </a:prstGeom>
              <a:blipFill rotWithShape="1">
                <a:blip r:embed="rId3"/>
                <a:stretch>
                  <a:fillRect b="-87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431302" y="525399"/>
            <a:ext cx="2523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2-мысал: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id="{9C90A7DA-C939-AA50-31D5-7BCD85BB10D9}"/>
                  </a:ext>
                </a:extLst>
              </p:cNvPr>
              <p:cNvSpPr txBox="1"/>
              <p:nvPr/>
            </p:nvSpPr>
            <p:spPr>
              <a:xfrm>
                <a:off x="8645249" y="5512833"/>
                <a:ext cx="2757267" cy="6580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kk-KZ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Жауабы:</a:t>
                </a:r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𝑡𝑔</m:t>
                        </m:r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𝑡𝑔</m:t>
                        </m:r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kumimoji="0" lang="kk-KZ" sz="2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2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9C90A7DA-C939-AA50-31D5-7BCD85BB10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5249" y="5512833"/>
                <a:ext cx="2757267" cy="658001"/>
              </a:xfrm>
              <a:prstGeom prst="rect">
                <a:avLst/>
              </a:prstGeom>
              <a:blipFill rotWithShape="1">
                <a:blip r:embed="rId4"/>
                <a:stretch>
                  <a:fillRect l="-3319" b="-18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4164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"/>
    </mc:Choice>
    <mc:Fallback xmlns="">
      <p:transition spd="slow" advTm="6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31302" y="525399"/>
            <a:ext cx="2523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3-мысал: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>
                <a:extLst>
                  <a:ext uri="{FF2B5EF4-FFF2-40B4-BE49-F238E27FC236}">
                    <a16:creationId xmlns="" xmlns:a16="http://schemas.microsoft.com/office/drawing/2014/main" id="{6A1A46CA-65B9-DAF9-7E62-6E4775C41449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216819" y="525400"/>
                <a:ext cx="10515600" cy="1117134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ru-RU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kumimoji="0" lang="en-US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22°+</m:t>
                        </m:r>
                        <m:r>
                          <a:rPr kumimoji="0" lang="en-US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kumimoji="0" lang="en-US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8°</m:t>
                        </m:r>
                      </m:num>
                      <m:den>
                        <m:r>
                          <a:rPr kumimoji="0" lang="en-US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kumimoji="0" lang="en-US" sz="2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30°</m:t>
                        </m:r>
                      </m:den>
                    </m:f>
                  </m:oMath>
                </a14:m>
                <a:r>
                  <a:rPr kumimoji="0" lang="kk-KZ" sz="2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kumimoji="0" lang="kk-KZ" sz="2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2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kumimoji="0" lang="en-US" sz="2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12° −</m:t>
                        </m:r>
                        <m:r>
                          <a:rPr kumimoji="0" lang="en-US" sz="2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kumimoji="0" lang="en-US" sz="2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2°</m:t>
                        </m:r>
                      </m:num>
                      <m:den>
                        <m:r>
                          <a:rPr kumimoji="0" lang="en-US" sz="2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kumimoji="0" lang="en-US" sz="2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70° −</m:t>
                        </m:r>
                        <m:r>
                          <a:rPr kumimoji="0" lang="en-US" sz="2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kumimoji="0" lang="en-US" sz="2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80°</m:t>
                        </m:r>
                      </m:den>
                    </m:f>
                  </m:oMath>
                </a14:m>
                <a:r>
                  <a:rPr kumimoji="0" lang="en-US" sz="32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kk-KZ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kk-KZ" sz="27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теңдігінің </a:t>
                </a:r>
                <a:r>
                  <a:rPr kumimoji="0" lang="kk-KZ" sz="27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ақиқаттығын тексерейік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Заголовок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A1A46CA-65B9-DAF9-7E62-6E4775C414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216819" y="525400"/>
                <a:ext cx="10515600" cy="111713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Объект 2">
                <a:extLst>
                  <a:ext uri="{FF2B5EF4-FFF2-40B4-BE49-F238E27FC236}">
                    <a16:creationId xmlns="" xmlns:a16="http://schemas.microsoft.com/office/drawing/2014/main" id="{C7004408-161F-08EF-2225-7F708561FA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1302" y="1557866"/>
                <a:ext cx="11015134" cy="3369734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kk-KZ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Шешуі:</a:t>
                </a:r>
                <a:r>
                  <a:rPr lang="kk-KZ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Теңдіктің сол жағын ықшамдайық. Ол үшін </a:t>
                </a:r>
                <a:r>
                  <a:rPr lang="kk-KZ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синустардың</a:t>
                </a:r>
                <a:r>
                  <a:rPr lang="kk-KZ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қосындысын көбейтіндіге түрлендіру және </a:t>
                </a:r>
                <a:r>
                  <a:rPr lang="kk-KZ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қосбұрыштың</a:t>
                </a:r>
                <a:r>
                  <a:rPr lang="kk-KZ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синусының</a:t>
                </a:r>
                <a:r>
                  <a:rPr lang="kk-KZ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формулаларын қолданамыз:</a:t>
                </a:r>
              </a:p>
              <a:p>
                <a:pPr marL="0" indent="0" algn="just">
                  <a:buNone/>
                </a:pPr>
                <a:r>
                  <a:rPr lang="ru-RU" dirty="0" smtClean="0">
                    <a:solidFill>
                      <a:schemeClr val="tx1"/>
                    </a:solidFill>
                  </a:rPr>
                  <a:t>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22°+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8°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30°</m:t>
                        </m:r>
                      </m:den>
                    </m:f>
                    <m:r>
                      <a:rPr lang="en-US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15°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7°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15°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15°</m:t>
                        </m:r>
                      </m:den>
                    </m:f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7°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15°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. </a:t>
                </a:r>
              </a:p>
              <a:p>
                <a:pPr marL="0" indent="0" algn="just">
                  <a:buNone/>
                </a:pPr>
                <a:r>
                  <a:rPr lang="kk-KZ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Теңдіктің оң </a:t>
                </a:r>
                <a:r>
                  <a:rPr lang="kk-KZ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жағын ықшамдайық</a:t>
                </a:r>
                <a:r>
                  <a:rPr lang="kk-KZ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 Ол үшін </a:t>
                </a:r>
                <a:r>
                  <a:rPr lang="kk-KZ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синустардың</a:t>
                </a:r>
                <a:r>
                  <a:rPr lang="kk-KZ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айырымын және косинустардың айырымын көбейтіндіге түрлендіру формулаларын қолданамыз: </a:t>
                </a:r>
              </a:p>
              <a:p>
                <a:pPr marL="0" indent="0" algn="just">
                  <a:buNone/>
                </a:pPr>
                <a:r>
                  <a:rPr lang="ru-RU" b="1" dirty="0" smtClean="0">
                    <a:solidFill>
                      <a:schemeClr val="tx1"/>
                    </a:solidFill>
                  </a:rPr>
                  <a:t>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12° 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2°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70°−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80°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5°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7°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75°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(−5°)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5°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7°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15°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5°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7°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15°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Объект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7004408-161F-08EF-2225-7F708561FA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302" y="1557866"/>
                <a:ext cx="11015134" cy="3369734"/>
              </a:xfrm>
              <a:blipFill rotWithShape="1">
                <a:blip r:embed="rId3"/>
                <a:stretch>
                  <a:fillRect l="-885" t="-1449" r="-8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Объект 2">
                <a:extLst>
                  <a:ext uri="{FF2B5EF4-FFF2-40B4-BE49-F238E27FC236}">
                    <a16:creationId xmlns="" xmlns:a16="http://schemas.microsoft.com/office/drawing/2014/main" id="{FBED9225-80CE-F07B-06B4-6D2F51CFDDC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8798" y="5046134"/>
                <a:ext cx="10964333" cy="12361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74320" indent="-27432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2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576263" indent="-27432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2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55663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20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14300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18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1783080" indent="-228600" algn="l" defTabSz="914400" rtl="0" eaLnBrk="1" latinLnBrk="0" hangingPunct="1">
                  <a:spcBef>
                    <a:spcPts val="384"/>
                  </a:spcBef>
                  <a:buClr>
                    <a:schemeClr val="accent1"/>
                  </a:buClr>
                  <a:buFont typeface="Symbol" pitchFamily="18" charset="2"/>
                  <a:buChar char="*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103120" indent="-228600" algn="l" defTabSz="914400" rtl="0" eaLnBrk="1" latinLnBrk="0" hangingPunct="1">
                  <a:spcBef>
                    <a:spcPts val="384"/>
                  </a:spcBef>
                  <a:buClr>
                    <a:schemeClr val="accent1"/>
                  </a:buClr>
                  <a:buFont typeface="Symbol" pitchFamily="18" charset="2"/>
                  <a:buChar char="*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423160" indent="-228600" algn="l" defTabSz="914400" rtl="0" eaLnBrk="1" latinLnBrk="0" hangingPunct="1">
                  <a:spcBef>
                    <a:spcPts val="384"/>
                  </a:spcBef>
                  <a:buClr>
                    <a:schemeClr val="accent1"/>
                  </a:buClr>
                  <a:buFont typeface="Symbol" pitchFamily="18" charset="2"/>
                  <a:buChar char="*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indent="-228600" algn="l" defTabSz="914400" rtl="0" eaLnBrk="1" latinLnBrk="0" hangingPunct="1">
                  <a:spcBef>
                    <a:spcPts val="384"/>
                  </a:spcBef>
                  <a:buClr>
                    <a:schemeClr val="accent1"/>
                  </a:buClr>
                  <a:buFont typeface="Symbol" pitchFamily="18" charset="2"/>
                  <a:buChar char="*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22°+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8°</m:t>
                        </m:r>
                      </m:num>
                      <m:den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30°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12° −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2°</m:t>
                        </m:r>
                      </m:num>
                      <m:den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70° −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80°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теңдігінің сол және оң жақтарын түрлендіргенде</a:t>
                </a:r>
                <a:r>
                  <a:rPr lang="kk-KZ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7°</m:t>
                        </m:r>
                      </m:num>
                      <m:den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15°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өрнегі шығады. Демек,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22°+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8°</m:t>
                        </m:r>
                      </m:num>
                      <m:den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30°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12° −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2°</m:t>
                        </m:r>
                      </m:num>
                      <m:den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70° −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80°</m:t>
                        </m:r>
                      </m:den>
                    </m:f>
                  </m:oMath>
                </a14:m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теңдігі</a:t>
                </a:r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тура </a:t>
                </a:r>
                <a:r>
                  <a:rPr lang="ru-RU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теңдік</a:t>
                </a:r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2" name="Объект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BED9225-80CE-F07B-06B4-6D2F51CFDD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798" y="5046134"/>
                <a:ext cx="10964333" cy="1236134"/>
              </a:xfrm>
              <a:prstGeom prst="rect">
                <a:avLst/>
              </a:prstGeom>
              <a:blipFill rotWithShape="1">
                <a:blip r:embed="rId4"/>
                <a:stretch>
                  <a:fillRect l="-8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0056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3"/>
    </mc:Choice>
    <mc:Fallback xmlns="">
      <p:transition spd="slow" advTm="142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>
                <a:extLst>
                  <a:ext uri="{FF2B5EF4-FFF2-40B4-BE49-F238E27FC236}">
                    <a16:creationId xmlns="" xmlns:a16="http://schemas.microsoft.com/office/drawing/2014/main" id="{7A85E195-A9BB-2E83-9C63-7CFF9D495B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1067" y="1405467"/>
                <a:ext cx="11294533" cy="4771496"/>
              </a:xfrm>
            </p:spPr>
            <p:txBody>
              <a:bodyPr/>
              <a:lstStyle/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sSup>
                      <m:sSup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−1  </m:t>
                    </m:r>
                  </m:oMath>
                </a14:m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тепе-</a:t>
                </a:r>
                <a:r>
                  <a:rPr lang="kk-KZ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теңдігін дәлелдейік.</a:t>
                </a:r>
              </a:p>
              <a:p>
                <a:pPr marL="0" indent="0" algn="just">
                  <a:buNone/>
                </a:pPr>
                <a:endParaRPr lang="kk-KZ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kk-KZ" b="1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Дәлелдеуі</a:t>
                </a:r>
                <a:r>
                  <a:rPr lang="kk-KZ" b="1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kk-KZ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Теңдіктің оң жағына түрлендіру жасайық. Ол үшін оң </a:t>
                </a:r>
                <a:r>
                  <a:rPr lang="kk-KZ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жаққа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kk-KZ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sSup>
                      <m:sSupPr>
                        <m:ctrlPr>
                          <a:rPr lang="kk-K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kk-KZ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өрнегін</a:t>
                </a:r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қосайық</a:t>
                </a:r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және</a:t>
                </a:r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азайтайық</a:t>
                </a:r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−1=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- 2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−1=1−2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−1=−2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ru-RU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Кейбір</a:t>
                </a:r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жағдайларда</a:t>
                </a:r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бірдей</a:t>
                </a:r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өрнек</a:t>
                </a:r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шыққанша</a:t>
                </a:r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тепе-</a:t>
                </a:r>
                <a:r>
                  <a:rPr lang="kk-KZ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теңдіктің екі жағын да түрлендіреді</a:t>
                </a:r>
                <a:r>
                  <a:rPr lang="kk-KZ" dirty="0">
                    <a:solidFill>
                      <a:schemeClr val="tx1"/>
                    </a:solidFill>
                  </a:rPr>
                  <a:t>.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A85E195-A9BB-2E83-9C63-7CFF9D495B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1067" y="1405467"/>
                <a:ext cx="11294533" cy="4771496"/>
              </a:xfrm>
              <a:blipFill rotWithShape="1">
                <a:blip r:embed="rId2"/>
                <a:stretch>
                  <a:fillRect l="-864" r="-8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431302" y="735762"/>
            <a:ext cx="2523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4-мысал: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2762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31302" y="735762"/>
            <a:ext cx="2523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5-мысал:</a:t>
            </a:r>
            <a:endParaRPr lang="ru-RU" sz="2400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959457"/>
              </p:ext>
            </p:extLst>
          </p:nvPr>
        </p:nvGraphicFramePr>
        <p:xfrm>
          <a:off x="1972202" y="800552"/>
          <a:ext cx="2879197" cy="581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7" name="Формула" r:id="rId3" imgW="1968500" imgH="393700" progId="Equation.3">
                  <p:embed/>
                </p:oleObj>
              </mc:Choice>
              <mc:Fallback>
                <p:oleObj name="Формула" r:id="rId3" imgW="1968500" imgH="393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2202" y="800552"/>
                        <a:ext cx="2879197" cy="5814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872748" y="831722"/>
            <a:ext cx="3098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тепе-теңдігін дәлелде.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214168" y="2691876"/>
                <a:ext cx="3881832" cy="542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kern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sin</m:t>
                    </m:r>
                    <m:r>
                      <m:rPr>
                        <m:sty m:val="p"/>
                      </m:rPr>
                      <a:rPr lang="el-GR" sz="20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α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𝑠𝑖𝑛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𝛽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=2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𝑠𝑖𝑛</m:t>
                    </m:r>
                    <m:f>
                      <m:fPr>
                        <m:ctrlPr>
                          <a:rPr lang="en-US" sz="2000" b="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kern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𝛼</m:t>
                        </m:r>
                        <m:r>
                          <a:rPr lang="en-US" sz="2000" b="0" i="1" kern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000" b="0" i="1" kern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𝛽</m:t>
                        </m:r>
                      </m:num>
                      <m:den>
                        <m:r>
                          <a:rPr lang="en-US" sz="2000" b="0" i="1" kern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sz="20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𝑐𝑜𝑠</m:t>
                    </m:r>
                    <m:f>
                      <m:fPr>
                        <m:ctrlPr>
                          <a:rPr lang="en-US" sz="2000" b="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kern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𝛼</m:t>
                        </m:r>
                        <m:r>
                          <a:rPr lang="en-US" sz="2000" b="0" i="1" kern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000" b="0" i="1" kern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𝛽</m:t>
                        </m:r>
                      </m:num>
                      <m:den>
                        <m:r>
                          <a:rPr lang="en-US" sz="2000" b="0" i="1" kern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4168" y="2691876"/>
                <a:ext cx="3881832" cy="54296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16133" y="2542962"/>
                <a:ext cx="3958263" cy="616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6133" y="2542962"/>
                <a:ext cx="3958263" cy="61651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 15"/>
          <p:cNvSpPr/>
          <p:nvPr/>
        </p:nvSpPr>
        <p:spPr>
          <a:xfrm>
            <a:off x="542075" y="1891296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Шешуі:</a:t>
            </a:r>
            <a:endParaRPr lang="ru-RU" dirty="0"/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1038363" y="1463659"/>
            <a:ext cx="10891169" cy="9736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Тепе-теңдікті дәлелдеу үшін тригонометриялық функциялардың</a:t>
            </a:r>
          </a:p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қосындысы мен айырымын көбейтіндіге түрлендіру формулаларын қолданамыз: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939522"/>
              </p:ext>
            </p:extLst>
          </p:nvPr>
        </p:nvGraphicFramePr>
        <p:xfrm>
          <a:off x="1038363" y="3691467"/>
          <a:ext cx="10213837" cy="896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8" name="Формула" r:id="rId7" imgW="4953000" imgH="431800" progId="Equation.3">
                  <p:embed/>
                </p:oleObj>
              </mc:Choice>
              <mc:Fallback>
                <p:oleObj name="Формула" r:id="rId7" imgW="4953000" imgH="431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363" y="3691467"/>
                        <a:ext cx="10213837" cy="8969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543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31302" y="735762"/>
            <a:ext cx="2523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1-тапсырма:</a:t>
            </a:r>
            <a:endParaRPr lang="ru-RU" sz="24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9523850"/>
              </p:ext>
            </p:extLst>
          </p:nvPr>
        </p:nvGraphicFramePr>
        <p:xfrm>
          <a:off x="1616884" y="1854200"/>
          <a:ext cx="8832031" cy="601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4" name="Формула" r:id="rId3" imgW="3035300" imgH="203200" progId="Equation.3">
                  <p:embed/>
                </p:oleObj>
              </mc:Choice>
              <mc:Fallback>
                <p:oleObj name="Формула" r:id="rId3" imgW="3035300" imgH="203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884" y="1854200"/>
                        <a:ext cx="8832031" cy="6011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6963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31301" y="735762"/>
            <a:ext cx="100165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Шешуі: </a:t>
            </a:r>
            <a:r>
              <a:rPr lang="kk-KZ" sz="20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теп-теңдіктің сол жағын түрлендіреміз.</a:t>
            </a:r>
            <a:r>
              <a:rPr lang="en-US" sz="20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Ол үшін төмендегі формулаларды қолданамыз:</a:t>
            </a:r>
            <a:endParaRPr 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29300" y="1540096"/>
                <a:ext cx="4474499" cy="6330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kern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sin</m:t>
                    </m:r>
                    <m:r>
                      <m:rPr>
                        <m:sty m:val="p"/>
                      </m:rPr>
                      <a:rPr lang="el-GR" sz="24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α</m:t>
                    </m:r>
                    <m:r>
                      <a:rPr lang="en-US" sz="24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4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𝑠𝑖𝑛</m:t>
                    </m:r>
                    <m:r>
                      <a:rPr lang="en-US" sz="24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𝛽</m:t>
                    </m:r>
                    <m:r>
                      <a:rPr lang="en-US" sz="24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=2</m:t>
                    </m:r>
                    <m:r>
                      <a:rPr lang="en-US" sz="24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𝑠𝑖𝑛</m:t>
                    </m:r>
                    <m:f>
                      <m:fPr>
                        <m:ctrlPr>
                          <a:rPr lang="en-US" sz="2400" b="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kern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𝛼</m:t>
                        </m:r>
                        <m:r>
                          <a:rPr lang="en-US" sz="2400" b="0" i="1" kern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400" b="0" i="1" kern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𝛽</m:t>
                        </m:r>
                      </m:num>
                      <m:den>
                        <m:r>
                          <a:rPr lang="en-US" sz="2400" b="0" i="1" kern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sz="2400" b="0" i="1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𝑐𝑜𝑠</m:t>
                    </m:r>
                    <m:f>
                      <m:fPr>
                        <m:ctrlPr>
                          <a:rPr lang="en-US" sz="2400" b="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kern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𝛼</m:t>
                        </m:r>
                        <m:r>
                          <a:rPr lang="en-US" sz="2400" b="0" i="1" kern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400" b="0" i="1" kern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𝛽</m:t>
                        </m:r>
                      </m:num>
                      <m:den>
                        <m:r>
                          <a:rPr lang="en-US" sz="2400" b="0" i="1" kern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00" y="1540096"/>
                <a:ext cx="4474499" cy="63305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189134" y="1711489"/>
                <a:ext cx="3276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𝑠𝑖𝑛</m:t>
                      </m:r>
                      <m:r>
                        <a:rPr lang="en-US" sz="2400" b="0" i="1" smtClean="0">
                          <a:latin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9134" y="1711489"/>
                <a:ext cx="3276600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130361" y="2638397"/>
                <a:ext cx="7140640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𝑠𝑖𝑛</m:t>
                      </m:r>
                      <m:r>
                        <a:rPr lang="en-US" sz="2400" b="0" i="1" smtClean="0">
                          <a:latin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sz="2400" b="0" i="1" dirty="0" smtClean="0">
                  <a:latin typeface="Cambria Math"/>
                  <a:ea typeface="Cambria Math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+2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sz="2400" b="0" i="1" dirty="0" smtClean="0">
                  <a:latin typeface="Cambria Math"/>
                  <a:ea typeface="Cambria Math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/>
                          <a:ea typeface="Cambria Math"/>
                        </a:rPr>
                        <m:t>cos</m:t>
                      </m:r>
                      <m:r>
                        <a:rPr lang="en-US" sz="2400" b="0" i="0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2400" b="0" i="1" smtClean="0">
                          <a:latin typeface="Cambria Math"/>
                          <a:ea typeface="Cambria Math"/>
                        </a:rPr>
                        <m:t>α</m:t>
                      </m:r>
                      <m:r>
                        <a:rPr lang="el-GR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l-GR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d>
                    </m:oMath>
                  </m:oMathPara>
                </a14:m>
                <a:endParaRPr lang="en-US" sz="2400" b="0" i="0" dirty="0" smtClean="0">
                  <a:latin typeface="Cambria Math"/>
                  <a:ea typeface="Cambria Math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/>
                          <a:ea typeface="Cambria Math"/>
                        </a:rPr>
                        <m:t>cos</m:t>
                      </m:r>
                      <m:r>
                        <a:rPr lang="en-US" sz="2400" b="0" i="0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2400" b="0" i="1" smtClean="0">
                          <a:latin typeface="Cambria Math"/>
                          <a:ea typeface="Cambria Math"/>
                        </a:rPr>
                        <m:t>α</m:t>
                      </m:r>
                      <m:r>
                        <a:rPr lang="el-GR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=4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sz="2400" b="0" dirty="0" smtClean="0">
                  <a:ea typeface="Cambria Math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0361" y="2638397"/>
                <a:ext cx="7140640" cy="258532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09564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1701</TotalTime>
  <Words>222</Words>
  <Application>Microsoft Office PowerPoint</Application>
  <PresentationFormat>Широкоэкранный</PresentationFormat>
  <Paragraphs>57</Paragraphs>
  <Slides>12</Slides>
  <Notes>0</Notes>
  <HiddenSlides>0</HiddenSlides>
  <MMClips>1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Calibri</vt:lpstr>
      <vt:lpstr>Cambria Math</vt:lpstr>
      <vt:lpstr>Candara</vt:lpstr>
      <vt:lpstr>Symbol</vt:lpstr>
      <vt:lpstr>Tahoma</vt:lpstr>
      <vt:lpstr>Times New Roman</vt:lpstr>
      <vt:lpstr>Волна</vt:lpstr>
      <vt:lpstr>Формула</vt:lpstr>
      <vt:lpstr>Презентация PowerPoint</vt:lpstr>
      <vt:lpstr>Сабақтың тақырыбы:</vt:lpstr>
      <vt:lpstr>Презентация PowerPoint</vt:lpstr>
      <vt:lpstr>Презентация PowerPoint</vt:lpstr>
      <vt:lpstr>(sin22°+sin8°)/(sin30°) = (sin12° -sin2°)/(cos70° -cos80°)  теңдігінің ақиқаттығын тексерейік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120</cp:revision>
  <cp:lastPrinted>2024-02-10T15:35:44Z</cp:lastPrinted>
  <dcterms:created xsi:type="dcterms:W3CDTF">2022-09-04T21:41:09Z</dcterms:created>
  <dcterms:modified xsi:type="dcterms:W3CDTF">2024-09-18T13:50:16Z</dcterms:modified>
</cp:coreProperties>
</file>