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8" r:id="rId2"/>
    <p:sldId id="259" r:id="rId3"/>
    <p:sldId id="291" r:id="rId4"/>
    <p:sldId id="283" r:id="rId5"/>
    <p:sldId id="284" r:id="rId6"/>
    <p:sldId id="256" r:id="rId7"/>
    <p:sldId id="257" r:id="rId8"/>
    <p:sldId id="293" r:id="rId9"/>
    <p:sldId id="285" r:id="rId10"/>
    <p:sldId id="286" r:id="rId11"/>
    <p:sldId id="287" r:id="rId12"/>
    <p:sldId id="28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53" y="8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426854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291330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266273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1670242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523580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2246849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2140447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2357666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163123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D0A9028-B2DA-4A4C-B2B8-84F82567C901}"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213833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D0A9028-B2DA-4A4C-B2B8-84F82567C901}" type="datetimeFigureOut">
              <a:rPr lang="ru-RU" smtClean="0"/>
              <a:t>18.09.2024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3311090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D0A9028-B2DA-4A4C-B2B8-84F82567C901}" type="datetimeFigureOut">
              <a:rPr lang="ru-RU" smtClean="0"/>
              <a:t>18.09.2024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274284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D0A9028-B2DA-4A4C-B2B8-84F82567C901}" type="datetimeFigureOut">
              <a:rPr lang="ru-RU" smtClean="0"/>
              <a:t>18.09.2024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41851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0A9028-B2DA-4A4C-B2B8-84F82567C901}" type="datetimeFigureOut">
              <a:rPr lang="ru-RU" smtClean="0"/>
              <a:t>18.09.2024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3611579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D0A9028-B2DA-4A4C-B2B8-84F82567C901}" type="datetimeFigureOut">
              <a:rPr lang="ru-RU" smtClean="0"/>
              <a:t>18.09.2024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E24DF15-8CB2-4E6F-B1AB-1F0D54340410}" type="slidenum">
              <a:rPr lang="ru-RU" smtClean="0"/>
              <a:t>‹#›</a:t>
            </a:fld>
            <a:endParaRPr lang="ru-RU"/>
          </a:p>
        </p:txBody>
      </p:sp>
    </p:spTree>
    <p:extLst>
      <p:ext uri="{BB962C8B-B14F-4D97-AF65-F5344CB8AC3E}">
        <p14:creationId xmlns:p14="http://schemas.microsoft.com/office/powerpoint/2010/main" val="116848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E24DF15-8CB2-4E6F-B1AB-1F0D54340410}" type="slidenum">
              <a:rPr lang="ru-RU" smtClean="0"/>
              <a:t>‹#›</a:t>
            </a:fld>
            <a:endParaRPr lang="ru-RU"/>
          </a:p>
        </p:txBody>
      </p:sp>
      <p:sp>
        <p:nvSpPr>
          <p:cNvPr id="5" name="Date Placeholder 4"/>
          <p:cNvSpPr>
            <a:spLocks noGrp="1"/>
          </p:cNvSpPr>
          <p:nvPr>
            <p:ph type="dt" sz="half" idx="10"/>
          </p:nvPr>
        </p:nvSpPr>
        <p:spPr/>
        <p:txBody>
          <a:bodyPr/>
          <a:lstStyle/>
          <a:p>
            <a:fld id="{AD0A9028-B2DA-4A4C-B2B8-84F82567C901}" type="datetimeFigureOut">
              <a:rPr lang="ru-RU" smtClean="0"/>
              <a:t>18.09.2024</a:t>
            </a:fld>
            <a:endParaRPr lang="ru-RU"/>
          </a:p>
        </p:txBody>
      </p:sp>
    </p:spTree>
    <p:extLst>
      <p:ext uri="{BB962C8B-B14F-4D97-AF65-F5344CB8AC3E}">
        <p14:creationId xmlns:p14="http://schemas.microsoft.com/office/powerpoint/2010/main" val="1334199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0A9028-B2DA-4A4C-B2B8-84F82567C901}" type="datetimeFigureOut">
              <a:rPr lang="ru-RU" smtClean="0"/>
              <a:t>18.09.2024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E24DF15-8CB2-4E6F-B1AB-1F0D54340410}" type="slidenum">
              <a:rPr lang="ru-RU" smtClean="0"/>
              <a:t>‹#›</a:t>
            </a:fld>
            <a:endParaRPr lang="ru-RU"/>
          </a:p>
        </p:txBody>
      </p:sp>
    </p:spTree>
    <p:extLst>
      <p:ext uri="{BB962C8B-B14F-4D97-AF65-F5344CB8AC3E}">
        <p14:creationId xmlns:p14="http://schemas.microsoft.com/office/powerpoint/2010/main" val="28008851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2165" y="2538188"/>
            <a:ext cx="2901050" cy="646331"/>
          </a:xfrm>
          <a:prstGeom prst="rect">
            <a:avLst/>
          </a:prstGeom>
        </p:spPr>
        <p:txBody>
          <a:bodyPr wrap="square">
            <a:spAutoFit/>
          </a:bodyPr>
          <a:lstStyle/>
          <a:p>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Пәні</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3" name="Прямоугольник 2"/>
          <p:cNvSpPr/>
          <p:nvPr/>
        </p:nvSpPr>
        <p:spPr>
          <a:xfrm>
            <a:off x="592165" y="3386541"/>
            <a:ext cx="2901050" cy="646331"/>
          </a:xfrm>
          <a:prstGeom prst="rect">
            <a:avLst/>
          </a:prstGeom>
        </p:spPr>
        <p:txBody>
          <a:bodyPr wrap="square">
            <a:spAutoFit/>
          </a:bodyPr>
          <a:lstStyle/>
          <a:p>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Сынып</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ru-RU" sz="3600" dirty="0">
              <a:solidFill>
                <a:srgbClr val="002060"/>
              </a:solidFill>
            </a:endParaRPr>
          </a:p>
        </p:txBody>
      </p:sp>
      <p:sp>
        <p:nvSpPr>
          <p:cNvPr id="4" name="Прямоугольник 3"/>
          <p:cNvSpPr/>
          <p:nvPr/>
        </p:nvSpPr>
        <p:spPr>
          <a:xfrm>
            <a:off x="592165" y="4360502"/>
            <a:ext cx="2901050" cy="646331"/>
          </a:xfrm>
          <a:prstGeom prst="rect">
            <a:avLst/>
          </a:prstGeom>
        </p:spPr>
        <p:txBody>
          <a:bodyPr wrap="square">
            <a:spAutoFit/>
          </a:bodyPr>
          <a:lstStyle/>
          <a:p>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Тоқсан</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5" name="Прямоугольник 4"/>
          <p:cNvSpPr/>
          <p:nvPr/>
        </p:nvSpPr>
        <p:spPr>
          <a:xfrm>
            <a:off x="592165" y="5292570"/>
            <a:ext cx="6778158" cy="646331"/>
          </a:xfrm>
          <a:prstGeom prst="rect">
            <a:avLst/>
          </a:prstGeom>
        </p:spPr>
        <p:txBody>
          <a:bodyPr wrap="square">
            <a:spAutoFit/>
          </a:bodyPr>
          <a:lstStyle/>
          <a:p>
            <a:r>
              <a:rPr lang="kk-KZ" sz="3600" b="1" dirty="0">
                <a:solidFill>
                  <a:srgbClr val="002060"/>
                </a:solidFill>
                <a:latin typeface="Tahoma" panose="020B0604030504040204" pitchFamily="34" charset="0"/>
                <a:ea typeface="Tahoma" panose="020B0604030504040204" pitchFamily="34" charset="0"/>
                <a:cs typeface="Tahoma" panose="020B0604030504040204" pitchFamily="34" charset="0"/>
              </a:rPr>
              <a:t>Ұстаздың</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аты-жөні</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6" name="Прямоугольник 5"/>
          <p:cNvSpPr/>
          <p:nvPr/>
        </p:nvSpPr>
        <p:spPr>
          <a:xfrm>
            <a:off x="3194950" y="2576395"/>
            <a:ext cx="2901050" cy="646331"/>
          </a:xfrm>
          <a:prstGeom prst="rect">
            <a:avLst/>
          </a:prstGeom>
        </p:spPr>
        <p:txBody>
          <a:bodyPr wrap="square">
            <a:spAutoFit/>
          </a:bodyPr>
          <a:lstStyle/>
          <a:p>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Алгебра</a:t>
            </a:r>
            <a:endParaRPr lang="ru-RU" sz="3600" dirty="0">
              <a:solidFill>
                <a:srgbClr val="002060"/>
              </a:solidFill>
            </a:endParaRPr>
          </a:p>
        </p:txBody>
      </p:sp>
      <p:sp>
        <p:nvSpPr>
          <p:cNvPr id="7" name="Прямоугольник 6"/>
          <p:cNvSpPr/>
          <p:nvPr/>
        </p:nvSpPr>
        <p:spPr>
          <a:xfrm>
            <a:off x="3194950" y="3567653"/>
            <a:ext cx="2901050" cy="646331"/>
          </a:xfrm>
          <a:prstGeom prst="rect">
            <a:avLst/>
          </a:prstGeom>
        </p:spPr>
        <p:txBody>
          <a:bodyPr wrap="square">
            <a:spAutoFit/>
          </a:bodyPr>
          <a:lstStyle/>
          <a:p>
            <a:r>
              <a:rPr lang="kk-KZ" sz="3600" b="1" dirty="0">
                <a:solidFill>
                  <a:srgbClr val="002060"/>
                </a:solidFill>
                <a:latin typeface="Tahoma" panose="020B0604030504040204" pitchFamily="34" charset="0"/>
                <a:ea typeface="Tahoma" panose="020B0604030504040204" pitchFamily="34" charset="0"/>
                <a:cs typeface="Tahoma" panose="020B0604030504040204" pitchFamily="34" charset="0"/>
              </a:rPr>
              <a:t>9</a:t>
            </a:r>
            <a:endParaRPr lang="ru-RU" sz="3600" dirty="0">
              <a:solidFill>
                <a:srgbClr val="002060"/>
              </a:solidFill>
            </a:endParaRPr>
          </a:p>
        </p:txBody>
      </p:sp>
      <p:sp>
        <p:nvSpPr>
          <p:cNvPr id="8" name="Прямоугольник 7"/>
          <p:cNvSpPr/>
          <p:nvPr/>
        </p:nvSpPr>
        <p:spPr>
          <a:xfrm>
            <a:off x="3194950" y="4444216"/>
            <a:ext cx="2901050" cy="646331"/>
          </a:xfrm>
          <a:prstGeom prst="rect">
            <a:avLst/>
          </a:prstGeom>
        </p:spPr>
        <p:txBody>
          <a:bodyPr wrap="square">
            <a:spAutoFit/>
          </a:bodyPr>
          <a:lstStyle/>
          <a:p>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4</a:t>
            </a:r>
            <a:endParaRPr lang="ru-RU" sz="3600" dirty="0">
              <a:solidFill>
                <a:srgbClr val="002060"/>
              </a:solidFill>
            </a:endParaRPr>
          </a:p>
        </p:txBody>
      </p:sp>
    </p:spTree>
    <p:extLst>
      <p:ext uri="{BB962C8B-B14F-4D97-AF65-F5344CB8AC3E}">
        <p14:creationId xmlns:p14="http://schemas.microsoft.com/office/powerpoint/2010/main" val="173816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Цилиндр 4">
            <a:extLst>
              <a:ext uri="{FF2B5EF4-FFF2-40B4-BE49-F238E27FC236}">
                <a16:creationId xmlns:a16="http://schemas.microsoft.com/office/drawing/2014/main" xmlns="" id="{4DDFDA5F-668C-54FF-1A63-C2062E155C84}"/>
              </a:ext>
            </a:extLst>
          </p:cNvPr>
          <p:cNvSpPr/>
          <p:nvPr/>
        </p:nvSpPr>
        <p:spPr>
          <a:xfrm>
            <a:off x="4836981" y="1539865"/>
            <a:ext cx="1941342" cy="3093330"/>
          </a:xfrm>
          <a:prstGeom prst="can">
            <a:avLst/>
          </a:prstGeom>
          <a:solidFill>
            <a:schemeClr val="accent2">
              <a:lumMod val="60000"/>
              <a:lumOff val="40000"/>
            </a:schemeClr>
          </a:solidFill>
        </p:spPr>
        <p:style>
          <a:lnRef idx="1">
            <a:schemeClr val="dk1"/>
          </a:lnRef>
          <a:fillRef idx="2">
            <a:schemeClr val="dk1"/>
          </a:fillRef>
          <a:effectRef idx="1">
            <a:schemeClr val="dk1"/>
          </a:effectRef>
          <a:fontRef idx="minor">
            <a:schemeClr val="dk1"/>
          </a:fontRef>
        </p:style>
        <p:txBody>
          <a:bodyPr rtlCol="0" anchor="ctr"/>
          <a:lstStyle/>
          <a:p>
            <a:pPr algn="ctr"/>
            <a:endParaRPr lang="ru-RU" dirty="0"/>
          </a:p>
        </p:txBody>
      </p:sp>
      <p:sp>
        <p:nvSpPr>
          <p:cNvPr id="2" name="Заголовок 1">
            <a:extLst>
              <a:ext uri="{FF2B5EF4-FFF2-40B4-BE49-F238E27FC236}">
                <a16:creationId xmlns:a16="http://schemas.microsoft.com/office/drawing/2014/main" xmlns="" id="{AA7F2797-5910-0BC3-E2F2-FE3836517B0A}"/>
              </a:ext>
            </a:extLst>
          </p:cNvPr>
          <p:cNvSpPr>
            <a:spLocks noGrp="1"/>
          </p:cNvSpPr>
          <p:nvPr>
            <p:ph type="title"/>
          </p:nvPr>
        </p:nvSpPr>
        <p:spPr>
          <a:xfrm>
            <a:off x="467902" y="352485"/>
            <a:ext cx="8596668" cy="1320800"/>
          </a:xfrm>
        </p:spPr>
        <p:txBody>
          <a:bodyPr>
            <a:normAutofit fontScale="90000"/>
          </a:bodyPr>
          <a:lstStyle/>
          <a:p>
            <a:r>
              <a:rPr lang="ru-RU" dirty="0">
                <a:solidFill>
                  <a:srgbClr val="002060"/>
                </a:solidFill>
                <a:latin typeface="Times New Roman" panose="02020603050405020304" pitchFamily="18" charset="0"/>
                <a:cs typeface="Times New Roman" panose="02020603050405020304" pitchFamily="18" charset="0"/>
              </a:rPr>
              <a:t>А </a:t>
            </a:r>
            <a:r>
              <a:rPr lang="ru-RU" dirty="0" err="1">
                <a:solidFill>
                  <a:srgbClr val="002060"/>
                </a:solidFill>
                <a:latin typeface="Times New Roman" panose="02020603050405020304" pitchFamily="18" charset="0"/>
                <a:cs typeface="Times New Roman" panose="02020603050405020304" pitchFamily="18" charset="0"/>
              </a:rPr>
              <a:t>оқиғасының</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геометриялық</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ықтималдығы</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яғни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алынған</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нүктенің</a:t>
            </a:r>
            <a:r>
              <a:rPr lang="ru-RU" dirty="0">
                <a:solidFill>
                  <a:srgbClr val="002060"/>
                </a:solidFill>
                <a:latin typeface="Times New Roman" panose="02020603050405020304" pitchFamily="18" charset="0"/>
                <a:cs typeface="Times New Roman" panose="02020603050405020304" pitchFamily="18" charset="0"/>
              </a:rPr>
              <a:t> Е </a:t>
            </a:r>
            <a:r>
              <a:rPr lang="ru-RU" dirty="0" err="1">
                <a:solidFill>
                  <a:srgbClr val="002060"/>
                </a:solidFill>
                <a:latin typeface="Times New Roman" panose="02020603050405020304" pitchFamily="18" charset="0"/>
                <a:cs typeface="Times New Roman" panose="02020603050405020304" pitchFamily="18" charset="0"/>
              </a:rPr>
              <a:t>денесіне</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тиісті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болуы</a:t>
            </a:r>
            <a:endParaRPr lang="ru-RU"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2044CC36-B6D0-D005-CDEF-5C8E3DCD1F17}"/>
                  </a:ext>
                </a:extLst>
              </p:cNvPr>
              <p:cNvSpPr>
                <a:spLocks noGrp="1"/>
              </p:cNvSpPr>
              <p:nvPr>
                <p:ph idx="1"/>
              </p:nvPr>
            </p:nvSpPr>
            <p:spPr>
              <a:xfrm>
                <a:off x="272764" y="2160589"/>
                <a:ext cx="9504282" cy="4479362"/>
              </a:xfrm>
            </p:spPr>
            <p:txBody>
              <a:bodyPr>
                <a:normAutofit lnSpcReduction="10000"/>
              </a:bodyPr>
              <a:lstStyle/>
              <a:p>
                <a:pPr marL="0" indent="0">
                  <a:buNone/>
                </a:pPr>
                <a:r>
                  <a:rPr lang="en-US" dirty="0"/>
                  <a:t>                 </a:t>
                </a:r>
                <a:r>
                  <a:rPr lang="en-US" sz="3200" b="1" dirty="0">
                    <a:solidFill>
                      <a:srgbClr val="002060"/>
                    </a:solidFill>
                    <a:latin typeface="Times New Roman" panose="02020603050405020304" pitchFamily="18" charset="0"/>
                    <a:cs typeface="Times New Roman" panose="02020603050405020304" pitchFamily="18" charset="0"/>
                  </a:rPr>
                  <a:t>P(A)</a:t>
                </a:r>
                <a:r>
                  <a:rPr lang="ru-RU" sz="3200" b="1"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ru-RU" sz="3200" b="1" i="1" smtClean="0">
                            <a:solidFill>
                              <a:srgbClr val="002060"/>
                            </a:solidFill>
                            <a:latin typeface="Cambria Math" panose="02040503050406030204" pitchFamily="18" charset="0"/>
                            <a:cs typeface="Times New Roman" panose="02020603050405020304" pitchFamily="18" charset="0"/>
                          </a:rPr>
                        </m:ctrlPr>
                      </m:fPr>
                      <m:num>
                        <m:r>
                          <a:rPr lang="en-US" sz="3200" b="1" i="1" smtClean="0">
                            <a:solidFill>
                              <a:srgbClr val="002060"/>
                            </a:solidFill>
                            <a:latin typeface="Cambria Math" panose="02040503050406030204" pitchFamily="18" charset="0"/>
                            <a:cs typeface="Times New Roman" panose="02020603050405020304" pitchFamily="18" charset="0"/>
                          </a:rPr>
                          <m:t>𝑽</m:t>
                        </m:r>
                        <m:r>
                          <a:rPr lang="en-US" sz="3200" b="1" i="1" smtClean="0">
                            <a:solidFill>
                              <a:srgbClr val="002060"/>
                            </a:solidFill>
                            <a:latin typeface="Cambria Math" panose="02040503050406030204" pitchFamily="18" charset="0"/>
                            <a:cs typeface="Times New Roman" panose="02020603050405020304" pitchFamily="18" charset="0"/>
                          </a:rPr>
                          <m:t>(</m:t>
                        </m:r>
                        <m:r>
                          <a:rPr lang="en-US" sz="3200" b="1" i="1" smtClean="0">
                            <a:solidFill>
                              <a:srgbClr val="002060"/>
                            </a:solidFill>
                            <a:latin typeface="Cambria Math" panose="02040503050406030204" pitchFamily="18" charset="0"/>
                            <a:cs typeface="Times New Roman" panose="02020603050405020304" pitchFamily="18" charset="0"/>
                          </a:rPr>
                          <m:t>𝑬</m:t>
                        </m:r>
                        <m:r>
                          <a:rPr lang="en-US" sz="3200" b="1" i="1" smtClean="0">
                            <a:solidFill>
                              <a:srgbClr val="002060"/>
                            </a:solidFill>
                            <a:latin typeface="Cambria Math" panose="02040503050406030204" pitchFamily="18" charset="0"/>
                            <a:cs typeface="Times New Roman" panose="02020603050405020304" pitchFamily="18" charset="0"/>
                          </a:rPr>
                          <m:t>)</m:t>
                        </m:r>
                      </m:num>
                      <m:den>
                        <m:r>
                          <a:rPr lang="en-US" sz="3200" b="1" i="1" smtClean="0">
                            <a:solidFill>
                              <a:srgbClr val="002060"/>
                            </a:solidFill>
                            <a:latin typeface="Cambria Math" panose="02040503050406030204" pitchFamily="18" charset="0"/>
                            <a:cs typeface="Times New Roman" panose="02020603050405020304" pitchFamily="18" charset="0"/>
                          </a:rPr>
                          <m:t>𝑽</m:t>
                        </m:r>
                        <m:r>
                          <a:rPr lang="en-US" sz="3200" b="1" i="1" smtClean="0">
                            <a:solidFill>
                              <a:srgbClr val="002060"/>
                            </a:solidFill>
                            <a:latin typeface="Cambria Math" panose="02040503050406030204" pitchFamily="18" charset="0"/>
                            <a:cs typeface="Times New Roman" panose="02020603050405020304" pitchFamily="18" charset="0"/>
                          </a:rPr>
                          <m:t>(</m:t>
                        </m:r>
                        <m:r>
                          <a:rPr lang="en-US" sz="3200" b="1" i="1" smtClean="0">
                            <a:solidFill>
                              <a:srgbClr val="002060"/>
                            </a:solidFill>
                            <a:latin typeface="Cambria Math" panose="02040503050406030204" pitchFamily="18" charset="0"/>
                            <a:cs typeface="Times New Roman" panose="02020603050405020304" pitchFamily="18" charset="0"/>
                          </a:rPr>
                          <m:t>𝑫</m:t>
                        </m:r>
                        <m:r>
                          <a:rPr lang="en-US" sz="3200" b="1" i="1" smtClean="0">
                            <a:solidFill>
                              <a:srgbClr val="002060"/>
                            </a:solidFill>
                            <a:latin typeface="Cambria Math" panose="02040503050406030204" pitchFamily="18" charset="0"/>
                            <a:cs typeface="Times New Roman" panose="02020603050405020304" pitchFamily="18" charset="0"/>
                          </a:rPr>
                          <m:t>)</m:t>
                        </m:r>
                      </m:den>
                    </m:f>
                  </m:oMath>
                </a14:m>
                <a:r>
                  <a:rPr lang="ru-RU" sz="3200" dirty="0">
                    <a:solidFill>
                      <a:srgbClr val="002060"/>
                    </a:solidFill>
                    <a:latin typeface="Times New Roman" panose="02020603050405020304" pitchFamily="18" charset="0"/>
                    <a:cs typeface="Times New Roman" panose="02020603050405020304" pitchFamily="18" charset="0"/>
                  </a:rPr>
                  <a:t> </a:t>
                </a:r>
                <a:endParaRPr lang="en-US" sz="3200" dirty="0">
                  <a:solidFill>
                    <a:srgbClr val="002060"/>
                  </a:solidFill>
                  <a:latin typeface="Times New Roman" panose="02020603050405020304" pitchFamily="18" charset="0"/>
                  <a:cs typeface="Times New Roman" panose="02020603050405020304" pitchFamily="18" charset="0"/>
                </a:endParaRPr>
              </a:p>
              <a:p>
                <a:pPr marL="0" indent="0">
                  <a:buNone/>
                </a:pPr>
                <a:r>
                  <a:rPr lang="en-US" sz="3200" dirty="0">
                    <a:solidFill>
                      <a:srgbClr val="002060"/>
                    </a:solidFill>
                    <a:latin typeface="Times New Roman" panose="02020603050405020304" pitchFamily="18" charset="0"/>
                    <a:cs typeface="Times New Roman" panose="02020603050405020304" pitchFamily="18" charset="0"/>
                  </a:rPr>
                  <a:t>                                              E</a:t>
                </a:r>
              </a:p>
              <a:p>
                <a:pPr marL="0" indent="0">
                  <a:buNone/>
                </a:pPr>
                <a:endParaRPr lang="en-US" sz="3200"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2800" dirty="0">
                    <a:solidFill>
                      <a:srgbClr val="002060"/>
                    </a:solidFill>
                    <a:latin typeface="Times New Roman" panose="02020603050405020304" pitchFamily="18" charset="0"/>
                    <a:cs typeface="Times New Roman" panose="02020603050405020304" pitchFamily="18" charset="0"/>
                  </a:rPr>
                  <a:t>(</a:t>
                </a:r>
                <a:r>
                  <a:rPr lang="ru-RU" sz="2800" dirty="0" err="1">
                    <a:solidFill>
                      <a:srgbClr val="002060"/>
                    </a:solidFill>
                    <a:latin typeface="Times New Roman" panose="02020603050405020304" pitchFamily="18" charset="0"/>
                    <a:cs typeface="Times New Roman" panose="02020603050405020304" pitchFamily="18" charset="0"/>
                  </a:rPr>
                  <a:t>мұндағы</a:t>
                </a:r>
                <a:r>
                  <a:rPr lang="ru-RU"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V(E) — E </a:t>
                </a:r>
                <a:r>
                  <a:rPr lang="ru-RU" sz="2800" dirty="0" err="1">
                    <a:solidFill>
                      <a:srgbClr val="002060"/>
                    </a:solidFill>
                    <a:latin typeface="Times New Roman" panose="02020603050405020304" pitchFamily="18" charset="0"/>
                    <a:cs typeface="Times New Roman" panose="02020603050405020304" pitchFamily="18" charset="0"/>
                  </a:rPr>
                  <a:t>денесінің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көлемі</a:t>
                </a:r>
                <a:r>
                  <a:rPr lang="ru-RU"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V(D) — D </a:t>
                </a:r>
                <a:r>
                  <a:rPr lang="ru-RU" sz="2800" dirty="0" err="1">
                    <a:solidFill>
                      <a:srgbClr val="002060"/>
                    </a:solidFill>
                    <a:latin typeface="Times New Roman" panose="02020603050405020304" pitchFamily="18" charset="0"/>
                    <a:cs typeface="Times New Roman" panose="02020603050405020304" pitchFamily="18" charset="0"/>
                  </a:rPr>
                  <a:t>денесінің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көлемі</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формуласынан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табылады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және</a:t>
                </a:r>
                <a:r>
                  <a:rPr lang="ru-RU" sz="2800" dirty="0">
                    <a:solidFill>
                      <a:srgbClr val="002060"/>
                    </a:solidFill>
                    <a:latin typeface="Times New Roman" panose="02020603050405020304" pitchFamily="18" charset="0"/>
                    <a:cs typeface="Times New Roman" panose="02020603050405020304" pitchFamily="18" charset="0"/>
                  </a:rPr>
                  <a:t> Е </a:t>
                </a:r>
                <a:r>
                  <a:rPr lang="ru-RU" sz="2800" dirty="0" err="1">
                    <a:solidFill>
                      <a:srgbClr val="002060"/>
                    </a:solidFill>
                    <a:latin typeface="Times New Roman" panose="02020603050405020304" pitchFamily="18" charset="0"/>
                    <a:cs typeface="Times New Roman" panose="02020603050405020304" pitchFamily="18" charset="0"/>
                  </a:rPr>
                  <a:t>денесінің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толығымен</a:t>
                </a:r>
                <a:r>
                  <a:rPr lang="ru-RU"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D </a:t>
                </a:r>
                <a:r>
                  <a:rPr lang="ru-RU" sz="2800" dirty="0" err="1">
                    <a:solidFill>
                      <a:srgbClr val="002060"/>
                    </a:solidFill>
                    <a:latin typeface="Times New Roman" panose="02020603050405020304" pitchFamily="18" charset="0"/>
                    <a:cs typeface="Times New Roman" panose="02020603050405020304" pitchFamily="18" charset="0"/>
                  </a:rPr>
                  <a:t>денесіне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тиісті</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болуы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геометриялық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ықтималдықты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береді</a:t>
                </a:r>
                <a:r>
                  <a:rPr lang="en-US" sz="2800" dirty="0">
                    <a:solidFill>
                      <a:srgbClr val="002060"/>
                    </a:solidFill>
                    <a:latin typeface="Times New Roman" panose="02020603050405020304" pitchFamily="18" charset="0"/>
                    <a:cs typeface="Times New Roman" panose="02020603050405020304" pitchFamily="18" charset="0"/>
                  </a:rPr>
                  <a:t>.</a:t>
                </a:r>
                <a:endParaRPr lang="ru-RU" sz="2800" dirty="0">
                  <a:solidFill>
                    <a:srgbClr val="002060"/>
                  </a:solidFill>
                  <a:latin typeface="Times New Roman" panose="02020603050405020304" pitchFamily="18" charset="0"/>
                  <a:cs typeface="Times New Roman" panose="02020603050405020304" pitchFamily="18" charset="0"/>
                </a:endParaRPr>
              </a:p>
            </p:txBody>
          </p:sp>
        </mc:Choice>
        <mc:Fallback xmlns="">
          <p:sp>
            <p:nvSpPr>
              <p:cNvPr id="3" name="Объект 2">
                <a:extLst>
                  <a:ext uri="{FF2B5EF4-FFF2-40B4-BE49-F238E27FC236}">
                    <a16:creationId xmlns:a16="http://schemas.microsoft.com/office/drawing/2014/main" id="{2044CC36-B6D0-D005-CDEF-5C8E3DCD1F17}"/>
                  </a:ext>
                </a:extLst>
              </p:cNvPr>
              <p:cNvSpPr>
                <a:spLocks noGrp="1" noRot="1" noChangeAspect="1" noMove="1" noResize="1" noEditPoints="1" noAdjustHandles="1" noChangeArrowheads="1" noChangeShapeType="1" noTextEdit="1"/>
              </p:cNvSpPr>
              <p:nvPr>
                <p:ph idx="1"/>
              </p:nvPr>
            </p:nvSpPr>
            <p:spPr>
              <a:xfrm>
                <a:off x="272764" y="2160589"/>
                <a:ext cx="9504282" cy="4479362"/>
              </a:xfrm>
              <a:blipFill>
                <a:blip r:embed="rId2"/>
                <a:stretch>
                  <a:fillRect l="-1347" t="-544"/>
                </a:stretch>
              </a:blipFill>
            </p:spPr>
            <p:txBody>
              <a:bodyPr/>
              <a:lstStyle/>
              <a:p>
                <a:r>
                  <a:rPr lang="ru-RU">
                    <a:noFill/>
                  </a:rPr>
                  <a:t> </a:t>
                </a:r>
              </a:p>
            </p:txBody>
          </p:sp>
        </mc:Fallback>
      </mc:AlternateContent>
      <p:sp>
        <p:nvSpPr>
          <p:cNvPr id="4" name="Куб 3">
            <a:extLst>
              <a:ext uri="{FF2B5EF4-FFF2-40B4-BE49-F238E27FC236}">
                <a16:creationId xmlns:a16="http://schemas.microsoft.com/office/drawing/2014/main" xmlns="" id="{5349EBA7-BFF0-D047-5012-46F492314054}"/>
              </a:ext>
            </a:extLst>
          </p:cNvPr>
          <p:cNvSpPr/>
          <p:nvPr/>
        </p:nvSpPr>
        <p:spPr>
          <a:xfrm>
            <a:off x="4511251" y="1417295"/>
            <a:ext cx="2672862" cy="3214884"/>
          </a:xfrm>
          <a:prstGeom prst="cub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ru-RU"/>
          </a:p>
        </p:txBody>
      </p:sp>
      <p:sp>
        <p:nvSpPr>
          <p:cNvPr id="6" name="TextBox 5">
            <a:extLst>
              <a:ext uri="{FF2B5EF4-FFF2-40B4-BE49-F238E27FC236}">
                <a16:creationId xmlns:a16="http://schemas.microsoft.com/office/drawing/2014/main" xmlns="" id="{75C8FAFF-A252-909D-74A0-A11995D706D6}"/>
              </a:ext>
            </a:extLst>
          </p:cNvPr>
          <p:cNvSpPr txBox="1"/>
          <p:nvPr/>
        </p:nvSpPr>
        <p:spPr>
          <a:xfrm>
            <a:off x="6818353" y="1673285"/>
            <a:ext cx="325730" cy="369332"/>
          </a:xfrm>
          <a:prstGeom prst="rect">
            <a:avLst/>
          </a:prstGeom>
          <a:noFill/>
        </p:spPr>
        <p:txBody>
          <a:bodyPr wrap="none" rtlCol="0">
            <a:spAutoFit/>
          </a:bodyPr>
          <a:lstStyle/>
          <a:p>
            <a:r>
              <a:rPr lang="en-US" dirty="0"/>
              <a:t>D</a:t>
            </a:r>
            <a:endParaRPr lang="ru-RU" dirty="0"/>
          </a:p>
        </p:txBody>
      </p:sp>
      <p:sp>
        <p:nvSpPr>
          <p:cNvPr id="7" name="Овал 6">
            <a:extLst>
              <a:ext uri="{FF2B5EF4-FFF2-40B4-BE49-F238E27FC236}">
                <a16:creationId xmlns:a16="http://schemas.microsoft.com/office/drawing/2014/main" xmlns="" id="{033E0401-57AA-FDF5-02DC-3C331444F474}"/>
              </a:ext>
            </a:extLst>
          </p:cNvPr>
          <p:cNvSpPr/>
          <p:nvPr/>
        </p:nvSpPr>
        <p:spPr>
          <a:xfrm>
            <a:off x="5854716" y="3429000"/>
            <a:ext cx="70338" cy="101991"/>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9932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55F30B7-6A82-57F2-8C64-E07ABCBD7612}"/>
              </a:ext>
            </a:extLst>
          </p:cNvPr>
          <p:cNvSpPr>
            <a:spLocks noGrp="1"/>
          </p:cNvSpPr>
          <p:nvPr>
            <p:ph type="title"/>
          </p:nvPr>
        </p:nvSpPr>
        <p:spPr>
          <a:xfrm>
            <a:off x="602307" y="215705"/>
            <a:ext cx="8596668" cy="558018"/>
          </a:xfrm>
        </p:spPr>
        <p:txBody>
          <a:bodyPr>
            <a:normAutofit fontScale="90000"/>
          </a:bodyPr>
          <a:lstStyle/>
          <a:p>
            <a:r>
              <a:rPr lang="kk-KZ" b="1" dirty="0">
                <a:solidFill>
                  <a:srgbClr val="002060"/>
                </a:solidFill>
                <a:latin typeface="Times New Roman" panose="02020603050405020304" pitchFamily="18" charset="0"/>
                <a:cs typeface="Times New Roman" panose="02020603050405020304" pitchFamily="18" charset="0"/>
              </a:rPr>
              <a:t>есеп </a:t>
            </a:r>
            <a:r>
              <a:rPr lang="ru-RU" b="1" dirty="0">
                <a:solidFill>
                  <a:srgbClr val="002060"/>
                </a:solidFill>
                <a:latin typeface="Times New Roman" panose="02020603050405020304" pitchFamily="18" charset="0"/>
                <a:cs typeface="Times New Roman" panose="02020603050405020304" pitchFamily="18" charset="0"/>
              </a:rPr>
              <a:t>№4</a:t>
            </a: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39DDB5D9-7827-EA9D-0471-25A9E91A65CE}"/>
                  </a:ext>
                </a:extLst>
              </p:cNvPr>
              <p:cNvSpPr>
                <a:spLocks noGrp="1"/>
              </p:cNvSpPr>
              <p:nvPr>
                <p:ph idx="1"/>
              </p:nvPr>
            </p:nvSpPr>
            <p:spPr>
              <a:xfrm>
                <a:off x="602307" y="773723"/>
                <a:ext cx="9817164" cy="5868572"/>
              </a:xfrm>
            </p:spPr>
            <p:txBody>
              <a:bodyPr>
                <a:normAutofit/>
              </a:bodyPr>
              <a:lstStyle/>
              <a:p>
                <a:pPr marL="0" indent="0">
                  <a:buNone/>
                </a:pPr>
                <a:r>
                  <a:rPr lang="ru-RU" sz="3200" dirty="0">
                    <a:solidFill>
                      <a:srgbClr val="002060"/>
                    </a:solidFill>
                    <a:latin typeface="Times New Roman" panose="02020603050405020304" pitchFamily="18" charset="0"/>
                    <a:cs typeface="Times New Roman" panose="02020603050405020304" pitchFamily="18" charset="0"/>
                  </a:rPr>
                  <a:t>Өлшемдері 4 см, 8 см, 16 см </a:t>
                </a:r>
                <a:r>
                  <a:rPr lang="ru-RU" sz="3200" dirty="0" err="1">
                    <a:solidFill>
                      <a:srgbClr val="002060"/>
                    </a:solidFill>
                    <a:latin typeface="Times New Roman" panose="02020603050405020304" pitchFamily="18" charset="0"/>
                    <a:cs typeface="Times New Roman" panose="02020603050405020304" pitchFamily="18" charset="0"/>
                  </a:rPr>
                  <a:t>тікбұрышты</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параллелепипедке</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қабырғасының</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ұзындығы</a:t>
                </a:r>
                <a:r>
                  <a:rPr lang="ru-RU" sz="3200" dirty="0">
                    <a:solidFill>
                      <a:srgbClr val="002060"/>
                    </a:solidFill>
                    <a:latin typeface="Times New Roman" panose="02020603050405020304" pitchFamily="18" charset="0"/>
                    <a:cs typeface="Times New Roman" panose="02020603050405020304" pitchFamily="18" charset="0"/>
                  </a:rPr>
                  <a:t> 4 см </a:t>
                </a:r>
                <a:r>
                  <a:rPr lang="ru-RU" sz="3200" dirty="0" err="1">
                    <a:solidFill>
                      <a:srgbClr val="002060"/>
                    </a:solidFill>
                    <a:latin typeface="Times New Roman" panose="02020603050405020304" pitchFamily="18" charset="0"/>
                    <a:cs typeface="Times New Roman" panose="02020603050405020304" pitchFamily="18" charset="0"/>
                  </a:rPr>
                  <a:t>тең</a:t>
                </a:r>
                <a:r>
                  <a:rPr lang="ru-RU" sz="3200" dirty="0">
                    <a:solidFill>
                      <a:srgbClr val="002060"/>
                    </a:solidFill>
                    <a:latin typeface="Times New Roman" panose="02020603050405020304" pitchFamily="18" charset="0"/>
                    <a:cs typeface="Times New Roman" panose="02020603050405020304" pitchFamily="18" charset="0"/>
                  </a:rPr>
                  <a:t> куб </a:t>
                </a:r>
                <a:r>
                  <a:rPr lang="ru-RU" sz="3200" dirty="0" err="1">
                    <a:solidFill>
                      <a:srgbClr val="002060"/>
                    </a:solidFill>
                    <a:latin typeface="Times New Roman" panose="02020603050405020304" pitchFamily="18" charset="0"/>
                    <a:cs typeface="Times New Roman" panose="02020603050405020304" pitchFamily="18" charset="0"/>
                  </a:rPr>
                  <a:t>іштей</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салынған</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Тікбұрышты</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параллелепипедтен</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кездейсоқ</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алынған</a:t>
                </a:r>
                <a:r>
                  <a:rPr lang="ru-RU" sz="3200" dirty="0">
                    <a:solidFill>
                      <a:srgbClr val="002060"/>
                    </a:solidFill>
                    <a:latin typeface="Times New Roman" panose="02020603050405020304" pitchFamily="18" charset="0"/>
                    <a:cs typeface="Times New Roman" panose="02020603050405020304" pitchFamily="18" charset="0"/>
                  </a:rPr>
                  <a:t> Х </a:t>
                </a:r>
                <a:r>
                  <a:rPr lang="ru-RU" sz="3200" dirty="0" err="1">
                    <a:solidFill>
                      <a:srgbClr val="002060"/>
                    </a:solidFill>
                    <a:latin typeface="Times New Roman" panose="02020603050405020304" pitchFamily="18" charset="0"/>
                    <a:cs typeface="Times New Roman" panose="02020603050405020304" pitchFamily="18" charset="0"/>
                  </a:rPr>
                  <a:t>нүктесі</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кубтың</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ішінде</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болынуының</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ықтималдығын</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табыңдар</a:t>
                </a:r>
                <a:r>
                  <a:rPr lang="ru-RU" sz="3200" dirty="0">
                    <a:solidFill>
                      <a:srgbClr val="002060"/>
                    </a:solidFill>
                    <a:latin typeface="Times New Roman" panose="02020603050405020304" pitchFamily="18" charset="0"/>
                    <a:cs typeface="Times New Roman" panose="02020603050405020304" pitchFamily="18" charset="0"/>
                  </a:rPr>
                  <a:t>. </a:t>
                </a:r>
              </a:p>
              <a:p>
                <a:pPr marL="0" indent="0">
                  <a:buNone/>
                </a:pPr>
                <a:r>
                  <a:rPr lang="ru-RU" sz="3200" b="1" i="1" dirty="0" err="1">
                    <a:solidFill>
                      <a:srgbClr val="002060"/>
                    </a:solidFill>
                    <a:latin typeface="Times New Roman" panose="02020603050405020304" pitchFamily="18" charset="0"/>
                    <a:cs typeface="Times New Roman" panose="02020603050405020304" pitchFamily="18" charset="0"/>
                  </a:rPr>
                  <a:t>Шешуі</a:t>
                </a:r>
                <a:r>
                  <a:rPr lang="ru-RU" sz="3200" b="1" i="1" dirty="0">
                    <a:solidFill>
                      <a:srgbClr val="002060"/>
                    </a:solidFill>
                    <a:latin typeface="Times New Roman" panose="02020603050405020304" pitchFamily="18" charset="0"/>
                    <a:cs typeface="Times New Roman" panose="02020603050405020304" pitchFamily="18" charset="0"/>
                  </a:rPr>
                  <a:t>:</a:t>
                </a:r>
                <a:r>
                  <a:rPr lang="ru-RU" sz="3200" dirty="0">
                    <a:solidFill>
                      <a:srgbClr val="002060"/>
                    </a:solidFill>
                    <a:latin typeface="Times New Roman" panose="02020603050405020304" pitchFamily="18" charset="0"/>
                    <a:cs typeface="Times New Roman" panose="02020603050405020304" pitchFamily="18" charset="0"/>
                  </a:rPr>
                  <a:t> </a:t>
                </a:r>
              </a:p>
              <a:p>
                <a:pPr marL="0" indent="0">
                  <a:buNone/>
                </a:pPr>
                <a:r>
                  <a:rPr lang="ru-RU" sz="3200" dirty="0" err="1">
                    <a:solidFill>
                      <a:srgbClr val="002060"/>
                    </a:solidFill>
                    <a:latin typeface="Times New Roman" panose="02020603050405020304" pitchFamily="18" charset="0"/>
                    <a:cs typeface="Times New Roman" panose="02020603050405020304" pitchFamily="18" charset="0"/>
                  </a:rPr>
                  <a:t>Кубтың</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көлемі</a:t>
                </a:r>
                <a:r>
                  <a:rPr lang="ru-RU" sz="3200" dirty="0">
                    <a:solidFill>
                      <a:srgbClr val="002060"/>
                    </a:solidFill>
                    <a:latin typeface="Times New Roman" panose="02020603050405020304" pitchFamily="18" charset="0"/>
                    <a:cs typeface="Times New Roman" panose="02020603050405020304" pitchFamily="18" charset="0"/>
                  </a:rPr>
                  <a:t> 64 </a:t>
                </a:r>
                <a14:m>
                  <m:oMath xmlns:m="http://schemas.openxmlformats.org/officeDocument/2006/math">
                    <m:sSup>
                      <m:sSupPr>
                        <m:ctrlPr>
                          <a:rPr lang="ru-RU" sz="3200" i="1" smtClean="0">
                            <a:solidFill>
                              <a:srgbClr val="002060"/>
                            </a:solidFill>
                            <a:latin typeface="Cambria Math" panose="02040503050406030204" pitchFamily="18" charset="0"/>
                            <a:cs typeface="Times New Roman" panose="02020603050405020304" pitchFamily="18" charset="0"/>
                          </a:rPr>
                        </m:ctrlPr>
                      </m:sSupPr>
                      <m:e>
                        <m:r>
                          <a:rPr lang="ru-RU" sz="3200" b="0" i="1" smtClean="0">
                            <a:solidFill>
                              <a:srgbClr val="002060"/>
                            </a:solidFill>
                            <a:latin typeface="Cambria Math" panose="02040503050406030204" pitchFamily="18" charset="0"/>
                            <a:cs typeface="Times New Roman" panose="02020603050405020304" pitchFamily="18" charset="0"/>
                          </a:rPr>
                          <m:t>см</m:t>
                        </m:r>
                      </m:e>
                      <m:sup>
                        <m:r>
                          <a:rPr lang="ru-RU" sz="3200" b="0" i="1" smtClean="0">
                            <a:solidFill>
                              <a:srgbClr val="002060"/>
                            </a:solidFill>
                            <a:latin typeface="Cambria Math" panose="02040503050406030204" pitchFamily="18" charset="0"/>
                            <a:cs typeface="Times New Roman" panose="02020603050405020304" pitchFamily="18" charset="0"/>
                          </a:rPr>
                          <m:t>3</m:t>
                        </m:r>
                      </m:sup>
                    </m:sSup>
                  </m:oMath>
                </a14:m>
                <a:r>
                  <a:rPr lang="ru-RU" sz="3200" dirty="0">
                    <a:solidFill>
                      <a:srgbClr val="002060"/>
                    </a:solidFill>
                    <a:latin typeface="Times New Roman" panose="02020603050405020304" pitchFamily="18" charset="0"/>
                    <a:cs typeface="Times New Roman" panose="02020603050405020304" pitchFamily="18" charset="0"/>
                  </a:rPr>
                  <a:t> , </a:t>
                </a:r>
                <a:r>
                  <a:rPr lang="ru-RU" sz="3200" dirty="0" err="1">
                    <a:solidFill>
                      <a:srgbClr val="002060"/>
                    </a:solidFill>
                    <a:latin typeface="Times New Roman" panose="02020603050405020304" pitchFamily="18" charset="0"/>
                    <a:cs typeface="Times New Roman" panose="02020603050405020304" pitchFamily="18" charset="0"/>
                  </a:rPr>
                  <a:t>тікбұрышты</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параллелепипедтің</a:t>
                </a:r>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көлемі</a:t>
                </a:r>
                <a:r>
                  <a:rPr lang="ru-RU" sz="3200" dirty="0">
                    <a:solidFill>
                      <a:srgbClr val="002060"/>
                    </a:solidFill>
                    <a:latin typeface="Times New Roman" panose="02020603050405020304" pitchFamily="18" charset="0"/>
                    <a:cs typeface="Times New Roman" panose="02020603050405020304" pitchFamily="18" charset="0"/>
                  </a:rPr>
                  <a:t> 512</a:t>
                </a:r>
                <a:r>
                  <a:rPr lang="ru-RU" sz="3200" dirty="0">
                    <a:solidFill>
                      <a:srgbClr val="002060"/>
                    </a:solidFill>
                    <a:cs typeface="Times New Roman" panose="02020603050405020304" pitchFamily="18" charset="0"/>
                  </a:rPr>
                  <a:t> </a:t>
                </a:r>
                <a14:m>
                  <m:oMath xmlns:m="http://schemas.openxmlformats.org/officeDocument/2006/math">
                    <m:sSup>
                      <m:sSupPr>
                        <m:ctrlPr>
                          <a:rPr lang="ru-RU" sz="3200" i="1">
                            <a:solidFill>
                              <a:srgbClr val="002060"/>
                            </a:solidFill>
                            <a:latin typeface="Cambria Math" panose="02040503050406030204" pitchFamily="18" charset="0"/>
                            <a:cs typeface="Times New Roman" panose="02020603050405020304" pitchFamily="18" charset="0"/>
                          </a:rPr>
                        </m:ctrlPr>
                      </m:sSupPr>
                      <m:e>
                        <m:r>
                          <a:rPr lang="ru-RU" sz="3200" i="1">
                            <a:solidFill>
                              <a:srgbClr val="002060"/>
                            </a:solidFill>
                            <a:latin typeface="Cambria Math" panose="02040503050406030204" pitchFamily="18" charset="0"/>
                            <a:cs typeface="Times New Roman" panose="02020603050405020304" pitchFamily="18" charset="0"/>
                          </a:rPr>
                          <m:t>см</m:t>
                        </m:r>
                      </m:e>
                      <m:sup>
                        <m:r>
                          <a:rPr lang="ru-RU" sz="3200" i="1">
                            <a:solidFill>
                              <a:srgbClr val="002060"/>
                            </a:solidFill>
                            <a:latin typeface="Cambria Math" panose="02040503050406030204" pitchFamily="18" charset="0"/>
                            <a:cs typeface="Times New Roman" panose="02020603050405020304" pitchFamily="18" charset="0"/>
                          </a:rPr>
                          <m:t>3</m:t>
                        </m:r>
                      </m:sup>
                    </m:sSup>
                  </m:oMath>
                </a14:m>
                <a:r>
                  <a:rPr lang="ru-RU" sz="3200" dirty="0">
                    <a:solidFill>
                      <a:srgbClr val="002060"/>
                    </a:solidFill>
                    <a:latin typeface="Times New Roman" panose="02020603050405020304" pitchFamily="18" charset="0"/>
                    <a:cs typeface="Times New Roman" panose="02020603050405020304" pitchFamily="18" charset="0"/>
                  </a:rPr>
                  <a:t>. </a:t>
                </a:r>
                <a:r>
                  <a:rPr lang="ru-RU" sz="3200" dirty="0" err="1">
                    <a:solidFill>
                      <a:srgbClr val="002060"/>
                    </a:solidFill>
                    <a:latin typeface="Times New Roman" panose="02020603050405020304" pitchFamily="18" charset="0"/>
                    <a:cs typeface="Times New Roman" panose="02020603050405020304" pitchFamily="18" charset="0"/>
                  </a:rPr>
                  <a:t>Демек</a:t>
                </a:r>
                <a:r>
                  <a:rPr lang="ru-RU" sz="3200" dirty="0">
                    <a:solidFill>
                      <a:srgbClr val="002060"/>
                    </a:solidFill>
                    <a:latin typeface="Times New Roman" panose="02020603050405020304" pitchFamily="18" charset="0"/>
                    <a:cs typeface="Times New Roman" panose="02020603050405020304" pitchFamily="18" charset="0"/>
                  </a:rPr>
                  <a:t>,</a:t>
                </a:r>
              </a:p>
              <a:p>
                <a:pPr marL="0" indent="0">
                  <a:buNone/>
                </a:pPr>
                <a:r>
                  <a:rPr lang="ru-RU" sz="3200" dirty="0">
                    <a:solidFill>
                      <a:srgbClr val="002060"/>
                    </a:solidFill>
                    <a:latin typeface="Times New Roman" panose="02020603050405020304" pitchFamily="18" charset="0"/>
                    <a:cs typeface="Times New Roman" panose="02020603050405020304" pitchFamily="18" charset="0"/>
                  </a:rPr>
                  <a:t> Р(А) =</a:t>
                </a:r>
                <a14:m>
                  <m:oMath xmlns:m="http://schemas.openxmlformats.org/officeDocument/2006/math">
                    <m:f>
                      <m:fPr>
                        <m:ctrlPr>
                          <a:rPr lang="ru-RU" sz="3200" i="1" smtClean="0">
                            <a:solidFill>
                              <a:srgbClr val="002060"/>
                            </a:solidFill>
                            <a:latin typeface="Cambria Math" panose="02040503050406030204" pitchFamily="18" charset="0"/>
                            <a:cs typeface="Times New Roman" panose="02020603050405020304" pitchFamily="18" charset="0"/>
                          </a:rPr>
                        </m:ctrlPr>
                      </m:fPr>
                      <m:num>
                        <m:sSub>
                          <m:sSubPr>
                            <m:ctrlPr>
                              <a:rPr lang="ru-RU" sz="3200" i="1" smtClean="0">
                                <a:solidFill>
                                  <a:srgbClr val="002060"/>
                                </a:solidFill>
                                <a:latin typeface="Cambria Math" panose="02040503050406030204" pitchFamily="18" charset="0"/>
                                <a:cs typeface="Times New Roman" panose="02020603050405020304" pitchFamily="18" charset="0"/>
                              </a:rPr>
                            </m:ctrlPr>
                          </m:sSubPr>
                          <m:e>
                            <m:r>
                              <a:rPr lang="en-US" sz="3200" b="0" i="1" smtClean="0">
                                <a:solidFill>
                                  <a:srgbClr val="002060"/>
                                </a:solidFill>
                                <a:latin typeface="Cambria Math" panose="02040503050406030204" pitchFamily="18" charset="0"/>
                                <a:cs typeface="Times New Roman" panose="02020603050405020304" pitchFamily="18" charset="0"/>
                              </a:rPr>
                              <m:t>𝑉</m:t>
                            </m:r>
                          </m:e>
                          <m:sub>
                            <m:r>
                              <a:rPr lang="kk-KZ" sz="3200" b="0" i="1" smtClean="0">
                                <a:solidFill>
                                  <a:srgbClr val="002060"/>
                                </a:solidFill>
                                <a:latin typeface="Cambria Math" panose="02040503050406030204" pitchFamily="18" charset="0"/>
                                <a:cs typeface="Times New Roman" panose="02020603050405020304" pitchFamily="18" charset="0"/>
                              </a:rPr>
                              <m:t>к</m:t>
                            </m:r>
                          </m:sub>
                        </m:sSub>
                      </m:num>
                      <m:den>
                        <m:sSub>
                          <m:sSubPr>
                            <m:ctrlPr>
                              <a:rPr lang="ru-RU" sz="3200" i="1" smtClean="0">
                                <a:solidFill>
                                  <a:srgbClr val="002060"/>
                                </a:solidFill>
                                <a:latin typeface="Cambria Math" panose="02040503050406030204" pitchFamily="18" charset="0"/>
                                <a:cs typeface="Times New Roman" panose="02020603050405020304" pitchFamily="18" charset="0"/>
                              </a:rPr>
                            </m:ctrlPr>
                          </m:sSubPr>
                          <m:e>
                            <m:r>
                              <a:rPr lang="en-US" sz="3200" b="0" i="1" smtClean="0">
                                <a:solidFill>
                                  <a:srgbClr val="002060"/>
                                </a:solidFill>
                                <a:latin typeface="Cambria Math" panose="02040503050406030204" pitchFamily="18" charset="0"/>
                                <a:cs typeface="Times New Roman" panose="02020603050405020304" pitchFamily="18" charset="0"/>
                              </a:rPr>
                              <m:t>𝑉</m:t>
                            </m:r>
                          </m:e>
                          <m:sub>
                            <m:r>
                              <a:rPr lang="kk-KZ" sz="3200" b="0" i="1" smtClean="0">
                                <a:solidFill>
                                  <a:srgbClr val="002060"/>
                                </a:solidFill>
                                <a:latin typeface="Cambria Math" panose="02040503050406030204" pitchFamily="18" charset="0"/>
                                <a:cs typeface="Times New Roman" panose="02020603050405020304" pitchFamily="18" charset="0"/>
                              </a:rPr>
                              <m:t>п</m:t>
                            </m:r>
                          </m:sub>
                        </m:sSub>
                      </m:den>
                    </m:f>
                  </m:oMath>
                </a14:m>
                <a:r>
                  <a:rPr lang="en-US" sz="3200"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3200" i="1" smtClean="0">
                            <a:solidFill>
                              <a:srgbClr val="002060"/>
                            </a:solidFill>
                            <a:latin typeface="Cambria Math" panose="02040503050406030204" pitchFamily="18" charset="0"/>
                            <a:cs typeface="Times New Roman" panose="02020603050405020304" pitchFamily="18" charset="0"/>
                          </a:rPr>
                        </m:ctrlPr>
                      </m:fPr>
                      <m:num>
                        <m:r>
                          <a:rPr lang="en-US" sz="3200" b="0" i="1" smtClean="0">
                            <a:solidFill>
                              <a:srgbClr val="002060"/>
                            </a:solidFill>
                            <a:latin typeface="Cambria Math" panose="02040503050406030204" pitchFamily="18" charset="0"/>
                            <a:cs typeface="Times New Roman" panose="02020603050405020304" pitchFamily="18" charset="0"/>
                          </a:rPr>
                          <m:t>64</m:t>
                        </m:r>
                      </m:num>
                      <m:den>
                        <m:r>
                          <a:rPr lang="en-US" sz="3200" b="0" i="1" smtClean="0">
                            <a:solidFill>
                              <a:srgbClr val="002060"/>
                            </a:solidFill>
                            <a:latin typeface="Cambria Math" panose="02040503050406030204" pitchFamily="18" charset="0"/>
                            <a:cs typeface="Times New Roman" panose="02020603050405020304" pitchFamily="18" charset="0"/>
                          </a:rPr>
                          <m:t>512</m:t>
                        </m:r>
                      </m:den>
                    </m:f>
                  </m:oMath>
                </a14:m>
                <a:r>
                  <a:rPr lang="en-US" sz="3200"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3200" i="1" dirty="0" smtClean="0">
                            <a:solidFill>
                              <a:srgbClr val="002060"/>
                            </a:solidFill>
                            <a:latin typeface="Cambria Math" panose="02040503050406030204" pitchFamily="18" charset="0"/>
                            <a:cs typeface="Times New Roman" panose="02020603050405020304" pitchFamily="18" charset="0"/>
                          </a:rPr>
                        </m:ctrlPr>
                      </m:fPr>
                      <m:num>
                        <m:r>
                          <a:rPr lang="en-US" sz="3200" b="0" i="1" dirty="0" smtClean="0">
                            <a:solidFill>
                              <a:srgbClr val="002060"/>
                            </a:solidFill>
                            <a:latin typeface="Cambria Math" panose="02040503050406030204" pitchFamily="18" charset="0"/>
                            <a:cs typeface="Times New Roman" panose="02020603050405020304" pitchFamily="18" charset="0"/>
                          </a:rPr>
                          <m:t>1</m:t>
                        </m:r>
                      </m:num>
                      <m:den>
                        <m:r>
                          <a:rPr lang="en-US" sz="3200" b="0" i="1" dirty="0" smtClean="0">
                            <a:solidFill>
                              <a:srgbClr val="002060"/>
                            </a:solidFill>
                            <a:latin typeface="Cambria Math" panose="02040503050406030204" pitchFamily="18" charset="0"/>
                            <a:cs typeface="Times New Roman" panose="02020603050405020304" pitchFamily="18" charset="0"/>
                          </a:rPr>
                          <m:t>8</m:t>
                        </m:r>
                      </m:den>
                    </m:f>
                  </m:oMath>
                </a14:m>
                <a:r>
                  <a:rPr lang="en-US" sz="3200" dirty="0">
                    <a:solidFill>
                      <a:srgbClr val="002060"/>
                    </a:solidFill>
                    <a:latin typeface="Times New Roman" panose="02020603050405020304" pitchFamily="18" charset="0"/>
                    <a:cs typeface="Times New Roman" panose="02020603050405020304" pitchFamily="18" charset="0"/>
                  </a:rPr>
                  <a:t> =0</a:t>
                </a:r>
                <a:r>
                  <a:rPr lang="kk-KZ" sz="3200" dirty="0">
                    <a:solidFill>
                      <a:srgbClr val="002060"/>
                    </a:solidFill>
                    <a:latin typeface="Times New Roman" panose="02020603050405020304" pitchFamily="18" charset="0"/>
                    <a:cs typeface="Times New Roman" panose="02020603050405020304" pitchFamily="18" charset="0"/>
                  </a:rPr>
                  <a:t>,</a:t>
                </a:r>
                <a:r>
                  <a:rPr lang="en-US" sz="3200" dirty="0">
                    <a:solidFill>
                      <a:srgbClr val="002060"/>
                    </a:solidFill>
                    <a:latin typeface="Times New Roman" panose="02020603050405020304" pitchFamily="18" charset="0"/>
                    <a:cs typeface="Times New Roman" panose="02020603050405020304" pitchFamily="18" charset="0"/>
                  </a:rPr>
                  <a:t>125</a:t>
                </a:r>
                <a:endParaRPr lang="kk-KZ" sz="3200" dirty="0">
                  <a:solidFill>
                    <a:srgbClr val="002060"/>
                  </a:solidFill>
                  <a:latin typeface="Times New Roman" panose="02020603050405020304" pitchFamily="18" charset="0"/>
                  <a:cs typeface="Times New Roman" panose="02020603050405020304" pitchFamily="18" charset="0"/>
                </a:endParaRPr>
              </a:p>
              <a:p>
                <a:pPr marL="0" indent="0">
                  <a:buNone/>
                </a:pPr>
                <a:r>
                  <a:rPr lang="kk-KZ" sz="3200" dirty="0">
                    <a:solidFill>
                      <a:srgbClr val="002060"/>
                    </a:solidFill>
                    <a:latin typeface="Times New Roman" panose="02020603050405020304" pitchFamily="18" charset="0"/>
                    <a:cs typeface="Times New Roman" panose="02020603050405020304" pitchFamily="18" charset="0"/>
                  </a:rPr>
                  <a:t>                                                          Жауабы: </a:t>
                </a:r>
                <a:r>
                  <a:rPr lang="en-US" sz="3200" dirty="0">
                    <a:solidFill>
                      <a:srgbClr val="002060"/>
                    </a:solidFill>
                    <a:latin typeface="Times New Roman" panose="02020603050405020304" pitchFamily="18" charset="0"/>
                    <a:cs typeface="Times New Roman" panose="02020603050405020304" pitchFamily="18" charset="0"/>
                  </a:rPr>
                  <a:t>0</a:t>
                </a:r>
                <a:r>
                  <a:rPr lang="kk-KZ" sz="3200" dirty="0">
                    <a:solidFill>
                      <a:srgbClr val="002060"/>
                    </a:solidFill>
                    <a:latin typeface="Times New Roman" panose="02020603050405020304" pitchFamily="18" charset="0"/>
                    <a:cs typeface="Times New Roman" panose="02020603050405020304" pitchFamily="18" charset="0"/>
                  </a:rPr>
                  <a:t>,</a:t>
                </a:r>
                <a:r>
                  <a:rPr lang="en-US" sz="3200" dirty="0">
                    <a:solidFill>
                      <a:srgbClr val="002060"/>
                    </a:solidFill>
                    <a:latin typeface="Times New Roman" panose="02020603050405020304" pitchFamily="18" charset="0"/>
                    <a:cs typeface="Times New Roman" panose="02020603050405020304" pitchFamily="18" charset="0"/>
                  </a:rPr>
                  <a:t>125</a:t>
                </a:r>
                <a:endParaRPr lang="ru-RU" sz="3200" dirty="0">
                  <a:solidFill>
                    <a:srgbClr val="002060"/>
                  </a:solidFill>
                  <a:latin typeface="Times New Roman" panose="02020603050405020304" pitchFamily="18" charset="0"/>
                  <a:cs typeface="Times New Roman" panose="02020603050405020304" pitchFamily="18" charset="0"/>
                </a:endParaRPr>
              </a:p>
            </p:txBody>
          </p:sp>
        </mc:Choice>
        <mc:Fallback xmlns="">
          <p:sp>
            <p:nvSpPr>
              <p:cNvPr id="3" name="Объект 2">
                <a:extLst>
                  <a:ext uri="{FF2B5EF4-FFF2-40B4-BE49-F238E27FC236}">
                    <a16:creationId xmlns:a16="http://schemas.microsoft.com/office/drawing/2014/main" id="{39DDB5D9-7827-EA9D-0471-25A9E91A65CE}"/>
                  </a:ext>
                </a:extLst>
              </p:cNvPr>
              <p:cNvSpPr>
                <a:spLocks noGrp="1" noRot="1" noChangeAspect="1" noMove="1" noResize="1" noEditPoints="1" noAdjustHandles="1" noChangeArrowheads="1" noChangeShapeType="1" noTextEdit="1"/>
              </p:cNvSpPr>
              <p:nvPr>
                <p:ph idx="1"/>
              </p:nvPr>
            </p:nvSpPr>
            <p:spPr>
              <a:xfrm>
                <a:off x="602307" y="773723"/>
                <a:ext cx="9817164" cy="5868572"/>
              </a:xfrm>
              <a:blipFill>
                <a:blip r:embed="rId2"/>
                <a:stretch>
                  <a:fillRect l="-1615" t="-1454" b="-1142"/>
                </a:stretch>
              </a:blipFill>
            </p:spPr>
            <p:txBody>
              <a:bodyPr/>
              <a:lstStyle/>
              <a:p>
                <a:r>
                  <a:rPr lang="ru-RU">
                    <a:noFill/>
                  </a:rPr>
                  <a:t> </a:t>
                </a:r>
              </a:p>
            </p:txBody>
          </p:sp>
        </mc:Fallback>
      </mc:AlternateContent>
    </p:spTree>
    <p:extLst>
      <p:ext uri="{BB962C8B-B14F-4D97-AF65-F5344CB8AC3E}">
        <p14:creationId xmlns:p14="http://schemas.microsoft.com/office/powerpoint/2010/main" val="387020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6A1E678-A05D-06BA-E486-73BA0BC5A2F3}"/>
              </a:ext>
            </a:extLst>
          </p:cNvPr>
          <p:cNvSpPr>
            <a:spLocks noGrp="1"/>
          </p:cNvSpPr>
          <p:nvPr>
            <p:ph type="title"/>
          </p:nvPr>
        </p:nvSpPr>
        <p:spPr/>
        <p:txBody>
          <a:bodyPr/>
          <a:lstStyle/>
          <a:p>
            <a:r>
              <a:rPr lang="kk-KZ" dirty="0">
                <a:solidFill>
                  <a:srgbClr val="002060"/>
                </a:solidFill>
                <a:latin typeface="Times New Roman" panose="02020603050405020304" pitchFamily="18" charset="0"/>
                <a:cs typeface="Times New Roman" panose="02020603050405020304" pitchFamily="18" charset="0"/>
              </a:rPr>
              <a:t>Қорытынды</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8B8735A6-D69E-5D85-8E6A-7459AC6095D3}"/>
              </a:ext>
            </a:extLst>
          </p:cNvPr>
          <p:cNvSpPr>
            <a:spLocks noGrp="1"/>
          </p:cNvSpPr>
          <p:nvPr>
            <p:ph idx="1"/>
          </p:nvPr>
        </p:nvSpPr>
        <p:spPr>
          <a:xfrm>
            <a:off x="677334" y="2065389"/>
            <a:ext cx="8596668" cy="3880773"/>
          </a:xfrm>
        </p:spPr>
        <p:txBody>
          <a:bodyPr>
            <a:normAutofit/>
          </a:bodyPr>
          <a:lstStyle/>
          <a:p>
            <a:pPr marL="0" indent="0">
              <a:lnSpc>
                <a:spcPct val="150000"/>
              </a:lnSpc>
              <a:buNone/>
            </a:pPr>
            <a:r>
              <a:rPr lang="kk-KZ" sz="3200" dirty="0">
                <a:solidFill>
                  <a:srgbClr val="002060"/>
                </a:solidFill>
                <a:latin typeface="Times New Roman" panose="02020603050405020304" pitchFamily="18" charset="0"/>
                <a:cs typeface="Times New Roman" panose="02020603050405020304" pitchFamily="18" charset="0"/>
              </a:rPr>
              <a:t>Есеп шығаруда геометриялық ықтималдықты қолдануды </a:t>
            </a:r>
            <a:r>
              <a:rPr lang="kk-KZ" sz="3200" dirty="0" err="1">
                <a:solidFill>
                  <a:srgbClr val="002060"/>
                </a:solidFill>
                <a:latin typeface="Times New Roman" panose="02020603050405020304" pitchFamily="18" charset="0"/>
                <a:cs typeface="Times New Roman" panose="02020603050405020304" pitchFamily="18" charset="0"/>
              </a:rPr>
              <a:t>меңгердіңіздер</a:t>
            </a:r>
            <a:r>
              <a:rPr lang="kk-KZ" sz="3200" dirty="0">
                <a:solidFill>
                  <a:srgbClr val="002060"/>
                </a:solidFill>
                <a:latin typeface="Times New Roman" panose="02020603050405020304" pitchFamily="18" charset="0"/>
                <a:cs typeface="Times New Roman" panose="02020603050405020304" pitchFamily="18" charset="0"/>
              </a:rPr>
              <a:t>.</a:t>
            </a:r>
            <a:endParaRPr lang="ru-RU"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40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0331" y="398728"/>
            <a:ext cx="9959927" cy="2879043"/>
          </a:xfrm>
        </p:spPr>
        <p:txBody>
          <a:bodyPr>
            <a:noAutofit/>
          </a:bodyPr>
          <a:lstStyle/>
          <a:p>
            <a:pPr algn="l"/>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r>
            <a:b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Тақырып</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b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r>
            <a:b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Мәтінді</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есептерді</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шығару</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Геометриялық</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ықтималдық</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42714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3F84C45-CCDB-83BE-1120-A668098BF577}"/>
              </a:ext>
            </a:extLst>
          </p:cNvPr>
          <p:cNvSpPr>
            <a:spLocks noGrp="1"/>
          </p:cNvSpPr>
          <p:nvPr>
            <p:ph type="title"/>
          </p:nvPr>
        </p:nvSpPr>
        <p:spPr>
          <a:xfrm>
            <a:off x="677334" y="609600"/>
            <a:ext cx="8596668" cy="853440"/>
          </a:xfrm>
        </p:spPr>
        <p:txBody>
          <a:bodyPr/>
          <a:lstStyle/>
          <a:p>
            <a:r>
              <a:rPr lang="kk-KZ" dirty="0">
                <a:solidFill>
                  <a:srgbClr val="002060"/>
                </a:solidFill>
                <a:latin typeface="Times New Roman" panose="02020603050405020304" pitchFamily="18" charset="0"/>
                <a:cs typeface="Times New Roman" panose="02020603050405020304" pitchFamily="18" charset="0"/>
              </a:rPr>
              <a:t>Сабақ мақсаты:</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8E63B086-2498-8E53-2A13-DC142C7BAA93}"/>
              </a:ext>
            </a:extLst>
          </p:cNvPr>
          <p:cNvSpPr>
            <a:spLocks noGrp="1"/>
          </p:cNvSpPr>
          <p:nvPr>
            <p:ph idx="1"/>
          </p:nvPr>
        </p:nvSpPr>
        <p:spPr>
          <a:xfrm>
            <a:off x="677334" y="1463040"/>
            <a:ext cx="8818358" cy="4445391"/>
          </a:xfrm>
        </p:spPr>
        <p:txBody>
          <a:bodyPr>
            <a:normAutofit/>
          </a:bodyPr>
          <a:lstStyle/>
          <a:p>
            <a:pPr marL="0" indent="0">
              <a:buNone/>
            </a:pPr>
            <a:r>
              <a:rPr lang="ru-RU" sz="2800" dirty="0">
                <a:solidFill>
                  <a:srgbClr val="002060"/>
                </a:solidFill>
                <a:latin typeface="Times New Roman" panose="02020603050405020304" pitchFamily="18" charset="0"/>
                <a:cs typeface="Times New Roman" panose="02020603050405020304" pitchFamily="18" charset="0"/>
              </a:rPr>
              <a:t>9.3.2.5 </a:t>
            </a:r>
            <a:r>
              <a:rPr lang="kk-KZ" sz="2800" dirty="0">
                <a:solidFill>
                  <a:srgbClr val="002060"/>
                </a:solidFill>
                <a:latin typeface="Times New Roman" panose="02020603050405020304" pitchFamily="18" charset="0"/>
                <a:cs typeface="Times New Roman" panose="02020603050405020304" pitchFamily="18" charset="0"/>
              </a:rPr>
              <a:t>геометриялық ықтималдықты есептер шығаруда қолдану</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3661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F2A8336-B835-12D8-48E3-C07A6C491BCE}"/>
              </a:ext>
            </a:extLst>
          </p:cNvPr>
          <p:cNvSpPr>
            <a:spLocks noGrp="1"/>
          </p:cNvSpPr>
          <p:nvPr>
            <p:ph type="title"/>
          </p:nvPr>
        </p:nvSpPr>
        <p:spPr>
          <a:xfrm>
            <a:off x="838200" y="724169"/>
            <a:ext cx="9206132" cy="1126050"/>
          </a:xfrm>
        </p:spPr>
        <p:txBody>
          <a:bodyPr>
            <a:noAutofit/>
          </a:bodyPr>
          <a:lstStyle/>
          <a:p>
            <a:r>
              <a:rPr lang="kk-KZ" sz="3600" b="1" dirty="0">
                <a:solidFill>
                  <a:srgbClr val="002060"/>
                </a:solidFill>
                <a:latin typeface="Times New Roman" panose="02020603050405020304" pitchFamily="18" charset="0"/>
                <a:cs typeface="Times New Roman" panose="02020603050405020304" pitchFamily="18" charset="0"/>
              </a:rPr>
              <a:t>Бүгін сабақта</a:t>
            </a:r>
            <a:r>
              <a:rPr lang="ru-RU" sz="3600" b="1" dirty="0">
                <a:solidFill>
                  <a:srgbClr val="002060"/>
                </a:solidFill>
                <a:latin typeface="Times New Roman" panose="02020603050405020304" pitchFamily="18" charset="0"/>
                <a:cs typeface="Times New Roman" panose="02020603050405020304" pitchFamily="18" charset="0"/>
              </a:rPr>
              <a:t>:</a:t>
            </a:r>
          </a:p>
        </p:txBody>
      </p:sp>
      <p:sp>
        <p:nvSpPr>
          <p:cNvPr id="3" name="Объект 2">
            <a:extLst>
              <a:ext uri="{FF2B5EF4-FFF2-40B4-BE49-F238E27FC236}">
                <a16:creationId xmlns:a16="http://schemas.microsoft.com/office/drawing/2014/main" xmlns="" id="{A8EFE5BF-B07F-E188-5709-87F088A71B13}"/>
              </a:ext>
            </a:extLst>
          </p:cNvPr>
          <p:cNvSpPr>
            <a:spLocks noGrp="1"/>
          </p:cNvSpPr>
          <p:nvPr>
            <p:ph idx="1"/>
          </p:nvPr>
        </p:nvSpPr>
        <p:spPr>
          <a:xfrm>
            <a:off x="683455" y="2388649"/>
            <a:ext cx="9867314" cy="3745182"/>
          </a:xfrm>
        </p:spPr>
        <p:txBody>
          <a:bodyPr>
            <a:normAutofit/>
          </a:bodyPr>
          <a:lstStyle/>
          <a:p>
            <a:pPr marL="0" indent="0">
              <a:lnSpc>
                <a:spcPct val="150000"/>
              </a:lnSpc>
              <a:buNone/>
            </a:pPr>
            <a:r>
              <a:rPr lang="kk-KZ"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Есептер</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шығару</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барысында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геометриялық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ықтималдықты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қолдануды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үйренесіңдер</a:t>
            </a:r>
            <a:r>
              <a:rPr lang="ru-RU" sz="2800" dirty="0">
                <a:solidFill>
                  <a:srgbClr val="002060"/>
                </a:solidFill>
                <a:latin typeface="Times New Roman" panose="02020603050405020304" pitchFamily="18" charset="0"/>
                <a:cs typeface="Times New Roman" panose="02020603050405020304" pitchFamily="18" charset="0"/>
              </a:rPr>
              <a:t>.</a:t>
            </a:r>
            <a:endParaRPr lang="kk-KZ"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29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E0C1944-4159-06E9-502F-96E65F18AEC4}"/>
              </a:ext>
            </a:extLst>
          </p:cNvPr>
          <p:cNvSpPr>
            <a:spLocks noGrp="1"/>
          </p:cNvSpPr>
          <p:nvPr>
            <p:ph type="ctrTitle"/>
          </p:nvPr>
        </p:nvSpPr>
        <p:spPr>
          <a:xfrm>
            <a:off x="1127238" y="4824177"/>
            <a:ext cx="8579470" cy="1646302"/>
          </a:xfrm>
        </p:spPr>
        <p:txBody>
          <a:bodyPr/>
          <a:lstStyle/>
          <a:p>
            <a:pPr algn="l">
              <a:lnSpc>
                <a:spcPct val="150000"/>
              </a:lnSpc>
            </a:pPr>
            <a:r>
              <a:rPr lang="kk-KZ" sz="2800" dirty="0">
                <a:solidFill>
                  <a:srgbClr val="002060"/>
                </a:solidFill>
                <a:latin typeface="Times New Roman" panose="02020603050405020304" pitchFamily="18" charset="0"/>
                <a:cs typeface="Times New Roman" panose="02020603050405020304" pitchFamily="18" charset="0"/>
              </a:rPr>
              <a:t>Оқиғаның ықтималдығын табу үшін біз сынақтың соңғы санын қарастырған болатынбыз. Бірақ ықтималдықты есептеуге берілген көптеген есептерді шығарғанда қайсыбір оқиғаларды сипаттайтын шексіз жиындарды қарастыру қажеттілігі туындайды. Мұндай жағдайда есептің геометриялық моделін салу ыңғайлы болады. Сондай модельді пайдаланып табылған ықтималдық </a:t>
            </a:r>
            <a:r>
              <a:rPr lang="kk-KZ" sz="2800" b="1" i="1" dirty="0">
                <a:solidFill>
                  <a:srgbClr val="002060"/>
                </a:solidFill>
                <a:latin typeface="Times New Roman" panose="02020603050405020304" pitchFamily="18" charset="0"/>
                <a:cs typeface="Times New Roman" panose="02020603050405020304" pitchFamily="18" charset="0"/>
              </a:rPr>
              <a:t>геометриялық ықтималдық </a:t>
            </a:r>
            <a:r>
              <a:rPr lang="kk-KZ" sz="2800" dirty="0">
                <a:solidFill>
                  <a:srgbClr val="002060"/>
                </a:solidFill>
                <a:latin typeface="Times New Roman" panose="02020603050405020304" pitchFamily="18" charset="0"/>
                <a:cs typeface="Times New Roman" panose="02020603050405020304" pitchFamily="18" charset="0"/>
              </a:rPr>
              <a:t>деп аталады. </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4614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788E6E4-CB85-586F-7072-3CC6AB8AA51D}"/>
              </a:ext>
            </a:extLst>
          </p:cNvPr>
          <p:cNvSpPr>
            <a:spLocks noGrp="1"/>
          </p:cNvSpPr>
          <p:nvPr>
            <p:ph type="ctrTitle"/>
          </p:nvPr>
        </p:nvSpPr>
        <p:spPr>
          <a:xfrm>
            <a:off x="606734" y="406921"/>
            <a:ext cx="7766936" cy="577817"/>
          </a:xfrm>
        </p:spPr>
        <p:txBody>
          <a:bodyPr/>
          <a:lstStyle/>
          <a:p>
            <a:pPr algn="l"/>
            <a:r>
              <a:rPr lang="ru-RU" sz="2800" dirty="0">
                <a:solidFill>
                  <a:srgbClr val="002060"/>
                </a:solidFill>
              </a:rPr>
              <a:t> </a:t>
            </a:r>
            <a:r>
              <a:rPr lang="ru-RU" sz="2800" b="1" dirty="0">
                <a:solidFill>
                  <a:srgbClr val="002060"/>
                </a:solidFill>
                <a:latin typeface="Times New Roman" panose="02020603050405020304" pitchFamily="18" charset="0"/>
                <a:cs typeface="Times New Roman" panose="02020603050405020304" pitchFamily="18" charset="0"/>
              </a:rPr>
              <a:t>№1 </a:t>
            </a:r>
            <a:r>
              <a:rPr lang="ru-RU" sz="2800" b="1" dirty="0" err="1">
                <a:solidFill>
                  <a:srgbClr val="002060"/>
                </a:solidFill>
                <a:latin typeface="Times New Roman" panose="02020603050405020304" pitchFamily="18" charset="0"/>
                <a:cs typeface="Times New Roman" panose="02020603050405020304" pitchFamily="18" charset="0"/>
              </a:rPr>
              <a:t>есеп</a:t>
            </a:r>
            <a:endParaRPr lang="ru-RU" sz="2800" b="1"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Подзаголовок 2">
                <a:extLst>
                  <a:ext uri="{FF2B5EF4-FFF2-40B4-BE49-F238E27FC236}">
                    <a16:creationId xmlns:a16="http://schemas.microsoft.com/office/drawing/2014/main" xmlns="" id="{133A02B6-14EB-F783-F32E-72461211C750}"/>
                  </a:ext>
                </a:extLst>
              </p:cNvPr>
              <p:cNvSpPr>
                <a:spLocks noGrp="1"/>
              </p:cNvSpPr>
              <p:nvPr>
                <p:ph type="subTitle" idx="1"/>
              </p:nvPr>
            </p:nvSpPr>
            <p:spPr>
              <a:xfrm>
                <a:off x="478302" y="1152888"/>
                <a:ext cx="9861452" cy="5163506"/>
              </a:xfrm>
            </p:spPr>
            <p:txBody>
              <a:bodyPr>
                <a:normAutofit lnSpcReduction="10000"/>
              </a:bodyPr>
              <a:lstStyle/>
              <a:p>
                <a:pPr algn="l"/>
                <a:r>
                  <a:rPr lang="ru-RU" sz="2800" dirty="0">
                    <a:solidFill>
                      <a:srgbClr val="002060"/>
                    </a:solidFill>
                    <a:latin typeface="Times New Roman" panose="02020603050405020304" pitchFamily="18" charset="0"/>
                    <a:cs typeface="Times New Roman" panose="02020603050405020304" pitchFamily="18" charset="0"/>
                  </a:rPr>
                  <a:t>Қабырғасының </a:t>
                </a:r>
                <a:r>
                  <a:rPr lang="ru-RU" sz="2800" dirty="0" err="1">
                    <a:solidFill>
                      <a:srgbClr val="002060"/>
                    </a:solidFill>
                    <a:latin typeface="Times New Roman" panose="02020603050405020304" pitchFamily="18" charset="0"/>
                    <a:cs typeface="Times New Roman" panose="02020603050405020304" pitchFamily="18" charset="0"/>
                  </a:rPr>
                  <a:t>ұзындығы</a:t>
                </a:r>
                <a:r>
                  <a:rPr lang="ru-RU" sz="2800" dirty="0">
                    <a:solidFill>
                      <a:srgbClr val="002060"/>
                    </a:solidFill>
                    <a:latin typeface="Times New Roman" panose="02020603050405020304" pitchFamily="18" charset="0"/>
                    <a:cs typeface="Times New Roman" panose="02020603050405020304" pitchFamily="18" charset="0"/>
                  </a:rPr>
                  <a:t> 4 см </a:t>
                </a:r>
                <a:r>
                  <a:rPr lang="ru-RU" sz="2800" dirty="0" err="1">
                    <a:solidFill>
                      <a:srgbClr val="002060"/>
                    </a:solidFill>
                    <a:latin typeface="Times New Roman" panose="02020603050405020304" pitchFamily="18" charset="0"/>
                    <a:cs typeface="Times New Roman" panose="02020603050405020304" pitchFamily="18" charset="0"/>
                  </a:rPr>
                  <a:t>шаршыға</a:t>
                </a:r>
                <a:r>
                  <a:rPr lang="ru-RU" sz="2800" dirty="0">
                    <a:solidFill>
                      <a:srgbClr val="002060"/>
                    </a:solidFill>
                    <a:latin typeface="Times New Roman" panose="02020603050405020304" pitchFamily="18" charset="0"/>
                    <a:cs typeface="Times New Roman" panose="02020603050405020304" pitchFamily="18" charset="0"/>
                  </a:rPr>
                  <a:t> радиусы 2 см </a:t>
                </a:r>
                <a:r>
                  <a:rPr lang="ru-RU" sz="2800" dirty="0" err="1">
                    <a:solidFill>
                      <a:srgbClr val="002060"/>
                    </a:solidFill>
                    <a:latin typeface="Times New Roman" panose="02020603050405020304" pitchFamily="18" charset="0"/>
                    <a:cs typeface="Times New Roman" panose="02020603050405020304" pitchFamily="18" charset="0"/>
                  </a:rPr>
                  <a:t>дөңгелек</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іштей</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сызылған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Шаршыда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кездейсоқ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белгіленген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нүктенің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дөңгелекке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тиісті</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болуының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ықтималдығын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табайық</a:t>
                </a:r>
                <a:r>
                  <a:rPr lang="ru-RU" sz="2800" dirty="0">
                    <a:solidFill>
                      <a:srgbClr val="002060"/>
                    </a:solidFill>
                    <a:latin typeface="Times New Roman" panose="02020603050405020304" pitchFamily="18" charset="0"/>
                    <a:cs typeface="Times New Roman" panose="02020603050405020304" pitchFamily="18" charset="0"/>
                  </a:rPr>
                  <a:t>.</a:t>
                </a:r>
              </a:p>
              <a:p>
                <a:pPr algn="l"/>
                <a:r>
                  <a:rPr lang="ru-RU" sz="2800" b="1" i="1" dirty="0" err="1">
                    <a:solidFill>
                      <a:srgbClr val="002060"/>
                    </a:solidFill>
                    <a:latin typeface="Times New Roman" panose="02020603050405020304" pitchFamily="18" charset="0"/>
                    <a:cs typeface="Times New Roman" panose="02020603050405020304" pitchFamily="18" charset="0"/>
                  </a:rPr>
                  <a:t>Шешуі</a:t>
                </a:r>
                <a:r>
                  <a:rPr lang="ru-RU" sz="2800" b="1" i="1" dirty="0">
                    <a:solidFill>
                      <a:srgbClr val="002060"/>
                    </a:solidFill>
                    <a:latin typeface="Times New Roman" panose="02020603050405020304" pitchFamily="18" charset="0"/>
                    <a:cs typeface="Times New Roman" panose="02020603050405020304" pitchFamily="18" charset="0"/>
                  </a:rPr>
                  <a:t>.</a:t>
                </a:r>
              </a:p>
              <a:p>
                <a:pPr marL="0" indent="0" algn="l">
                  <a:lnSpc>
                    <a:spcPct val="150000"/>
                  </a:lnSpc>
                  <a:buNone/>
                </a:pP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Геометриялық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ықтималдықтың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анықтамасы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бойынша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ізделінді</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дөңгелектің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ауданының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шаршы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ауданына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қатынасына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тең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яғни</a:t>
                </a:r>
                <a:endParaRPr lang="ru-RU" sz="2800" dirty="0">
                  <a:solidFill>
                    <a:srgbClr val="002060"/>
                  </a:solidFill>
                  <a:latin typeface="Times New Roman" panose="02020603050405020304" pitchFamily="18" charset="0"/>
                  <a:cs typeface="Times New Roman" panose="02020603050405020304" pitchFamily="18" charset="0"/>
                </a:endParaRPr>
              </a:p>
              <a:p>
                <a:pPr marL="0" indent="0" algn="l">
                  <a:buNone/>
                </a:pPr>
                <a:r>
                  <a:rPr lang="ru-RU" sz="2800" b="1" dirty="0">
                    <a:solidFill>
                      <a:srgbClr val="002060"/>
                    </a:solidFill>
                    <a:latin typeface="Times New Roman" panose="02020603050405020304" pitchFamily="18" charset="0"/>
                    <a:cs typeface="Times New Roman" panose="02020603050405020304" pitchFamily="18" charset="0"/>
                  </a:rPr>
                  <a:t>                          </a:t>
                </a:r>
                <a:r>
                  <a:rPr lang="en-US" sz="2800" b="1" dirty="0">
                    <a:solidFill>
                      <a:srgbClr val="002060"/>
                    </a:solidFill>
                    <a:latin typeface="Times New Roman" panose="02020603050405020304" pitchFamily="18" charset="0"/>
                    <a:cs typeface="Times New Roman" panose="02020603050405020304" pitchFamily="18" charset="0"/>
                  </a:rPr>
                  <a:t>P(A)</a:t>
                </a:r>
                <a:r>
                  <a:rPr lang="kk-KZ" sz="2800" b="1" dirty="0">
                    <a:solidFill>
                      <a:srgbClr val="002060"/>
                    </a:solidFill>
                    <a:latin typeface="Times New Roman" panose="02020603050405020304" pitchFamily="18" charset="0"/>
                    <a:cs typeface="Times New Roman" panose="02020603050405020304" pitchFamily="18" charset="0"/>
                  </a:rPr>
                  <a:t> </a:t>
                </a:r>
                <a:r>
                  <a:rPr lang="en-US" sz="2800" b="1"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b="1" i="1" smtClean="0">
                            <a:solidFill>
                              <a:srgbClr val="002060"/>
                            </a:solidFill>
                            <a:latin typeface="Cambria Math" panose="02040503050406030204" pitchFamily="18" charset="0"/>
                            <a:cs typeface="Times New Roman" panose="02020603050405020304" pitchFamily="18" charset="0"/>
                          </a:rPr>
                        </m:ctrlPr>
                      </m:fPr>
                      <m:num>
                        <m:sSub>
                          <m:sSubPr>
                            <m:ctrlPr>
                              <a:rPr lang="en-US" sz="2800" b="1" i="1" smtClean="0">
                                <a:solidFill>
                                  <a:srgbClr val="002060"/>
                                </a:solidFill>
                                <a:latin typeface="Cambria Math" panose="02040503050406030204" pitchFamily="18" charset="0"/>
                                <a:cs typeface="Times New Roman" panose="02020603050405020304" pitchFamily="18" charset="0"/>
                              </a:rPr>
                            </m:ctrlPr>
                          </m:sSubPr>
                          <m:e>
                            <m:r>
                              <a:rPr lang="en-US" sz="2800" b="1" i="1" smtClean="0">
                                <a:solidFill>
                                  <a:srgbClr val="002060"/>
                                </a:solidFill>
                                <a:latin typeface="Cambria Math" panose="02040503050406030204" pitchFamily="18" charset="0"/>
                                <a:cs typeface="Times New Roman" panose="02020603050405020304" pitchFamily="18" charset="0"/>
                              </a:rPr>
                              <m:t>𝑺</m:t>
                            </m:r>
                          </m:e>
                          <m:sub>
                            <m:r>
                              <a:rPr lang="en-US" sz="2800" b="1" i="1" smtClean="0">
                                <a:solidFill>
                                  <a:srgbClr val="002060"/>
                                </a:solidFill>
                                <a:latin typeface="Cambria Math" panose="02040503050406030204" pitchFamily="18" charset="0"/>
                                <a:cs typeface="Times New Roman" panose="02020603050405020304" pitchFamily="18" charset="0"/>
                              </a:rPr>
                              <m:t>𝑫</m:t>
                            </m:r>
                          </m:sub>
                        </m:sSub>
                      </m:num>
                      <m:den>
                        <m:sSub>
                          <m:sSubPr>
                            <m:ctrlPr>
                              <a:rPr lang="en-US" sz="2800" b="1" i="1" smtClean="0">
                                <a:solidFill>
                                  <a:srgbClr val="002060"/>
                                </a:solidFill>
                                <a:latin typeface="Cambria Math" panose="02040503050406030204" pitchFamily="18" charset="0"/>
                                <a:cs typeface="Times New Roman" panose="02020603050405020304" pitchFamily="18" charset="0"/>
                              </a:rPr>
                            </m:ctrlPr>
                          </m:sSubPr>
                          <m:e>
                            <m:r>
                              <a:rPr lang="en-US" sz="2800" b="1" i="1" smtClean="0">
                                <a:solidFill>
                                  <a:srgbClr val="002060"/>
                                </a:solidFill>
                                <a:latin typeface="Cambria Math" panose="02040503050406030204" pitchFamily="18" charset="0"/>
                                <a:cs typeface="Times New Roman" panose="02020603050405020304" pitchFamily="18" charset="0"/>
                              </a:rPr>
                              <m:t>𝑺</m:t>
                            </m:r>
                          </m:e>
                          <m:sub>
                            <m:r>
                              <a:rPr lang="kk-KZ" sz="2800" b="1" i="1" smtClean="0">
                                <a:solidFill>
                                  <a:srgbClr val="002060"/>
                                </a:solidFill>
                                <a:latin typeface="Cambria Math" panose="02040503050406030204" pitchFamily="18" charset="0"/>
                                <a:cs typeface="Times New Roman" panose="02020603050405020304" pitchFamily="18" charset="0"/>
                              </a:rPr>
                              <m:t>Ш</m:t>
                            </m:r>
                          </m:sub>
                        </m:sSub>
                      </m:den>
                    </m:f>
                  </m:oMath>
                </a14:m>
                <a:r>
                  <a:rPr lang="en-US" sz="2800"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800" i="1" dirty="0" smtClean="0">
                            <a:solidFill>
                              <a:srgbClr val="002060"/>
                            </a:solidFill>
                            <a:latin typeface="Cambria Math" panose="02040503050406030204" pitchFamily="18" charset="0"/>
                            <a:cs typeface="Times New Roman" panose="02020603050405020304" pitchFamily="18" charset="0"/>
                          </a:rPr>
                        </m:ctrlPr>
                      </m:fPr>
                      <m:num>
                        <m:r>
                          <a:rPr lang="ru-RU" sz="2800" b="0" i="1" dirty="0" smtClean="0">
                            <a:solidFill>
                              <a:srgbClr val="002060"/>
                            </a:solidFill>
                            <a:latin typeface="Cambria Math" panose="02040503050406030204" pitchFamily="18" charset="0"/>
                            <a:cs typeface="Times New Roman" panose="02020603050405020304" pitchFamily="18" charset="0"/>
                          </a:rPr>
                          <m:t>4</m:t>
                        </m:r>
                        <m:r>
                          <a:rPr lang="ru-RU" sz="2800" b="0" i="1" dirty="0"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𝜋</m:t>
                        </m:r>
                      </m:num>
                      <m:den>
                        <m:r>
                          <a:rPr lang="ru-RU" sz="2800" b="0" i="1" dirty="0" smtClean="0">
                            <a:solidFill>
                              <a:srgbClr val="002060"/>
                            </a:solidFill>
                            <a:latin typeface="Cambria Math" panose="02040503050406030204" pitchFamily="18" charset="0"/>
                            <a:cs typeface="Times New Roman" panose="02020603050405020304" pitchFamily="18" charset="0"/>
                          </a:rPr>
                          <m:t>16</m:t>
                        </m:r>
                      </m:den>
                    </m:f>
                  </m:oMath>
                </a14:m>
                <a:r>
                  <a:rPr lang="en-US" sz="2800"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r>
                      <a:rPr lang="ru-RU" sz="2800" b="0" i="0" dirty="0" smtClean="0">
                        <a:solidFill>
                          <a:srgbClr val="002060"/>
                        </a:solidFill>
                        <a:latin typeface="Cambria Math" panose="02040503050406030204" pitchFamily="18" charset="0"/>
                        <a:cs typeface="Times New Roman" panose="02020603050405020304" pitchFamily="18" charset="0"/>
                      </a:rPr>
                      <m:t> </m:t>
                    </m:r>
                    <m:f>
                      <m:fPr>
                        <m:ctrlPr>
                          <a:rPr lang="en-US" sz="2800" i="1" dirty="0" smtClean="0">
                            <a:solidFill>
                              <a:srgbClr val="002060"/>
                            </a:solidFill>
                            <a:latin typeface="Cambria Math" panose="02040503050406030204" pitchFamily="18" charset="0"/>
                            <a:cs typeface="Times New Roman" panose="02020603050405020304" pitchFamily="18" charset="0"/>
                          </a:rPr>
                        </m:ctrlPr>
                      </m:fPr>
                      <m:num>
                        <m:r>
                          <a:rPr lang="en-US" sz="2800" i="1" dirty="0"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𝜋</m:t>
                        </m:r>
                      </m:num>
                      <m:den>
                        <m:r>
                          <a:rPr lang="ru-RU" sz="2800" b="0" i="1" dirty="0" smtClean="0">
                            <a:solidFill>
                              <a:srgbClr val="002060"/>
                            </a:solidFill>
                            <a:latin typeface="Cambria Math" panose="02040503050406030204" pitchFamily="18" charset="0"/>
                            <a:cs typeface="Times New Roman" panose="02020603050405020304" pitchFamily="18" charset="0"/>
                          </a:rPr>
                          <m:t>4</m:t>
                        </m:r>
                      </m:den>
                    </m:f>
                  </m:oMath>
                </a14:m>
                <a:r>
                  <a:rPr lang="ru-RU" sz="2800"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ru-RU" sz="2800" i="1" smtClean="0">
                            <a:solidFill>
                              <a:srgbClr val="002060"/>
                            </a:solidFill>
                            <a:latin typeface="Cambria Math" panose="02040503050406030204" pitchFamily="18" charset="0"/>
                            <a:cs typeface="Times New Roman" panose="02020603050405020304" pitchFamily="18" charset="0"/>
                          </a:rPr>
                        </m:ctrlPr>
                      </m:fPr>
                      <m:num>
                        <m:r>
                          <a:rPr lang="ru-RU" sz="2800" b="0" i="1" smtClean="0">
                            <a:solidFill>
                              <a:srgbClr val="002060"/>
                            </a:solidFill>
                            <a:latin typeface="Cambria Math" panose="02040503050406030204" pitchFamily="18" charset="0"/>
                            <a:cs typeface="Times New Roman" panose="02020603050405020304" pitchFamily="18" charset="0"/>
                          </a:rPr>
                          <m:t>3</m:t>
                        </m:r>
                        <m:r>
                          <a:rPr lang="kk-KZ" sz="2800" b="0" i="1" smtClean="0">
                            <a:solidFill>
                              <a:srgbClr val="002060"/>
                            </a:solidFill>
                            <a:latin typeface="Cambria Math" panose="02040503050406030204" pitchFamily="18" charset="0"/>
                            <a:cs typeface="Times New Roman" panose="02020603050405020304" pitchFamily="18" charset="0"/>
                          </a:rPr>
                          <m:t>,</m:t>
                        </m:r>
                        <m:r>
                          <a:rPr lang="ru-RU" sz="2800" b="0" i="1" smtClean="0">
                            <a:solidFill>
                              <a:srgbClr val="002060"/>
                            </a:solidFill>
                            <a:latin typeface="Cambria Math" panose="02040503050406030204" pitchFamily="18" charset="0"/>
                            <a:cs typeface="Times New Roman" panose="02020603050405020304" pitchFamily="18" charset="0"/>
                          </a:rPr>
                          <m:t>14</m:t>
                        </m:r>
                      </m:num>
                      <m:den>
                        <m:r>
                          <a:rPr lang="ru-RU" sz="2800" b="0" i="1" smtClean="0">
                            <a:solidFill>
                              <a:srgbClr val="002060"/>
                            </a:solidFill>
                            <a:latin typeface="Cambria Math" panose="02040503050406030204" pitchFamily="18" charset="0"/>
                            <a:cs typeface="Times New Roman" panose="02020603050405020304" pitchFamily="18" charset="0"/>
                          </a:rPr>
                          <m:t>4</m:t>
                        </m:r>
                      </m:den>
                    </m:f>
                  </m:oMath>
                </a14:m>
                <a:r>
                  <a:rPr lang="ru-RU" sz="2800" dirty="0">
                    <a:solidFill>
                      <a:srgbClr val="002060"/>
                    </a:solidFill>
                    <a:latin typeface="Times New Roman" panose="02020603050405020304" pitchFamily="18" charset="0"/>
                    <a:cs typeface="Times New Roman" panose="02020603050405020304" pitchFamily="18" charset="0"/>
                  </a:rPr>
                  <a:t> = 0,785</a:t>
                </a:r>
                <a:endParaRPr lang="en-US" sz="2800" dirty="0">
                  <a:solidFill>
                    <a:srgbClr val="002060"/>
                  </a:solidFill>
                  <a:latin typeface="Times New Roman" panose="02020603050405020304" pitchFamily="18" charset="0"/>
                  <a:cs typeface="Times New Roman" panose="02020603050405020304" pitchFamily="18" charset="0"/>
                </a:endParaRPr>
              </a:p>
              <a:p>
                <a:pPr marL="0" indent="0" algn="l">
                  <a:buNone/>
                </a:pP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Жауабы: </a:t>
                </a:r>
                <a:r>
                  <a:rPr lang="ru-RU" sz="2800" dirty="0">
                    <a:solidFill>
                      <a:srgbClr val="002060"/>
                    </a:solidFill>
                    <a:latin typeface="Times New Roman" panose="02020603050405020304" pitchFamily="18" charset="0"/>
                    <a:cs typeface="Times New Roman" panose="02020603050405020304" pitchFamily="18" charset="0"/>
                  </a:rPr>
                  <a:t>0,785</a:t>
                </a:r>
                <a:endParaRPr lang="ru-RU" sz="2800" dirty="0">
                  <a:latin typeface="Times New Roman" panose="02020603050405020304" pitchFamily="18" charset="0"/>
                  <a:cs typeface="Times New Roman" panose="02020603050405020304" pitchFamily="18" charset="0"/>
                </a:endParaRPr>
              </a:p>
              <a:p>
                <a:pPr marL="0" indent="0">
                  <a:buNone/>
                </a:pPr>
                <a:endParaRPr lang="kk-KZ" sz="1800" dirty="0">
                  <a:solidFill>
                    <a:srgbClr val="002060"/>
                  </a:solidFill>
                  <a:latin typeface="Times New Roman" panose="02020603050405020304" pitchFamily="18" charset="0"/>
                  <a:cs typeface="Times New Roman" panose="02020603050405020304" pitchFamily="18" charset="0"/>
                </a:endParaRPr>
              </a:p>
              <a:p>
                <a:pPr algn="l"/>
                <a:endParaRPr lang="ru-RU" sz="2800" dirty="0">
                  <a:solidFill>
                    <a:srgbClr val="002060"/>
                  </a:solidFill>
                  <a:latin typeface="Times New Roman" panose="02020603050405020304" pitchFamily="18" charset="0"/>
                  <a:cs typeface="Times New Roman" panose="02020603050405020304" pitchFamily="18" charset="0"/>
                </a:endParaRPr>
              </a:p>
            </p:txBody>
          </p:sp>
        </mc:Choice>
        <mc:Fallback xmlns="">
          <p:sp>
            <p:nvSpPr>
              <p:cNvPr id="3" name="Подзаголовок 2">
                <a:extLst>
                  <a:ext uri="{FF2B5EF4-FFF2-40B4-BE49-F238E27FC236}">
                    <a16:creationId xmlns:a16="http://schemas.microsoft.com/office/drawing/2014/main" id="{133A02B6-14EB-F783-F32E-72461211C750}"/>
                  </a:ext>
                </a:extLst>
              </p:cNvPr>
              <p:cNvSpPr>
                <a:spLocks noGrp="1" noRot="1" noChangeAspect="1" noMove="1" noResize="1" noEditPoints="1" noAdjustHandles="1" noChangeArrowheads="1" noChangeShapeType="1" noTextEdit="1"/>
              </p:cNvSpPr>
              <p:nvPr>
                <p:ph type="subTitle" idx="1"/>
              </p:nvPr>
            </p:nvSpPr>
            <p:spPr>
              <a:xfrm>
                <a:off x="478302" y="1152888"/>
                <a:ext cx="9861452" cy="5163506"/>
              </a:xfrm>
              <a:blipFill>
                <a:blip r:embed="rId2"/>
                <a:stretch>
                  <a:fillRect l="-1236" t="-2007"/>
                </a:stretch>
              </a:blipFill>
            </p:spPr>
            <p:txBody>
              <a:bodyPr/>
              <a:lstStyle/>
              <a:p>
                <a:r>
                  <a:rPr lang="ru-RU">
                    <a:noFill/>
                  </a:rPr>
                  <a:t> </a:t>
                </a:r>
              </a:p>
            </p:txBody>
          </p:sp>
        </mc:Fallback>
      </mc:AlternateContent>
    </p:spTree>
    <p:extLst>
      <p:ext uri="{BB962C8B-B14F-4D97-AF65-F5344CB8AC3E}">
        <p14:creationId xmlns:p14="http://schemas.microsoft.com/office/powerpoint/2010/main" val="3642243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0807058-2669-0EDC-E108-04274821ECDA}"/>
              </a:ext>
            </a:extLst>
          </p:cNvPr>
          <p:cNvSpPr>
            <a:spLocks noGrp="1"/>
          </p:cNvSpPr>
          <p:nvPr>
            <p:ph type="title"/>
          </p:nvPr>
        </p:nvSpPr>
        <p:spPr/>
        <p:txBody>
          <a:bodyPr>
            <a:normAutofit/>
          </a:bodyPr>
          <a:lstStyle/>
          <a:p>
            <a:r>
              <a:rPr lang="ru-RU" sz="2800" b="1" dirty="0">
                <a:solidFill>
                  <a:srgbClr val="002060"/>
                </a:solidFill>
                <a:latin typeface="Times New Roman" panose="02020603050405020304" pitchFamily="18" charset="0"/>
                <a:cs typeface="Times New Roman" panose="02020603050405020304" pitchFamily="18" charset="0"/>
              </a:rPr>
              <a:t>№2 </a:t>
            </a:r>
            <a:r>
              <a:rPr lang="ru-RU" sz="2800" b="1" dirty="0" err="1">
                <a:solidFill>
                  <a:srgbClr val="002060"/>
                </a:solidFill>
                <a:latin typeface="Times New Roman" panose="02020603050405020304" pitchFamily="18" charset="0"/>
                <a:cs typeface="Times New Roman" panose="02020603050405020304" pitchFamily="18" charset="0"/>
              </a:rPr>
              <a:t>есеп</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3EA68F22-4C8B-D15B-38DB-93CE4592FB62}"/>
              </a:ext>
            </a:extLst>
          </p:cNvPr>
          <p:cNvSpPr>
            <a:spLocks noGrp="1"/>
          </p:cNvSpPr>
          <p:nvPr>
            <p:ph idx="1"/>
          </p:nvPr>
        </p:nvSpPr>
        <p:spPr>
          <a:xfrm>
            <a:off x="578860" y="1488613"/>
            <a:ext cx="8596668" cy="3880773"/>
          </a:xfrm>
        </p:spPr>
        <p:txBody>
          <a:bodyPr>
            <a:normAutofit/>
          </a:bodyPr>
          <a:lstStyle/>
          <a:p>
            <a:pPr marL="0" indent="0">
              <a:lnSpc>
                <a:spcPct val="150000"/>
              </a:lnSpc>
              <a:buNone/>
            </a:pPr>
            <a:r>
              <a:rPr lang="ru-RU" sz="2800" dirty="0" err="1">
                <a:solidFill>
                  <a:srgbClr val="002060"/>
                </a:solidFill>
                <a:latin typeface="Times New Roman" panose="02020603050405020304" pitchFamily="18" charset="0"/>
                <a:cs typeface="Times New Roman" panose="02020603050405020304" pitchFamily="18" charset="0"/>
              </a:rPr>
              <a:t>Табаны</a:t>
            </a:r>
            <a:r>
              <a:rPr lang="ru-RU"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10</a:t>
            </a:r>
            <a:r>
              <a:rPr lang="kk-KZ" sz="2800" dirty="0">
                <a:solidFill>
                  <a:srgbClr val="002060"/>
                </a:solidFill>
                <a:latin typeface="Times New Roman" panose="02020603050405020304" pitchFamily="18" charset="0"/>
                <a:cs typeface="Times New Roman" panose="02020603050405020304" pitchFamily="18" charset="0"/>
              </a:rPr>
              <a:t>см</a:t>
            </a:r>
            <a:r>
              <a:rPr lang="ru-RU" sz="2800" dirty="0">
                <a:solidFill>
                  <a:srgbClr val="002060"/>
                </a:solidFill>
                <a:latin typeface="Times New Roman" panose="02020603050405020304" pitchFamily="18" charset="0"/>
                <a:cs typeface="Times New Roman" panose="02020603050405020304" pitchFamily="18" charset="0"/>
              </a:rPr>
              <a:t>-</a:t>
            </a:r>
            <a:r>
              <a:rPr lang="kk-KZ" sz="2800" dirty="0" err="1">
                <a:solidFill>
                  <a:srgbClr val="002060"/>
                </a:solidFill>
                <a:latin typeface="Times New Roman" panose="02020603050405020304" pitchFamily="18" charset="0"/>
                <a:cs typeface="Times New Roman" panose="02020603050405020304" pitchFamily="18" charset="0"/>
              </a:rPr>
              <a:t>ге</a:t>
            </a:r>
            <a:r>
              <a:rPr lang="kk-KZ" sz="2800" dirty="0">
                <a:solidFill>
                  <a:srgbClr val="002060"/>
                </a:solidFill>
                <a:latin typeface="Times New Roman" panose="02020603050405020304" pitchFamily="18" charset="0"/>
                <a:cs typeface="Times New Roman" panose="02020603050405020304" pitchFamily="18" charset="0"/>
              </a:rPr>
              <a:t> тең, бүйір қабырғасы </a:t>
            </a:r>
            <a:r>
              <a:rPr lang="ru-RU" sz="2800" dirty="0">
                <a:solidFill>
                  <a:srgbClr val="002060"/>
                </a:solidFill>
                <a:latin typeface="Times New Roman" panose="02020603050405020304" pitchFamily="18" charset="0"/>
                <a:cs typeface="Times New Roman" panose="02020603050405020304" pitchFamily="18" charset="0"/>
              </a:rPr>
              <a:t>13 см-</a:t>
            </a:r>
            <a:r>
              <a:rPr lang="ru-RU" sz="2800" dirty="0" err="1">
                <a:solidFill>
                  <a:srgbClr val="002060"/>
                </a:solidFill>
                <a:latin typeface="Times New Roman" panose="02020603050405020304" pitchFamily="18" charset="0"/>
                <a:cs typeface="Times New Roman" panose="02020603050405020304" pitchFamily="18" charset="0"/>
              </a:rPr>
              <a:t>ге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тең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теңбүйірлі</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үшбұрыш</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ішіне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қабырғасы</a:t>
            </a:r>
            <a:r>
              <a:rPr lang="ru-RU" sz="2800" dirty="0">
                <a:solidFill>
                  <a:srgbClr val="002060"/>
                </a:solidFill>
                <a:latin typeface="Times New Roman" panose="02020603050405020304" pitchFamily="18" charset="0"/>
                <a:cs typeface="Times New Roman" panose="02020603050405020304" pitchFamily="18" charset="0"/>
              </a:rPr>
              <a:t> 3 см-</a:t>
            </a:r>
            <a:r>
              <a:rPr lang="kk-KZ" sz="2800" dirty="0" err="1">
                <a:solidFill>
                  <a:srgbClr val="002060"/>
                </a:solidFill>
                <a:latin typeface="Times New Roman" panose="02020603050405020304" pitchFamily="18" charset="0"/>
                <a:cs typeface="Times New Roman" panose="02020603050405020304" pitchFamily="18" charset="0"/>
              </a:rPr>
              <a:t>ге</a:t>
            </a:r>
            <a:r>
              <a:rPr lang="kk-KZ" sz="2800" dirty="0">
                <a:solidFill>
                  <a:srgbClr val="002060"/>
                </a:solidFill>
                <a:latin typeface="Times New Roman" panose="02020603050405020304" pitchFamily="18" charset="0"/>
                <a:cs typeface="Times New Roman" panose="02020603050405020304" pitchFamily="18" charset="0"/>
              </a:rPr>
              <a:t> тең шаршы салынған. Үшбұрыштың ішінен кездейсоқ алынған нүктенің  шаршыға да тиісті болуының ықтималдығы қандай?</a:t>
            </a:r>
            <a:r>
              <a:rPr lang="ru-RU" sz="28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860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7ED974F-8929-C844-DED2-85B9750704C9}"/>
              </a:ext>
            </a:extLst>
          </p:cNvPr>
          <p:cNvSpPr>
            <a:spLocks noGrp="1"/>
          </p:cNvSpPr>
          <p:nvPr>
            <p:ph type="title"/>
          </p:nvPr>
        </p:nvSpPr>
        <p:spPr>
          <a:xfrm>
            <a:off x="395980" y="189914"/>
            <a:ext cx="8596668" cy="614289"/>
          </a:xfrm>
        </p:spPr>
        <p:txBody>
          <a:bodyPr>
            <a:normAutofit/>
          </a:bodyPr>
          <a:lstStyle/>
          <a:p>
            <a:r>
              <a:rPr lang="kk-KZ" sz="2800" b="1" i="1" dirty="0">
                <a:solidFill>
                  <a:srgbClr val="002060"/>
                </a:solidFill>
              </a:rPr>
              <a:t>Шешуі</a:t>
            </a:r>
            <a:endParaRPr lang="ru-RU" sz="2800" b="1" i="1" dirty="0">
              <a:solidFill>
                <a:srgbClr val="002060"/>
              </a:solidFill>
            </a:endParaRP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D42B9375-090A-EFB8-2FBE-339DA64F8990}"/>
                  </a:ext>
                </a:extLst>
              </p:cNvPr>
              <p:cNvSpPr>
                <a:spLocks noGrp="1"/>
              </p:cNvSpPr>
              <p:nvPr>
                <p:ph idx="1"/>
              </p:nvPr>
            </p:nvSpPr>
            <p:spPr>
              <a:xfrm>
                <a:off x="395980" y="541606"/>
                <a:ext cx="9676488" cy="5863883"/>
              </a:xfrm>
            </p:spPr>
            <p:txBody>
              <a:bodyPr>
                <a:normAutofit fontScale="85000" lnSpcReduction="10000"/>
              </a:bodyPr>
              <a:lstStyle/>
              <a:p>
                <a:pPr marL="0" indent="0">
                  <a:lnSpc>
                    <a:spcPct val="160000"/>
                  </a:lnSpc>
                  <a:buNone/>
                </a:pPr>
                <a:r>
                  <a:rPr lang="kk-KZ" sz="2800" dirty="0">
                    <a:solidFill>
                      <a:srgbClr val="002060"/>
                    </a:solidFill>
                    <a:latin typeface="Times New Roman" panose="02020603050405020304" pitchFamily="18" charset="0"/>
                    <a:cs typeface="Times New Roman" panose="02020603050405020304" pitchFamily="18" charset="0"/>
                  </a:rPr>
                  <a:t>Оқиға үшбұрыштың ішінен нүкте таңдап алынады да, сол нүктенің шаршыға тиістілігі қолайлы нәтиже болатынынан тұрады.</a:t>
                </a:r>
              </a:p>
              <a:p>
                <a:pPr marL="0" indent="0">
                  <a:lnSpc>
                    <a:spcPct val="160000"/>
                  </a:lnSpc>
                  <a:buNone/>
                </a:pPr>
                <a:r>
                  <a:rPr lang="kk-KZ" sz="2800" dirty="0">
                    <a:solidFill>
                      <a:srgbClr val="002060"/>
                    </a:solidFill>
                    <a:latin typeface="Times New Roman" panose="02020603050405020304" pitchFamily="18" charset="0"/>
                    <a:cs typeface="Times New Roman" panose="02020603050405020304" pitchFamily="18" charset="0"/>
                  </a:rPr>
                  <a:t>Сондықтан барлық нәтижелер жиынына үшбұрыштың ауданы, ал қолайлы нәтижелер жиынына шаршының  ауданы алынады. Сонда ізделінді ықтималдық шаршының ауданының үшбұрыш ауданына қатынасына тең болады.  Шаршының ауданы 9 </a:t>
                </a:r>
                <a14:m>
                  <m:oMath xmlns:m="http://schemas.openxmlformats.org/officeDocument/2006/math">
                    <m:sSup>
                      <m:sSupPr>
                        <m:ctrlPr>
                          <a:rPr lang="kk-KZ" sz="2800" i="1" smtClean="0">
                            <a:solidFill>
                              <a:srgbClr val="002060"/>
                            </a:solidFill>
                            <a:latin typeface="Cambria Math" panose="02040503050406030204" pitchFamily="18" charset="0"/>
                            <a:cs typeface="Times New Roman" panose="02020603050405020304" pitchFamily="18" charset="0"/>
                          </a:rPr>
                        </m:ctrlPr>
                      </m:sSupPr>
                      <m:e>
                        <m:r>
                          <a:rPr lang="kk-KZ" sz="2800" b="0" i="1" smtClean="0">
                            <a:solidFill>
                              <a:srgbClr val="002060"/>
                            </a:solidFill>
                            <a:latin typeface="Cambria Math" panose="02040503050406030204" pitchFamily="18" charset="0"/>
                            <a:cs typeface="Times New Roman" panose="02020603050405020304" pitchFamily="18" charset="0"/>
                          </a:rPr>
                          <m:t>см</m:t>
                        </m:r>
                      </m:e>
                      <m:sup>
                        <m:r>
                          <a:rPr lang="ru-RU" sz="2800" b="0" i="1" smtClean="0">
                            <a:solidFill>
                              <a:srgbClr val="002060"/>
                            </a:solidFill>
                            <a:latin typeface="Cambria Math" panose="02040503050406030204" pitchFamily="18" charset="0"/>
                            <a:cs typeface="Times New Roman" panose="02020603050405020304" pitchFamily="18" charset="0"/>
                          </a:rPr>
                          <m:t>2</m:t>
                        </m:r>
                      </m:sup>
                    </m:sSup>
                  </m:oMath>
                </a14:m>
                <a:r>
                  <a:rPr lang="ru-RU" sz="2800" dirty="0">
                    <a:solidFill>
                      <a:srgbClr val="002060"/>
                    </a:solidFill>
                    <a:latin typeface="Times New Roman" panose="02020603050405020304" pitchFamily="18" charset="0"/>
                    <a:cs typeface="Times New Roman" panose="02020603050405020304" pitchFamily="18" charset="0"/>
                  </a:rPr>
                  <a:t>. </a:t>
                </a:r>
              </a:p>
              <a:p>
                <a:pPr marL="0" indent="0">
                  <a:lnSpc>
                    <a:spcPct val="160000"/>
                  </a:lnSpc>
                  <a:buNone/>
                </a:pPr>
                <a:r>
                  <a:rPr lang="kk-KZ" sz="2600" dirty="0">
                    <a:solidFill>
                      <a:srgbClr val="002060"/>
                    </a:solidFill>
                    <a:latin typeface="Times New Roman" panose="02020603050405020304" pitchFamily="18" charset="0"/>
                    <a:cs typeface="Times New Roman" panose="02020603050405020304" pitchFamily="18" charset="0"/>
                  </a:rPr>
                  <a:t>Үшбұрыштың ауданы </a:t>
                </a:r>
                <a14:m>
                  <m:oMath xmlns:m="http://schemas.openxmlformats.org/officeDocument/2006/math">
                    <m:f>
                      <m:fPr>
                        <m:ctrlPr>
                          <a:rPr lang="kk-KZ" sz="2600" i="1" smtClean="0">
                            <a:solidFill>
                              <a:srgbClr val="002060"/>
                            </a:solidFill>
                            <a:latin typeface="Cambria Math" panose="02040503050406030204" pitchFamily="18" charset="0"/>
                            <a:cs typeface="Times New Roman" panose="02020603050405020304" pitchFamily="18" charset="0"/>
                          </a:rPr>
                        </m:ctrlPr>
                      </m:fPr>
                      <m:num>
                        <m:r>
                          <a:rPr lang="ru-RU" sz="2600" b="0" i="1" smtClean="0">
                            <a:solidFill>
                              <a:srgbClr val="002060"/>
                            </a:solidFill>
                            <a:latin typeface="Cambria Math" panose="02040503050406030204" pitchFamily="18" charset="0"/>
                            <a:cs typeface="Times New Roman" panose="02020603050405020304" pitchFamily="18" charset="0"/>
                          </a:rPr>
                          <m:t>1</m:t>
                        </m:r>
                      </m:num>
                      <m:den>
                        <m:r>
                          <a:rPr lang="ru-RU" sz="2600" b="0" i="1" smtClean="0">
                            <a:solidFill>
                              <a:srgbClr val="002060"/>
                            </a:solidFill>
                            <a:latin typeface="Cambria Math" panose="02040503050406030204" pitchFamily="18" charset="0"/>
                            <a:cs typeface="Times New Roman" panose="02020603050405020304" pitchFamily="18" charset="0"/>
                          </a:rPr>
                          <m:t>2</m:t>
                        </m:r>
                      </m:den>
                    </m:f>
                    <m:r>
                      <a:rPr lang="kk-KZ" sz="260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m:t>
                    </m:r>
                    <m: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10</m:t>
                    </m:r>
                    <m:rad>
                      <m:radPr>
                        <m:degHide m:val="on"/>
                        <m:ctrlP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ctrlPr>
                      </m:radPr>
                      <m:deg/>
                      <m:e>
                        <m:sSup>
                          <m:sSupPr>
                            <m:ctrlP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ctrlPr>
                          </m:sSupPr>
                          <m:e>
                            <m: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13</m:t>
                            </m:r>
                          </m:e>
                          <m:sup>
                            <m: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2</m:t>
                            </m:r>
                          </m:sup>
                        </m:sSup>
                        <m: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m:t>
                        </m:r>
                        <m:sSup>
                          <m:sSupPr>
                            <m:ctrlP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ctrlPr>
                          </m:sSupPr>
                          <m:e>
                            <m: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5</m:t>
                            </m:r>
                          </m:e>
                          <m:sup>
                            <m:r>
                              <a:rPr lang="ru-RU" sz="2600" b="0" i="1" smtClean="0">
                                <a:solidFill>
                                  <a:srgbClr val="002060"/>
                                </a:solidFill>
                                <a:latin typeface="Cambria Math" panose="02040503050406030204" pitchFamily="18" charset="0"/>
                                <a:ea typeface="Cambria Math" panose="02040503050406030204" pitchFamily="18" charset="0"/>
                                <a:cs typeface="Times New Roman" panose="02020603050405020304" pitchFamily="18" charset="0"/>
                              </a:rPr>
                              <m:t>2</m:t>
                            </m:r>
                          </m:sup>
                        </m:sSup>
                      </m:e>
                    </m:rad>
                  </m:oMath>
                </a14:m>
                <a:r>
                  <a:rPr lang="ru-RU" sz="2600" dirty="0">
                    <a:solidFill>
                      <a:srgbClr val="002060"/>
                    </a:solidFill>
                    <a:latin typeface="Times New Roman" panose="02020603050405020304" pitchFamily="18" charset="0"/>
                    <a:cs typeface="Times New Roman" panose="02020603050405020304" pitchFamily="18" charset="0"/>
                  </a:rPr>
                  <a:t> =60 ( </a:t>
                </a:r>
                <a14:m>
                  <m:oMath xmlns:m="http://schemas.openxmlformats.org/officeDocument/2006/math">
                    <m:sSup>
                      <m:sSupPr>
                        <m:ctrlPr>
                          <a:rPr lang="ru-RU" sz="2600" i="1" smtClean="0">
                            <a:solidFill>
                              <a:srgbClr val="002060"/>
                            </a:solidFill>
                            <a:latin typeface="Cambria Math" panose="02040503050406030204" pitchFamily="18" charset="0"/>
                            <a:cs typeface="Times New Roman" panose="02020603050405020304" pitchFamily="18" charset="0"/>
                          </a:rPr>
                        </m:ctrlPr>
                      </m:sSupPr>
                      <m:e>
                        <m:r>
                          <a:rPr lang="ru-RU" sz="2600" b="0" i="1" smtClean="0">
                            <a:solidFill>
                              <a:srgbClr val="002060"/>
                            </a:solidFill>
                            <a:latin typeface="Cambria Math" panose="02040503050406030204" pitchFamily="18" charset="0"/>
                            <a:cs typeface="Times New Roman" panose="02020603050405020304" pitchFamily="18" charset="0"/>
                          </a:rPr>
                          <m:t>см</m:t>
                        </m:r>
                      </m:e>
                      <m:sup>
                        <m:r>
                          <a:rPr lang="ru-RU" sz="2600" b="0" i="1" smtClean="0">
                            <a:solidFill>
                              <a:srgbClr val="002060"/>
                            </a:solidFill>
                            <a:latin typeface="Cambria Math" panose="02040503050406030204" pitchFamily="18" charset="0"/>
                            <a:cs typeface="Times New Roman" panose="02020603050405020304" pitchFamily="18" charset="0"/>
                          </a:rPr>
                          <m:t>2</m:t>
                        </m:r>
                      </m:sup>
                    </m:sSup>
                  </m:oMath>
                </a14:m>
                <a:r>
                  <a:rPr lang="ru-RU" sz="2600" dirty="0">
                    <a:solidFill>
                      <a:srgbClr val="002060"/>
                    </a:solidFill>
                    <a:latin typeface="Times New Roman" panose="02020603050405020304" pitchFamily="18" charset="0"/>
                    <a:cs typeface="Times New Roman" panose="02020603050405020304" pitchFamily="18" charset="0"/>
                  </a:rPr>
                  <a:t>).                 13                   13</a:t>
                </a:r>
              </a:p>
              <a:p>
                <a:pPr marL="0" indent="0">
                  <a:lnSpc>
                    <a:spcPct val="160000"/>
                  </a:lnSpc>
                  <a:buNone/>
                </a:pPr>
                <a:r>
                  <a:rPr lang="kk-KZ" sz="2600" dirty="0">
                    <a:solidFill>
                      <a:srgbClr val="002060"/>
                    </a:solidFill>
                    <a:latin typeface="Times New Roman" panose="02020603050405020304" pitchFamily="18" charset="0"/>
                    <a:cs typeface="Times New Roman" panose="02020603050405020304" pitchFamily="18" charset="0"/>
                  </a:rPr>
                  <a:t>Демек, ізделінді ықтималдық </a:t>
                </a:r>
                <a14:m>
                  <m:oMath xmlns:m="http://schemas.openxmlformats.org/officeDocument/2006/math">
                    <m:f>
                      <m:fPr>
                        <m:ctrlPr>
                          <a:rPr lang="kk-KZ" sz="2600" i="1" smtClean="0">
                            <a:solidFill>
                              <a:srgbClr val="002060"/>
                            </a:solidFill>
                            <a:latin typeface="Cambria Math" panose="02040503050406030204" pitchFamily="18" charset="0"/>
                            <a:cs typeface="Times New Roman" panose="02020603050405020304" pitchFamily="18" charset="0"/>
                          </a:rPr>
                        </m:ctrlPr>
                      </m:fPr>
                      <m:num>
                        <m:r>
                          <a:rPr lang="ru-RU" sz="2600" b="0" i="1" smtClean="0">
                            <a:solidFill>
                              <a:srgbClr val="002060"/>
                            </a:solidFill>
                            <a:latin typeface="Cambria Math" panose="02040503050406030204" pitchFamily="18" charset="0"/>
                            <a:cs typeface="Times New Roman" panose="02020603050405020304" pitchFamily="18" charset="0"/>
                          </a:rPr>
                          <m:t>9</m:t>
                        </m:r>
                      </m:num>
                      <m:den>
                        <m:r>
                          <a:rPr lang="ru-RU" sz="2600" b="0" i="1" smtClean="0">
                            <a:solidFill>
                              <a:srgbClr val="002060"/>
                            </a:solidFill>
                            <a:latin typeface="Cambria Math" panose="02040503050406030204" pitchFamily="18" charset="0"/>
                            <a:cs typeface="Times New Roman" panose="02020603050405020304" pitchFamily="18" charset="0"/>
                          </a:rPr>
                          <m:t>60</m:t>
                        </m:r>
                      </m:den>
                    </m:f>
                  </m:oMath>
                </a14:m>
                <a:r>
                  <a:rPr lang="ru-RU" sz="2600"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r>
                      <a:rPr lang="ru-RU" sz="2600" b="0" i="0" dirty="0" smtClean="0">
                        <a:solidFill>
                          <a:srgbClr val="002060"/>
                        </a:solidFill>
                        <a:latin typeface="Cambria Math" panose="02040503050406030204" pitchFamily="18" charset="0"/>
                        <a:cs typeface="Times New Roman" panose="02020603050405020304" pitchFamily="18" charset="0"/>
                      </a:rPr>
                      <m:t> </m:t>
                    </m:r>
                    <m:f>
                      <m:fPr>
                        <m:ctrlPr>
                          <a:rPr lang="ru-RU" sz="2600" i="1" dirty="0" smtClean="0">
                            <a:solidFill>
                              <a:srgbClr val="002060"/>
                            </a:solidFill>
                            <a:latin typeface="Cambria Math" panose="02040503050406030204" pitchFamily="18" charset="0"/>
                            <a:cs typeface="Times New Roman" panose="02020603050405020304" pitchFamily="18" charset="0"/>
                          </a:rPr>
                        </m:ctrlPr>
                      </m:fPr>
                      <m:num>
                        <m:r>
                          <a:rPr lang="ru-RU" sz="2600" b="0" i="1" dirty="0" smtClean="0">
                            <a:solidFill>
                              <a:srgbClr val="002060"/>
                            </a:solidFill>
                            <a:latin typeface="Cambria Math" panose="02040503050406030204" pitchFamily="18" charset="0"/>
                            <a:cs typeface="Times New Roman" panose="02020603050405020304" pitchFamily="18" charset="0"/>
                          </a:rPr>
                          <m:t>3</m:t>
                        </m:r>
                      </m:num>
                      <m:den>
                        <m:r>
                          <a:rPr lang="ru-RU" sz="2600" b="0" i="1" dirty="0" smtClean="0">
                            <a:solidFill>
                              <a:srgbClr val="002060"/>
                            </a:solidFill>
                            <a:latin typeface="Cambria Math" panose="02040503050406030204" pitchFamily="18" charset="0"/>
                            <a:cs typeface="Times New Roman" panose="02020603050405020304" pitchFamily="18" charset="0"/>
                          </a:rPr>
                          <m:t>20</m:t>
                        </m:r>
                      </m:den>
                    </m:f>
                  </m:oMath>
                </a14:m>
                <a:r>
                  <a:rPr lang="ru-RU" sz="2600" dirty="0">
                    <a:solidFill>
                      <a:srgbClr val="002060"/>
                    </a:solidFill>
                    <a:latin typeface="Times New Roman" panose="02020603050405020304" pitchFamily="18" charset="0"/>
                    <a:cs typeface="Times New Roman" panose="02020603050405020304" pitchFamily="18" charset="0"/>
                  </a:rPr>
                  <a:t> =0</a:t>
                </a:r>
                <a:r>
                  <a:rPr lang="kk-KZ" sz="2600" dirty="0">
                    <a:solidFill>
                      <a:srgbClr val="002060"/>
                    </a:solidFill>
                    <a:latin typeface="Times New Roman" panose="02020603050405020304" pitchFamily="18" charset="0"/>
                    <a:cs typeface="Times New Roman" panose="02020603050405020304" pitchFamily="18" charset="0"/>
                  </a:rPr>
                  <a:t>,</a:t>
                </a:r>
                <a:r>
                  <a:rPr lang="ru-RU" sz="2600" dirty="0">
                    <a:solidFill>
                      <a:srgbClr val="002060"/>
                    </a:solidFill>
                    <a:latin typeface="Times New Roman" panose="02020603050405020304" pitchFamily="18" charset="0"/>
                    <a:cs typeface="Times New Roman" panose="02020603050405020304" pitchFamily="18" charset="0"/>
                  </a:rPr>
                  <a:t>15</a:t>
                </a:r>
              </a:p>
              <a:p>
                <a:pPr marL="0" indent="0">
                  <a:lnSpc>
                    <a:spcPct val="160000"/>
                  </a:lnSpc>
                  <a:buNone/>
                </a:pPr>
                <a:r>
                  <a:rPr lang="ru-RU" sz="2600" dirty="0">
                    <a:solidFill>
                      <a:srgbClr val="002060"/>
                    </a:solidFill>
                    <a:latin typeface="Times New Roman" panose="02020603050405020304" pitchFamily="18" charset="0"/>
                    <a:cs typeface="Times New Roman" panose="02020603050405020304" pitchFamily="18" charset="0"/>
                  </a:rPr>
                  <a:t>                                                                  </a:t>
                </a:r>
                <a:r>
                  <a:rPr lang="ru-RU" sz="2600" dirty="0" err="1">
                    <a:solidFill>
                      <a:srgbClr val="002060"/>
                    </a:solidFill>
                    <a:latin typeface="Times New Roman" panose="02020603050405020304" pitchFamily="18" charset="0"/>
                    <a:cs typeface="Times New Roman" panose="02020603050405020304" pitchFamily="18" charset="0"/>
                  </a:rPr>
                  <a:t>Жауабы</a:t>
                </a:r>
                <a:r>
                  <a:rPr lang="ru-RU" sz="2600" dirty="0">
                    <a:solidFill>
                      <a:srgbClr val="002060"/>
                    </a:solidFill>
                    <a:latin typeface="Times New Roman" panose="02020603050405020304" pitchFamily="18" charset="0"/>
                    <a:cs typeface="Times New Roman" panose="02020603050405020304" pitchFamily="18" charset="0"/>
                  </a:rPr>
                  <a:t>: 0</a:t>
                </a:r>
                <a:r>
                  <a:rPr lang="kk-KZ" sz="2600" dirty="0">
                    <a:solidFill>
                      <a:srgbClr val="002060"/>
                    </a:solidFill>
                    <a:latin typeface="Times New Roman" panose="02020603050405020304" pitchFamily="18" charset="0"/>
                    <a:cs typeface="Times New Roman" panose="02020603050405020304" pitchFamily="18" charset="0"/>
                  </a:rPr>
                  <a:t>,</a:t>
                </a:r>
                <a:r>
                  <a:rPr lang="ru-RU" sz="2600" dirty="0">
                    <a:solidFill>
                      <a:srgbClr val="002060"/>
                    </a:solidFill>
                    <a:latin typeface="Times New Roman" panose="02020603050405020304" pitchFamily="18" charset="0"/>
                    <a:cs typeface="Times New Roman" panose="02020603050405020304" pitchFamily="18" charset="0"/>
                  </a:rPr>
                  <a:t>15                        </a:t>
                </a:r>
                <a:r>
                  <a:rPr lang="ru-RU" sz="2400" dirty="0">
                    <a:solidFill>
                      <a:srgbClr val="002060"/>
                    </a:solidFill>
                    <a:latin typeface="Times New Roman" panose="02020603050405020304" pitchFamily="18" charset="0"/>
                    <a:cs typeface="Times New Roman" panose="02020603050405020304" pitchFamily="18" charset="0"/>
                  </a:rPr>
                  <a:t>10</a:t>
                </a:r>
              </a:p>
            </p:txBody>
          </p:sp>
        </mc:Choice>
        <mc:Fallback xmlns="">
          <p:sp>
            <p:nvSpPr>
              <p:cNvPr id="3" name="Объект 2">
                <a:extLst>
                  <a:ext uri="{FF2B5EF4-FFF2-40B4-BE49-F238E27FC236}">
                    <a16:creationId xmlns:a16="http://schemas.microsoft.com/office/drawing/2014/main" id="{D42B9375-090A-EFB8-2FBE-339DA64F8990}"/>
                  </a:ext>
                </a:extLst>
              </p:cNvPr>
              <p:cNvSpPr>
                <a:spLocks noGrp="1" noRot="1" noChangeAspect="1" noMove="1" noResize="1" noEditPoints="1" noAdjustHandles="1" noChangeArrowheads="1" noChangeShapeType="1" noTextEdit="1"/>
              </p:cNvSpPr>
              <p:nvPr>
                <p:ph idx="1"/>
              </p:nvPr>
            </p:nvSpPr>
            <p:spPr>
              <a:xfrm>
                <a:off x="395980" y="541606"/>
                <a:ext cx="9676488" cy="5863883"/>
              </a:xfrm>
              <a:blipFill>
                <a:blip r:embed="rId2"/>
                <a:stretch>
                  <a:fillRect l="-1008" b="-312"/>
                </a:stretch>
              </a:blipFill>
            </p:spPr>
            <p:txBody>
              <a:bodyPr/>
              <a:lstStyle/>
              <a:p>
                <a:r>
                  <a:rPr lang="ru-RU">
                    <a:noFill/>
                  </a:rPr>
                  <a:t> </a:t>
                </a:r>
              </a:p>
            </p:txBody>
          </p:sp>
        </mc:Fallback>
      </mc:AlternateContent>
      <p:sp>
        <p:nvSpPr>
          <p:cNvPr id="4" name="Равнобедренный треугольник 3">
            <a:extLst>
              <a:ext uri="{FF2B5EF4-FFF2-40B4-BE49-F238E27FC236}">
                <a16:creationId xmlns:a16="http://schemas.microsoft.com/office/drawing/2014/main" xmlns="" id="{68682FAC-B145-F757-2F28-585E1B6B31F9}"/>
              </a:ext>
            </a:extLst>
          </p:cNvPr>
          <p:cNvSpPr/>
          <p:nvPr/>
        </p:nvSpPr>
        <p:spPr>
          <a:xfrm>
            <a:off x="7209692" y="3736144"/>
            <a:ext cx="2461846" cy="2283655"/>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a:p>
            <a:pPr algn="ctr"/>
            <a:endParaRPr lang="ru-RU" dirty="0"/>
          </a:p>
          <a:p>
            <a:pPr algn="ctr"/>
            <a:r>
              <a:rPr lang="ru-RU" dirty="0"/>
              <a:t>3</a:t>
            </a:r>
          </a:p>
        </p:txBody>
      </p:sp>
      <p:sp>
        <p:nvSpPr>
          <p:cNvPr id="5" name="Прямоугольник 4">
            <a:extLst>
              <a:ext uri="{FF2B5EF4-FFF2-40B4-BE49-F238E27FC236}">
                <a16:creationId xmlns:a16="http://schemas.microsoft.com/office/drawing/2014/main" xmlns="" id="{AE0528DD-C055-7210-56B8-4F80E2C1FDA0}"/>
              </a:ext>
            </a:extLst>
          </p:cNvPr>
          <p:cNvSpPr/>
          <p:nvPr/>
        </p:nvSpPr>
        <p:spPr>
          <a:xfrm>
            <a:off x="8004517" y="4881489"/>
            <a:ext cx="872197" cy="7315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47034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DBC8644-4A1C-8C88-2CB4-D1A183F301A2}"/>
              </a:ext>
            </a:extLst>
          </p:cNvPr>
          <p:cNvSpPr>
            <a:spLocks noGrp="1"/>
          </p:cNvSpPr>
          <p:nvPr>
            <p:ph type="title"/>
          </p:nvPr>
        </p:nvSpPr>
        <p:spPr>
          <a:xfrm>
            <a:off x="283439" y="257908"/>
            <a:ext cx="8596668" cy="712763"/>
          </a:xfrm>
        </p:spPr>
        <p:txBody>
          <a:bodyPr>
            <a:normAutofit/>
          </a:bodyPr>
          <a:lstStyle/>
          <a:p>
            <a:r>
              <a:rPr lang="kk-KZ" sz="2800" b="1" dirty="0">
                <a:solidFill>
                  <a:srgbClr val="002060"/>
                </a:solidFill>
                <a:latin typeface="Times New Roman" panose="02020603050405020304" pitchFamily="18" charset="0"/>
                <a:cs typeface="Times New Roman" panose="02020603050405020304" pitchFamily="18" charset="0"/>
              </a:rPr>
              <a:t>есеп </a:t>
            </a:r>
            <a:r>
              <a:rPr lang="ru-RU" sz="2800" b="1" dirty="0">
                <a:solidFill>
                  <a:srgbClr val="002060"/>
                </a:solidFill>
                <a:latin typeface="Times New Roman" panose="02020603050405020304" pitchFamily="18" charset="0"/>
                <a:cs typeface="Times New Roman" panose="02020603050405020304" pitchFamily="18" charset="0"/>
              </a:rPr>
              <a:t>№3</a:t>
            </a: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EDECBBC4-59A4-C49D-36D1-890D2DAE69E1}"/>
                  </a:ext>
                </a:extLst>
              </p:cNvPr>
              <p:cNvSpPr>
                <a:spLocks noGrp="1"/>
              </p:cNvSpPr>
              <p:nvPr>
                <p:ph idx="1"/>
              </p:nvPr>
            </p:nvSpPr>
            <p:spPr>
              <a:xfrm>
                <a:off x="206066" y="970671"/>
                <a:ext cx="10548684" cy="5584873"/>
              </a:xfrm>
            </p:spPr>
            <p:txBody>
              <a:bodyPr>
                <a:normAutofit fontScale="85000" lnSpcReduction="20000"/>
              </a:bodyPr>
              <a:lstStyle/>
              <a:p>
                <a:pPr marL="0" indent="0">
                  <a:lnSpc>
                    <a:spcPct val="160000"/>
                  </a:lnSpc>
                  <a:buNone/>
                </a:pPr>
                <a:r>
                  <a:rPr lang="ru-RU" sz="3000" dirty="0">
                    <a:solidFill>
                      <a:srgbClr val="002060"/>
                    </a:solidFill>
                    <a:latin typeface="Times New Roman" panose="02020603050405020304" pitchFamily="18" charset="0"/>
                    <a:cs typeface="Times New Roman" panose="02020603050405020304" pitchFamily="18" charset="0"/>
                  </a:rPr>
                  <a:t>Ұзындығы 15 см </a:t>
                </a:r>
                <a:r>
                  <a:rPr lang="en-US" sz="3000" dirty="0">
                    <a:solidFill>
                      <a:srgbClr val="002060"/>
                    </a:solidFill>
                    <a:latin typeface="Times New Roman" panose="02020603050405020304" pitchFamily="18" charset="0"/>
                    <a:cs typeface="Times New Roman" panose="02020603050405020304" pitchFamily="18" charset="0"/>
                  </a:rPr>
                  <a:t>AD </a:t>
                </a:r>
                <a:r>
                  <a:rPr lang="ru-RU" sz="3000" dirty="0" err="1">
                    <a:solidFill>
                      <a:srgbClr val="002060"/>
                    </a:solidFill>
                    <a:latin typeface="Times New Roman" panose="02020603050405020304" pitchFamily="18" charset="0"/>
                    <a:cs typeface="Times New Roman" panose="02020603050405020304" pitchFamily="18" charset="0"/>
                  </a:rPr>
                  <a:t>кесіндісінде</a:t>
                </a:r>
                <a:r>
                  <a:rPr lang="ru-RU" sz="3000" dirty="0">
                    <a:solidFill>
                      <a:srgbClr val="002060"/>
                    </a:solidFill>
                    <a:latin typeface="Times New Roman" panose="02020603050405020304" pitchFamily="18" charset="0"/>
                    <a:cs typeface="Times New Roman" panose="02020603050405020304" pitchFamily="18" charset="0"/>
                  </a:rPr>
                  <a:t> Х </a:t>
                </a:r>
                <a:r>
                  <a:rPr lang="ru-RU" sz="3000" dirty="0" err="1">
                    <a:solidFill>
                      <a:srgbClr val="002060"/>
                    </a:solidFill>
                    <a:latin typeface="Times New Roman" panose="02020603050405020304" pitchFamily="18" charset="0"/>
                    <a:cs typeface="Times New Roman" panose="02020603050405020304" pitchFamily="18" charset="0"/>
                  </a:rPr>
                  <a:t>нүктесі</a:t>
                </a:r>
                <a:r>
                  <a:rPr lang="ru-RU" sz="3000" dirty="0">
                    <a:solidFill>
                      <a:srgbClr val="002060"/>
                    </a:solidFill>
                    <a:latin typeface="Times New Roman" panose="02020603050405020304" pitchFamily="18" charset="0"/>
                    <a:cs typeface="Times New Roman" panose="02020603050405020304" pitchFamily="18" charset="0"/>
                  </a:rPr>
                  <a:t> </a:t>
                </a:r>
                <a:r>
                  <a:rPr lang="ru-RU" sz="3000" dirty="0" err="1">
                    <a:solidFill>
                      <a:srgbClr val="002060"/>
                    </a:solidFill>
                    <a:latin typeface="Times New Roman" panose="02020603050405020304" pitchFamily="18" charset="0"/>
                    <a:cs typeface="Times New Roman" panose="02020603050405020304" pitchFamily="18" charset="0"/>
                  </a:rPr>
                  <a:t>белгіленген</a:t>
                </a:r>
                <a:r>
                  <a:rPr lang="ru-RU" sz="3000" dirty="0">
                    <a:solidFill>
                      <a:srgbClr val="002060"/>
                    </a:solidFill>
                    <a:latin typeface="Times New Roman" panose="02020603050405020304" pitchFamily="18" charset="0"/>
                    <a:cs typeface="Times New Roman" panose="02020603050405020304" pitchFamily="18" charset="0"/>
                  </a:rPr>
                  <a:t>. Х </a:t>
                </a:r>
                <a:r>
                  <a:rPr lang="ru-RU" sz="3000" dirty="0" err="1">
                    <a:solidFill>
                      <a:srgbClr val="002060"/>
                    </a:solidFill>
                    <a:latin typeface="Times New Roman" panose="02020603050405020304" pitchFamily="18" charset="0"/>
                    <a:cs typeface="Times New Roman" panose="02020603050405020304" pitchFamily="18" charset="0"/>
                  </a:rPr>
                  <a:t>нүктесіні</a:t>
                </a:r>
                <a:r>
                  <a:rPr lang="kk-KZ" sz="3000" dirty="0">
                    <a:solidFill>
                      <a:srgbClr val="002060"/>
                    </a:solidFill>
                    <a:latin typeface="Times New Roman" panose="02020603050405020304" pitchFamily="18" charset="0"/>
                    <a:cs typeface="Times New Roman" panose="02020603050405020304" pitchFamily="18" charset="0"/>
                  </a:rPr>
                  <a:t>ң</a:t>
                </a:r>
                <a:r>
                  <a:rPr lang="ru-RU" sz="3000" dirty="0">
                    <a:solidFill>
                      <a:srgbClr val="002060"/>
                    </a:solidFill>
                    <a:latin typeface="Times New Roman" panose="02020603050405020304" pitchFamily="18" charset="0"/>
                    <a:cs typeface="Times New Roman" panose="02020603050405020304" pitchFamily="18" charset="0"/>
                  </a:rPr>
                  <a:t> А </a:t>
                </a:r>
                <a:r>
                  <a:rPr lang="ru-RU" sz="3000" dirty="0" err="1">
                    <a:solidFill>
                      <a:srgbClr val="002060"/>
                    </a:solidFill>
                    <a:latin typeface="Times New Roman" panose="02020603050405020304" pitchFamily="18" charset="0"/>
                    <a:cs typeface="Times New Roman" panose="02020603050405020304" pitchFamily="18" charset="0"/>
                  </a:rPr>
                  <a:t>нүктесінен</a:t>
                </a:r>
                <a:r>
                  <a:rPr lang="ru-RU" sz="3000" dirty="0">
                    <a:solidFill>
                      <a:srgbClr val="002060"/>
                    </a:solidFill>
                    <a:latin typeface="Times New Roman" panose="02020603050405020304" pitchFamily="18" charset="0"/>
                    <a:cs typeface="Times New Roman" panose="02020603050405020304" pitchFamily="18" charset="0"/>
                  </a:rPr>
                  <a:t> 7 см-ден </a:t>
                </a:r>
                <a:r>
                  <a:rPr lang="ru-RU" sz="3000" dirty="0" err="1">
                    <a:solidFill>
                      <a:srgbClr val="002060"/>
                    </a:solidFill>
                    <a:latin typeface="Times New Roman" panose="02020603050405020304" pitchFamily="18" charset="0"/>
                    <a:cs typeface="Times New Roman" panose="02020603050405020304" pitchFamily="18" charset="0"/>
                  </a:rPr>
                  <a:t>артық</a:t>
                </a:r>
                <a:r>
                  <a:rPr lang="ru-RU" sz="3000" dirty="0">
                    <a:solidFill>
                      <a:srgbClr val="002060"/>
                    </a:solidFill>
                    <a:latin typeface="Times New Roman" panose="02020603050405020304" pitchFamily="18" charset="0"/>
                    <a:cs typeface="Times New Roman" panose="02020603050405020304" pitchFamily="18" charset="0"/>
                  </a:rPr>
                  <a:t> </a:t>
                </a:r>
                <a:r>
                  <a:rPr lang="ru-RU" sz="3000" dirty="0" err="1">
                    <a:solidFill>
                      <a:srgbClr val="002060"/>
                    </a:solidFill>
                    <a:latin typeface="Times New Roman" panose="02020603050405020304" pitchFamily="18" charset="0"/>
                    <a:cs typeface="Times New Roman" panose="02020603050405020304" pitchFamily="18" charset="0"/>
                  </a:rPr>
                  <a:t>және</a:t>
                </a:r>
                <a:r>
                  <a:rPr lang="ru-RU" sz="3000" dirty="0">
                    <a:solidFill>
                      <a:srgbClr val="002060"/>
                    </a:solidFill>
                    <a:latin typeface="Times New Roman" panose="02020603050405020304" pitchFamily="18" charset="0"/>
                    <a:cs typeface="Times New Roman" panose="02020603050405020304" pitchFamily="18" charset="0"/>
                  </a:rPr>
                  <a:t> </a:t>
                </a:r>
                <a:r>
                  <a:rPr lang="en-US" sz="3000" dirty="0">
                    <a:solidFill>
                      <a:srgbClr val="002060"/>
                    </a:solidFill>
                    <a:latin typeface="Times New Roman" panose="02020603050405020304" pitchFamily="18" charset="0"/>
                    <a:cs typeface="Times New Roman" panose="02020603050405020304" pitchFamily="18" charset="0"/>
                  </a:rPr>
                  <a:t>D </a:t>
                </a:r>
                <a:r>
                  <a:rPr lang="ru-RU" sz="3000" dirty="0" err="1">
                    <a:solidFill>
                      <a:srgbClr val="002060"/>
                    </a:solidFill>
                    <a:latin typeface="Times New Roman" panose="02020603050405020304" pitchFamily="18" charset="0"/>
                    <a:cs typeface="Times New Roman" panose="02020603050405020304" pitchFamily="18" charset="0"/>
                  </a:rPr>
                  <a:t>нүктесінен</a:t>
                </a:r>
                <a:r>
                  <a:rPr lang="ru-RU" sz="3000" dirty="0">
                    <a:solidFill>
                      <a:srgbClr val="002060"/>
                    </a:solidFill>
                    <a:latin typeface="Times New Roman" panose="02020603050405020304" pitchFamily="18" charset="0"/>
                    <a:cs typeface="Times New Roman" panose="02020603050405020304" pitchFamily="18" charset="0"/>
                  </a:rPr>
                  <a:t> 11 см-ден </a:t>
                </a:r>
                <a:r>
                  <a:rPr lang="ru-RU" sz="3000" dirty="0" err="1">
                    <a:solidFill>
                      <a:srgbClr val="002060"/>
                    </a:solidFill>
                    <a:latin typeface="Times New Roman" panose="02020603050405020304" pitchFamily="18" charset="0"/>
                    <a:cs typeface="Times New Roman" panose="02020603050405020304" pitchFamily="18" charset="0"/>
                  </a:rPr>
                  <a:t>артық</a:t>
                </a:r>
                <a:r>
                  <a:rPr lang="ru-RU" sz="3000" dirty="0">
                    <a:solidFill>
                      <a:srgbClr val="002060"/>
                    </a:solidFill>
                    <a:latin typeface="Times New Roman" panose="02020603050405020304" pitchFamily="18" charset="0"/>
                    <a:cs typeface="Times New Roman" panose="02020603050405020304" pitchFamily="18" charset="0"/>
                  </a:rPr>
                  <a:t> </a:t>
                </a:r>
                <a:r>
                  <a:rPr lang="ru-RU" sz="3000" dirty="0" err="1">
                    <a:solidFill>
                      <a:srgbClr val="002060"/>
                    </a:solidFill>
                    <a:latin typeface="Times New Roman" panose="02020603050405020304" pitchFamily="18" charset="0"/>
                    <a:cs typeface="Times New Roman" panose="02020603050405020304" pitchFamily="18" charset="0"/>
                  </a:rPr>
                  <a:t>емес</a:t>
                </a:r>
                <a:r>
                  <a:rPr lang="ru-RU" sz="3000" dirty="0">
                    <a:solidFill>
                      <a:srgbClr val="002060"/>
                    </a:solidFill>
                    <a:latin typeface="Times New Roman" panose="02020603050405020304" pitchFamily="18" charset="0"/>
                    <a:cs typeface="Times New Roman" panose="02020603050405020304" pitchFamily="18" charset="0"/>
                  </a:rPr>
                  <a:t> </a:t>
                </a:r>
                <a:r>
                  <a:rPr lang="ru-RU" sz="3000" dirty="0" err="1">
                    <a:solidFill>
                      <a:srgbClr val="002060"/>
                    </a:solidFill>
                    <a:latin typeface="Times New Roman" panose="02020603050405020304" pitchFamily="18" charset="0"/>
                    <a:cs typeface="Times New Roman" panose="02020603050405020304" pitchFamily="18" charset="0"/>
                  </a:rPr>
                  <a:t>қашықтықта</a:t>
                </a:r>
                <a:r>
                  <a:rPr lang="ru-RU" sz="3000" dirty="0">
                    <a:solidFill>
                      <a:srgbClr val="002060"/>
                    </a:solidFill>
                    <a:latin typeface="Times New Roman" panose="02020603050405020304" pitchFamily="18" charset="0"/>
                    <a:cs typeface="Times New Roman" panose="02020603050405020304" pitchFamily="18" charset="0"/>
                  </a:rPr>
                  <a:t> </a:t>
                </a:r>
                <a:r>
                  <a:rPr lang="ru-RU" sz="3000" dirty="0" err="1">
                    <a:solidFill>
                      <a:srgbClr val="002060"/>
                    </a:solidFill>
                    <a:latin typeface="Times New Roman" panose="02020603050405020304" pitchFamily="18" charset="0"/>
                    <a:cs typeface="Times New Roman" panose="02020603050405020304" pitchFamily="18" charset="0"/>
                  </a:rPr>
                  <a:t>орналасуының</a:t>
                </a:r>
                <a:r>
                  <a:rPr lang="ru-RU" sz="3000" dirty="0">
                    <a:solidFill>
                      <a:srgbClr val="002060"/>
                    </a:solidFill>
                    <a:latin typeface="Times New Roman" panose="02020603050405020304" pitchFamily="18" charset="0"/>
                    <a:cs typeface="Times New Roman" panose="02020603050405020304" pitchFamily="18" charset="0"/>
                  </a:rPr>
                  <a:t>  </a:t>
                </a:r>
                <a:r>
                  <a:rPr lang="ru-RU" sz="3000" dirty="0" err="1">
                    <a:solidFill>
                      <a:srgbClr val="002060"/>
                    </a:solidFill>
                    <a:latin typeface="Times New Roman" panose="02020603050405020304" pitchFamily="18" charset="0"/>
                    <a:cs typeface="Times New Roman" panose="02020603050405020304" pitchFamily="18" charset="0"/>
                  </a:rPr>
                  <a:t>ыктималдығын</a:t>
                </a:r>
                <a:r>
                  <a:rPr lang="ru-RU" sz="3000" dirty="0">
                    <a:solidFill>
                      <a:srgbClr val="002060"/>
                    </a:solidFill>
                    <a:latin typeface="Times New Roman" panose="02020603050405020304" pitchFamily="18" charset="0"/>
                    <a:cs typeface="Times New Roman" panose="02020603050405020304" pitchFamily="18" charset="0"/>
                  </a:rPr>
                  <a:t> </a:t>
                </a:r>
                <a:r>
                  <a:rPr lang="ru-RU" sz="3000" dirty="0" err="1">
                    <a:solidFill>
                      <a:srgbClr val="002060"/>
                    </a:solidFill>
                    <a:latin typeface="Times New Roman" panose="02020603050405020304" pitchFamily="18" charset="0"/>
                    <a:cs typeface="Times New Roman" panose="02020603050405020304" pitchFamily="18" charset="0"/>
                  </a:rPr>
                  <a:t>табыңдар</a:t>
                </a:r>
                <a:r>
                  <a:rPr lang="ru-RU" sz="3000" dirty="0">
                    <a:solidFill>
                      <a:srgbClr val="002060"/>
                    </a:solidFill>
                    <a:latin typeface="Times New Roman" panose="02020603050405020304" pitchFamily="18" charset="0"/>
                    <a:cs typeface="Times New Roman" panose="02020603050405020304" pitchFamily="18" charset="0"/>
                  </a:rPr>
                  <a:t>.</a:t>
                </a:r>
              </a:p>
              <a:p>
                <a:pPr marL="0" indent="0">
                  <a:buNone/>
                </a:pPr>
                <a:r>
                  <a:rPr lang="ru-RU" sz="2800" b="1" i="1" dirty="0" err="1">
                    <a:solidFill>
                      <a:srgbClr val="002060"/>
                    </a:solidFill>
                    <a:latin typeface="Times New Roman" panose="02020603050405020304" pitchFamily="18" charset="0"/>
                    <a:cs typeface="Times New Roman" panose="02020603050405020304" pitchFamily="18" charset="0"/>
                  </a:rPr>
                  <a:t>Шешуі</a:t>
                </a:r>
                <a:r>
                  <a:rPr lang="ru-RU" sz="2800" b="1" i="1" dirty="0">
                    <a:solidFill>
                      <a:srgbClr val="002060"/>
                    </a:solidFill>
                    <a:latin typeface="Times New Roman" panose="02020603050405020304" pitchFamily="18" charset="0"/>
                    <a:cs typeface="Times New Roman" panose="02020603050405020304" pitchFamily="18" charset="0"/>
                  </a:rPr>
                  <a:t>:</a:t>
                </a:r>
              </a:p>
              <a:p>
                <a:pPr marL="0" indent="0">
                  <a:buNone/>
                </a:pPr>
                <a:r>
                  <a:rPr lang="ru-RU" sz="3300" dirty="0" err="1">
                    <a:solidFill>
                      <a:srgbClr val="002060"/>
                    </a:solidFill>
                    <a:latin typeface="Times New Roman" panose="02020603050405020304" pitchFamily="18" charset="0"/>
                    <a:cs typeface="Times New Roman" panose="02020603050405020304" pitchFamily="18" charset="0"/>
                  </a:rPr>
                  <a:t>Есептің</a:t>
                </a:r>
                <a:r>
                  <a:rPr lang="ru-RU" sz="3300" dirty="0">
                    <a:solidFill>
                      <a:srgbClr val="002060"/>
                    </a:solidFill>
                    <a:latin typeface="Times New Roman" panose="02020603050405020304" pitchFamily="18" charset="0"/>
                    <a:cs typeface="Times New Roman" panose="02020603050405020304" pitchFamily="18" charset="0"/>
                  </a:rPr>
                  <a:t> </a:t>
                </a:r>
                <a:r>
                  <a:rPr lang="ru-RU" sz="3300" dirty="0" err="1">
                    <a:solidFill>
                      <a:srgbClr val="002060"/>
                    </a:solidFill>
                    <a:latin typeface="Times New Roman" panose="02020603050405020304" pitchFamily="18" charset="0"/>
                    <a:cs typeface="Times New Roman" panose="02020603050405020304" pitchFamily="18" charset="0"/>
                  </a:rPr>
                  <a:t>шартын</a:t>
                </a:r>
                <a:r>
                  <a:rPr lang="ru-RU" sz="3300" dirty="0">
                    <a:solidFill>
                      <a:srgbClr val="002060"/>
                    </a:solidFill>
                    <a:latin typeface="Times New Roman" panose="02020603050405020304" pitchFamily="18" charset="0"/>
                    <a:cs typeface="Times New Roman" panose="02020603050405020304" pitchFamily="18" charset="0"/>
                  </a:rPr>
                  <a:t> </a:t>
                </a:r>
                <a:r>
                  <a:rPr lang="ru-RU" sz="3300" dirty="0" err="1">
                    <a:solidFill>
                      <a:srgbClr val="002060"/>
                    </a:solidFill>
                    <a:latin typeface="Times New Roman" panose="02020603050405020304" pitchFamily="18" charset="0"/>
                    <a:cs typeface="Times New Roman" panose="02020603050405020304" pitchFamily="18" charset="0"/>
                  </a:rPr>
                  <a:t>суретпен</a:t>
                </a:r>
                <a:r>
                  <a:rPr lang="ru-RU" sz="3300" dirty="0">
                    <a:solidFill>
                      <a:srgbClr val="002060"/>
                    </a:solidFill>
                    <a:latin typeface="Times New Roman" panose="02020603050405020304" pitchFamily="18" charset="0"/>
                    <a:cs typeface="Times New Roman" panose="02020603050405020304" pitchFamily="18" charset="0"/>
                  </a:rPr>
                  <a:t> </a:t>
                </a:r>
                <a:r>
                  <a:rPr lang="ru-RU" sz="3300" dirty="0" err="1">
                    <a:solidFill>
                      <a:srgbClr val="002060"/>
                    </a:solidFill>
                    <a:latin typeface="Times New Roman" panose="02020603050405020304" pitchFamily="18" charset="0"/>
                    <a:cs typeface="Times New Roman" panose="02020603050405020304" pitchFamily="18" charset="0"/>
                  </a:rPr>
                  <a:t>көрсетейік</a:t>
                </a:r>
                <a:r>
                  <a:rPr lang="ru-RU" sz="3300" dirty="0">
                    <a:solidFill>
                      <a:srgbClr val="002060"/>
                    </a:solidFill>
                    <a:latin typeface="Times New Roman" panose="02020603050405020304" pitchFamily="18" charset="0"/>
                    <a:cs typeface="Times New Roman" panose="02020603050405020304" pitchFamily="18" charset="0"/>
                  </a:rPr>
                  <a:t>. </a:t>
                </a:r>
                <a:r>
                  <a:rPr lang="ru-RU" sz="3300" dirty="0" err="1">
                    <a:solidFill>
                      <a:srgbClr val="002060"/>
                    </a:solidFill>
                    <a:latin typeface="Times New Roman" panose="02020603050405020304" pitchFamily="18" charset="0"/>
                    <a:cs typeface="Times New Roman" panose="02020603050405020304" pitchFamily="18" charset="0"/>
                  </a:rPr>
                  <a:t>Шарт</a:t>
                </a:r>
                <a:r>
                  <a:rPr lang="ru-RU" sz="3300" dirty="0">
                    <a:solidFill>
                      <a:srgbClr val="002060"/>
                    </a:solidFill>
                    <a:latin typeface="Times New Roman" panose="02020603050405020304" pitchFamily="18" charset="0"/>
                    <a:cs typeface="Times New Roman" panose="02020603050405020304" pitchFamily="18" charset="0"/>
                  </a:rPr>
                  <a:t> </a:t>
                </a:r>
                <a:r>
                  <a:rPr lang="ru-RU" sz="3300" dirty="0" err="1">
                    <a:solidFill>
                      <a:srgbClr val="002060"/>
                    </a:solidFill>
                    <a:latin typeface="Times New Roman" panose="02020603050405020304" pitchFamily="18" charset="0"/>
                    <a:cs typeface="Times New Roman" panose="02020603050405020304" pitchFamily="18" charset="0"/>
                  </a:rPr>
                  <a:t>бойынша</a:t>
                </a:r>
                <a:r>
                  <a:rPr lang="ru-RU" sz="3300" dirty="0">
                    <a:solidFill>
                      <a:srgbClr val="002060"/>
                    </a:solidFill>
                    <a:latin typeface="Times New Roman" panose="02020603050405020304" pitchFamily="18" charset="0"/>
                    <a:cs typeface="Times New Roman" panose="02020603050405020304" pitchFamily="18" charset="0"/>
                  </a:rPr>
                  <a:t>  АС = 7 см, </a:t>
                </a:r>
                <a:r>
                  <a:rPr lang="en-US" sz="3300" dirty="0">
                    <a:solidFill>
                      <a:srgbClr val="002060"/>
                    </a:solidFill>
                    <a:latin typeface="Times New Roman" panose="02020603050405020304" pitchFamily="18" charset="0"/>
                    <a:cs typeface="Times New Roman" panose="02020603050405020304" pitchFamily="18" charset="0"/>
                  </a:rPr>
                  <a:t>BD = 11 </a:t>
                </a:r>
                <a:r>
                  <a:rPr lang="ru-RU" sz="3300" dirty="0">
                    <a:solidFill>
                      <a:srgbClr val="002060"/>
                    </a:solidFill>
                    <a:latin typeface="Times New Roman" panose="02020603050405020304" pitchFamily="18" charset="0"/>
                    <a:cs typeface="Times New Roman" panose="02020603050405020304" pitchFamily="18" charset="0"/>
                  </a:rPr>
                  <a:t>см.   </a:t>
                </a:r>
                <a:endParaRPr lang="en-US" sz="3300"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2800" dirty="0">
                  <a:solidFill>
                    <a:srgbClr val="002060"/>
                  </a:solidFill>
                  <a:latin typeface="Times New Roman" panose="02020603050405020304" pitchFamily="18" charset="0"/>
                  <a:cs typeface="Times New Roman" panose="02020603050405020304" pitchFamily="18" charset="0"/>
                </a:endParaRPr>
              </a:p>
              <a:p>
                <a:pPr marL="0" indent="0">
                  <a:buNone/>
                </a:pP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         </a:t>
                </a:r>
                <a:r>
                  <a:rPr lang="ru-RU" sz="2800" dirty="0">
                    <a:solidFill>
                      <a:srgbClr val="002060"/>
                    </a:solidFill>
                    <a:latin typeface="Times New Roman" panose="02020603050405020304" pitchFamily="18" charset="0"/>
                    <a:cs typeface="Times New Roman" panose="02020603050405020304" pitchFamily="18" charset="0"/>
                  </a:rPr>
                  <a:t>А</a:t>
                </a: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ru-RU" sz="2800" dirty="0">
                    <a:solidFill>
                      <a:srgbClr val="002060"/>
                    </a:solidFill>
                    <a:latin typeface="Times New Roman" panose="02020603050405020304" pitchFamily="18" charset="0"/>
                    <a:cs typeface="Times New Roman" panose="02020603050405020304" pitchFamily="18" charset="0"/>
                  </a:rPr>
                  <a:t>В</a:t>
                </a:r>
                <a:r>
                  <a:rPr lang="en-US" sz="2800" dirty="0">
                    <a:solidFill>
                      <a:srgbClr val="002060"/>
                    </a:solidFill>
                    <a:latin typeface="Times New Roman" panose="02020603050405020304" pitchFamily="18" charset="0"/>
                    <a:cs typeface="Times New Roman" panose="02020603050405020304" pitchFamily="18" charset="0"/>
                  </a:rPr>
                  <a:t>                  </a:t>
                </a:r>
                <a:r>
                  <a:rPr lang="ru-RU" sz="2800" dirty="0">
                    <a:solidFill>
                      <a:srgbClr val="002060"/>
                    </a:solidFill>
                    <a:latin typeface="Times New Roman" panose="02020603050405020304" pitchFamily="18" charset="0"/>
                    <a:cs typeface="Times New Roman" panose="02020603050405020304" pitchFamily="18" charset="0"/>
                  </a:rPr>
                  <a:t>С</a:t>
                </a: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D        </a:t>
                </a:r>
              </a:p>
              <a:p>
                <a:pPr marL="0" indent="0">
                  <a:buNone/>
                </a:pPr>
                <a:r>
                  <a:rPr lang="en-US" sz="2800" dirty="0">
                    <a:solidFill>
                      <a:srgbClr val="002060"/>
                    </a:solidFill>
                    <a:latin typeface="Times New Roman" panose="02020603050405020304" pitchFamily="18" charset="0"/>
                    <a:cs typeface="Times New Roman" panose="02020603050405020304" pitchFamily="18" charset="0"/>
                  </a:rPr>
                  <a:t>  </a:t>
                </a:r>
                <a:r>
                  <a:rPr lang="kk-KZ" sz="3300" dirty="0">
                    <a:solidFill>
                      <a:srgbClr val="002060"/>
                    </a:solidFill>
                    <a:latin typeface="Times New Roman" panose="02020603050405020304" pitchFamily="18" charset="0"/>
                    <a:cs typeface="Times New Roman" panose="02020603050405020304" pitchFamily="18" charset="0"/>
                  </a:rPr>
                  <a:t>Онда Х нүктесі ВС кесіндісіне тиісті: </a:t>
                </a:r>
                <a:r>
                  <a:rPr lang="ru-RU" sz="3300" dirty="0">
                    <a:solidFill>
                      <a:srgbClr val="002060"/>
                    </a:solidFill>
                    <a:latin typeface="Times New Roman" panose="02020603050405020304" pitchFamily="18" charset="0"/>
                    <a:cs typeface="Times New Roman" panose="02020603050405020304" pitchFamily="18" charset="0"/>
                  </a:rPr>
                  <a:t>7+11-15=3см.</a:t>
                </a:r>
              </a:p>
              <a:p>
                <a:pPr marL="0" indent="0">
                  <a:buNone/>
                </a:pPr>
                <a:r>
                  <a:rPr lang="ru-RU" sz="3300" dirty="0" err="1">
                    <a:solidFill>
                      <a:srgbClr val="002060"/>
                    </a:solidFill>
                    <a:latin typeface="Times New Roman" panose="02020603050405020304" pitchFamily="18" charset="0"/>
                    <a:cs typeface="Times New Roman" panose="02020603050405020304" pitchFamily="18" charset="0"/>
                  </a:rPr>
                  <a:t>Демек</a:t>
                </a:r>
                <a:r>
                  <a:rPr lang="ru-RU" sz="3300" dirty="0">
                    <a:solidFill>
                      <a:srgbClr val="002060"/>
                    </a:solidFill>
                    <a:latin typeface="Times New Roman" panose="02020603050405020304" pitchFamily="18" charset="0"/>
                    <a:cs typeface="Times New Roman" panose="02020603050405020304" pitchFamily="18" charset="0"/>
                  </a:rPr>
                  <a:t>,   </a:t>
                </a:r>
                <a:r>
                  <a:rPr lang="en-US" sz="3300" b="1" dirty="0">
                    <a:solidFill>
                      <a:srgbClr val="002060"/>
                    </a:solidFill>
                    <a:latin typeface="Times New Roman" panose="02020603050405020304" pitchFamily="18" charset="0"/>
                    <a:cs typeface="Times New Roman" panose="02020603050405020304" pitchFamily="18" charset="0"/>
                  </a:rPr>
                  <a:t>P(A)</a:t>
                </a:r>
                <a:r>
                  <a:rPr lang="ru-RU" sz="3300" b="1"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ru-RU" sz="3300" b="1" i="1" smtClean="0">
                            <a:solidFill>
                              <a:srgbClr val="002060"/>
                            </a:solidFill>
                            <a:latin typeface="Cambria Math" panose="02040503050406030204" pitchFamily="18" charset="0"/>
                            <a:cs typeface="Times New Roman" panose="02020603050405020304" pitchFamily="18" charset="0"/>
                          </a:rPr>
                        </m:ctrlPr>
                      </m:fPr>
                      <m:num>
                        <m:r>
                          <a:rPr lang="ru-RU" sz="3300" b="1" i="1" smtClean="0">
                            <a:solidFill>
                              <a:srgbClr val="002060"/>
                            </a:solidFill>
                            <a:latin typeface="Cambria Math" panose="02040503050406030204" pitchFamily="18" charset="0"/>
                            <a:cs typeface="Times New Roman" panose="02020603050405020304" pitchFamily="18" charset="0"/>
                          </a:rPr>
                          <m:t>ВС</m:t>
                        </m:r>
                      </m:num>
                      <m:den>
                        <m:r>
                          <a:rPr lang="ru-RU" sz="3300" b="1" i="1" smtClean="0">
                            <a:solidFill>
                              <a:srgbClr val="002060"/>
                            </a:solidFill>
                            <a:latin typeface="Cambria Math" panose="02040503050406030204" pitchFamily="18" charset="0"/>
                            <a:cs typeface="Times New Roman" panose="02020603050405020304" pitchFamily="18" charset="0"/>
                          </a:rPr>
                          <m:t>АД</m:t>
                        </m:r>
                      </m:den>
                    </m:f>
                  </m:oMath>
                </a14:m>
                <a:r>
                  <a:rPr lang="ru-RU" sz="3300"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ru-RU" sz="3300" i="1" smtClean="0">
                            <a:solidFill>
                              <a:srgbClr val="002060"/>
                            </a:solidFill>
                            <a:latin typeface="Cambria Math" panose="02040503050406030204" pitchFamily="18" charset="0"/>
                            <a:cs typeface="Times New Roman" panose="02020603050405020304" pitchFamily="18" charset="0"/>
                          </a:rPr>
                        </m:ctrlPr>
                      </m:fPr>
                      <m:num>
                        <m:r>
                          <a:rPr lang="ru-RU" sz="3300" b="0" i="1" smtClean="0">
                            <a:solidFill>
                              <a:srgbClr val="002060"/>
                            </a:solidFill>
                            <a:latin typeface="Cambria Math" panose="02040503050406030204" pitchFamily="18" charset="0"/>
                            <a:cs typeface="Times New Roman" panose="02020603050405020304" pitchFamily="18" charset="0"/>
                          </a:rPr>
                          <m:t>3</m:t>
                        </m:r>
                      </m:num>
                      <m:den>
                        <m:r>
                          <a:rPr lang="ru-RU" sz="3300" b="0" i="1" smtClean="0">
                            <a:solidFill>
                              <a:srgbClr val="002060"/>
                            </a:solidFill>
                            <a:latin typeface="Cambria Math" panose="02040503050406030204" pitchFamily="18" charset="0"/>
                            <a:cs typeface="Times New Roman" panose="02020603050405020304" pitchFamily="18" charset="0"/>
                          </a:rPr>
                          <m:t>15</m:t>
                        </m:r>
                      </m:den>
                    </m:f>
                  </m:oMath>
                </a14:m>
                <a:r>
                  <a:rPr lang="ru-RU" sz="3300"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ru-RU" sz="3300" i="1" smtClean="0">
                            <a:solidFill>
                              <a:srgbClr val="002060"/>
                            </a:solidFill>
                            <a:latin typeface="Cambria Math" panose="02040503050406030204" pitchFamily="18" charset="0"/>
                            <a:cs typeface="Times New Roman" panose="02020603050405020304" pitchFamily="18" charset="0"/>
                          </a:rPr>
                        </m:ctrlPr>
                      </m:fPr>
                      <m:num>
                        <m:r>
                          <a:rPr lang="ru-RU" sz="3300" b="0" i="1" smtClean="0">
                            <a:solidFill>
                              <a:srgbClr val="002060"/>
                            </a:solidFill>
                            <a:latin typeface="Cambria Math" panose="02040503050406030204" pitchFamily="18" charset="0"/>
                            <a:cs typeface="Times New Roman" panose="02020603050405020304" pitchFamily="18" charset="0"/>
                          </a:rPr>
                          <m:t>1</m:t>
                        </m:r>
                      </m:num>
                      <m:den>
                        <m:r>
                          <a:rPr lang="ru-RU" sz="3300" b="0" i="1" smtClean="0">
                            <a:solidFill>
                              <a:srgbClr val="002060"/>
                            </a:solidFill>
                            <a:latin typeface="Cambria Math" panose="02040503050406030204" pitchFamily="18" charset="0"/>
                            <a:cs typeface="Times New Roman" panose="02020603050405020304" pitchFamily="18" charset="0"/>
                          </a:rPr>
                          <m:t>5</m:t>
                        </m:r>
                      </m:den>
                    </m:f>
                  </m:oMath>
                </a14:m>
                <a:r>
                  <a:rPr lang="ru-RU" sz="3300" dirty="0">
                    <a:solidFill>
                      <a:srgbClr val="002060"/>
                    </a:solidFill>
                    <a:latin typeface="Times New Roman" panose="02020603050405020304" pitchFamily="18" charset="0"/>
                    <a:cs typeface="Times New Roman" panose="02020603050405020304" pitchFamily="18" charset="0"/>
                  </a:rPr>
                  <a:t> =0</a:t>
                </a:r>
                <a:r>
                  <a:rPr lang="kk-KZ" sz="3300" dirty="0">
                    <a:solidFill>
                      <a:srgbClr val="002060"/>
                    </a:solidFill>
                    <a:latin typeface="Times New Roman" panose="02020603050405020304" pitchFamily="18" charset="0"/>
                    <a:cs typeface="Times New Roman" panose="02020603050405020304" pitchFamily="18" charset="0"/>
                  </a:rPr>
                  <a:t>,</a:t>
                </a:r>
                <a:r>
                  <a:rPr lang="ru-RU" sz="3300" dirty="0">
                    <a:solidFill>
                      <a:srgbClr val="002060"/>
                    </a:solidFill>
                    <a:latin typeface="Times New Roman" panose="02020603050405020304" pitchFamily="18" charset="0"/>
                    <a:cs typeface="Times New Roman" panose="02020603050405020304" pitchFamily="18" charset="0"/>
                  </a:rPr>
                  <a:t>2</a:t>
                </a:r>
              </a:p>
              <a:p>
                <a:pPr marL="0" indent="0">
                  <a:buNone/>
                </a:pPr>
                <a:r>
                  <a:rPr lang="ru-RU" sz="3300" dirty="0">
                    <a:solidFill>
                      <a:srgbClr val="002060"/>
                    </a:solidFill>
                    <a:latin typeface="Times New Roman" panose="02020603050405020304" pitchFamily="18" charset="0"/>
                    <a:cs typeface="Times New Roman" panose="02020603050405020304" pitchFamily="18" charset="0"/>
                  </a:rPr>
                  <a:t>                                                                                </a:t>
                </a:r>
                <a:r>
                  <a:rPr lang="ru-RU" sz="3300" dirty="0" err="1">
                    <a:solidFill>
                      <a:srgbClr val="002060"/>
                    </a:solidFill>
                    <a:latin typeface="Times New Roman" panose="02020603050405020304" pitchFamily="18" charset="0"/>
                    <a:cs typeface="Times New Roman" panose="02020603050405020304" pitchFamily="18" charset="0"/>
                  </a:rPr>
                  <a:t>Жауабы</a:t>
                </a:r>
                <a:r>
                  <a:rPr lang="ru-RU" sz="3300" dirty="0">
                    <a:solidFill>
                      <a:srgbClr val="002060"/>
                    </a:solidFill>
                    <a:latin typeface="Times New Roman" panose="02020603050405020304" pitchFamily="18" charset="0"/>
                    <a:cs typeface="Times New Roman" panose="02020603050405020304" pitchFamily="18" charset="0"/>
                  </a:rPr>
                  <a:t>: 0</a:t>
                </a:r>
                <a:r>
                  <a:rPr lang="kk-KZ" sz="3300" dirty="0">
                    <a:solidFill>
                      <a:srgbClr val="002060"/>
                    </a:solidFill>
                    <a:latin typeface="Times New Roman" panose="02020603050405020304" pitchFamily="18" charset="0"/>
                    <a:cs typeface="Times New Roman" panose="02020603050405020304" pitchFamily="18" charset="0"/>
                  </a:rPr>
                  <a:t>,</a:t>
                </a:r>
                <a:r>
                  <a:rPr lang="ru-RU" sz="3300" dirty="0">
                    <a:solidFill>
                      <a:srgbClr val="002060"/>
                    </a:solidFill>
                    <a:latin typeface="Times New Roman" panose="02020603050405020304" pitchFamily="18" charset="0"/>
                    <a:cs typeface="Times New Roman" panose="02020603050405020304" pitchFamily="18" charset="0"/>
                  </a:rPr>
                  <a:t>2</a:t>
                </a:r>
                <a:endParaRPr lang="ru-RU" sz="2800" dirty="0">
                  <a:solidFill>
                    <a:srgbClr val="002060"/>
                  </a:solidFill>
                  <a:latin typeface="Times New Roman" panose="02020603050405020304" pitchFamily="18" charset="0"/>
                  <a:cs typeface="Times New Roman" panose="02020603050405020304" pitchFamily="18" charset="0"/>
                </a:endParaRPr>
              </a:p>
            </p:txBody>
          </p:sp>
        </mc:Choice>
        <mc:Fallback xmlns="">
          <p:sp>
            <p:nvSpPr>
              <p:cNvPr id="3" name="Объект 2">
                <a:extLst>
                  <a:ext uri="{FF2B5EF4-FFF2-40B4-BE49-F238E27FC236}">
                    <a16:creationId xmlns:a16="http://schemas.microsoft.com/office/drawing/2014/main" id="{EDECBBC4-59A4-C49D-36D1-890D2DAE69E1}"/>
                  </a:ext>
                </a:extLst>
              </p:cNvPr>
              <p:cNvSpPr>
                <a:spLocks noGrp="1" noRot="1" noChangeAspect="1" noMove="1" noResize="1" noEditPoints="1" noAdjustHandles="1" noChangeArrowheads="1" noChangeShapeType="1" noTextEdit="1"/>
              </p:cNvSpPr>
              <p:nvPr>
                <p:ph idx="1"/>
              </p:nvPr>
            </p:nvSpPr>
            <p:spPr>
              <a:xfrm>
                <a:off x="206066" y="970671"/>
                <a:ext cx="10548684" cy="5584873"/>
              </a:xfrm>
              <a:blipFill>
                <a:blip r:embed="rId2"/>
                <a:stretch>
                  <a:fillRect l="-1214" b="-109"/>
                </a:stretch>
              </a:blipFill>
            </p:spPr>
            <p:txBody>
              <a:bodyPr/>
              <a:lstStyle/>
              <a:p>
                <a:r>
                  <a:rPr lang="ru-RU">
                    <a:noFill/>
                  </a:rPr>
                  <a:t> </a:t>
                </a:r>
              </a:p>
            </p:txBody>
          </p:sp>
        </mc:Fallback>
      </mc:AlternateContent>
      <p:cxnSp>
        <p:nvCxnSpPr>
          <p:cNvPr id="5" name="Прямая соединительная линия 4">
            <a:extLst>
              <a:ext uri="{FF2B5EF4-FFF2-40B4-BE49-F238E27FC236}">
                <a16:creationId xmlns:a16="http://schemas.microsoft.com/office/drawing/2014/main" xmlns="" id="{5D7B63AD-1C7F-748D-E422-56963362A52C}"/>
              </a:ext>
            </a:extLst>
          </p:cNvPr>
          <p:cNvCxnSpPr>
            <a:cxnSpLocks/>
          </p:cNvCxnSpPr>
          <p:nvPr/>
        </p:nvCxnSpPr>
        <p:spPr>
          <a:xfrm flipV="1">
            <a:off x="3910416" y="4162252"/>
            <a:ext cx="5669280" cy="5879"/>
          </a:xfrm>
          <a:prstGeom prst="line">
            <a:avLst/>
          </a:prstGeom>
        </p:spPr>
        <p:style>
          <a:lnRef idx="3">
            <a:schemeClr val="dk1"/>
          </a:lnRef>
          <a:fillRef idx="0">
            <a:schemeClr val="dk1"/>
          </a:fillRef>
          <a:effectRef idx="2">
            <a:schemeClr val="dk1"/>
          </a:effectRef>
          <a:fontRef idx="minor">
            <a:schemeClr val="tx1"/>
          </a:fontRef>
        </p:style>
      </p:cxnSp>
      <p:sp>
        <p:nvSpPr>
          <p:cNvPr id="6" name="Овал 5">
            <a:extLst>
              <a:ext uri="{FF2B5EF4-FFF2-40B4-BE49-F238E27FC236}">
                <a16:creationId xmlns:a16="http://schemas.microsoft.com/office/drawing/2014/main" xmlns="" id="{F1CF2352-5E9E-AD1F-EA0C-B794840BB40D}"/>
              </a:ext>
            </a:extLst>
          </p:cNvPr>
          <p:cNvSpPr/>
          <p:nvPr/>
        </p:nvSpPr>
        <p:spPr>
          <a:xfrm>
            <a:off x="3837144" y="4057921"/>
            <a:ext cx="147711" cy="196937"/>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solidFill>
                <a:srgbClr val="002060"/>
              </a:solidFill>
            </a:endParaRPr>
          </a:p>
        </p:txBody>
      </p:sp>
      <p:sp>
        <p:nvSpPr>
          <p:cNvPr id="7" name="Овал 6">
            <a:extLst>
              <a:ext uri="{FF2B5EF4-FFF2-40B4-BE49-F238E27FC236}">
                <a16:creationId xmlns:a16="http://schemas.microsoft.com/office/drawing/2014/main" xmlns="" id="{15ECB076-64AB-DB26-4C2F-BB6FFFBE2E60}"/>
              </a:ext>
            </a:extLst>
          </p:cNvPr>
          <p:cNvSpPr/>
          <p:nvPr/>
        </p:nvSpPr>
        <p:spPr>
          <a:xfrm>
            <a:off x="6409075" y="4069645"/>
            <a:ext cx="116875" cy="185213"/>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628E9AED-D787-7F4D-5B94-06D4BB43F5C7}"/>
              </a:ext>
            </a:extLst>
          </p:cNvPr>
          <p:cNvSpPr/>
          <p:nvPr/>
        </p:nvSpPr>
        <p:spPr>
          <a:xfrm>
            <a:off x="4792928" y="4069645"/>
            <a:ext cx="147711" cy="142998"/>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ru-RU" dirty="0"/>
          </a:p>
        </p:txBody>
      </p:sp>
      <p:sp>
        <p:nvSpPr>
          <p:cNvPr id="9" name="Овал 8">
            <a:extLst>
              <a:ext uri="{FF2B5EF4-FFF2-40B4-BE49-F238E27FC236}">
                <a16:creationId xmlns:a16="http://schemas.microsoft.com/office/drawing/2014/main" xmlns="" id="{0F05DA6C-E064-B406-A7B2-A38F86C43235}"/>
              </a:ext>
            </a:extLst>
          </p:cNvPr>
          <p:cNvSpPr/>
          <p:nvPr/>
        </p:nvSpPr>
        <p:spPr>
          <a:xfrm>
            <a:off x="9490554" y="4048537"/>
            <a:ext cx="116875" cy="185213"/>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6800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154</TotalTime>
  <Words>349</Words>
  <Application>Microsoft Office PowerPoint</Application>
  <PresentationFormat>Широкоэкранный</PresentationFormat>
  <Paragraphs>54</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Cambria Math</vt:lpstr>
      <vt:lpstr>Tahoma</vt:lpstr>
      <vt:lpstr>Times New Roman</vt:lpstr>
      <vt:lpstr>Trebuchet MS</vt:lpstr>
      <vt:lpstr>Wingdings 3</vt:lpstr>
      <vt:lpstr>Аспект</vt:lpstr>
      <vt:lpstr>Презентация PowerPoint</vt:lpstr>
      <vt:lpstr> Тақырып:      Мәтінді есептерді шығару. Геометриялық ықтималдық.</vt:lpstr>
      <vt:lpstr>Сабақ мақсаты:</vt:lpstr>
      <vt:lpstr>Бүгін сабақта:</vt:lpstr>
      <vt:lpstr>Оқиғаның ықтималдығын табу үшін біз сынақтың соңғы санын қарастырған болатынбыз. Бірақ ықтималдықты есептеуге берілген көптеген есептерді шығарғанда қайсыбір оқиғаларды сипаттайтын шексіз жиындарды қарастыру қажеттілігі туындайды. Мұндай жағдайда есептің геометриялық моделін салу ыңғайлы болады. Сондай модельді пайдаланып табылған ықтималдық геометриялық ықтималдық деп аталады. </vt:lpstr>
      <vt:lpstr> №1 есеп</vt:lpstr>
      <vt:lpstr>№2 есеп</vt:lpstr>
      <vt:lpstr>Шешуі</vt:lpstr>
      <vt:lpstr>есеп №3</vt:lpstr>
      <vt:lpstr>А оқиғасының геометриялық ықтималдығы, яғни алынған нүктенің Е денесіне тиісті болуы</vt:lpstr>
      <vt:lpstr>есеп №4</vt:lpstr>
      <vt:lpstr>Қорытынды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student</dc:creator>
  <cp:lastModifiedBy>Huawei</cp:lastModifiedBy>
  <cp:revision>14</cp:revision>
  <dcterms:created xsi:type="dcterms:W3CDTF">2024-02-09T10:33:35Z</dcterms:created>
  <dcterms:modified xsi:type="dcterms:W3CDTF">2024-09-18T13:56:20Z</dcterms:modified>
</cp:coreProperties>
</file>