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78" r:id="rId2"/>
    <p:sldId id="259" r:id="rId3"/>
    <p:sldId id="294" r:id="rId4"/>
    <p:sldId id="283" r:id="rId5"/>
    <p:sldId id="286" r:id="rId6"/>
    <p:sldId id="287" r:id="rId7"/>
    <p:sldId id="256" r:id="rId8"/>
    <p:sldId id="288" r:id="rId9"/>
    <p:sldId id="289" r:id="rId10"/>
    <p:sldId id="290" r:id="rId11"/>
    <p:sldId id="291" r:id="rId12"/>
    <p:sldId id="292" r:id="rId13"/>
    <p:sldId id="29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53" y="8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0T09:38:25.001"/>
    </inkml:context>
    <inkml:brush xml:id="br0">
      <inkml:brushProperty name="width" value="0.035" units="cm"/>
      <inkml:brushProperty name="height" value="0.035" units="cm"/>
    </inkml:brush>
  </inkml:definitions>
  <inkml:trace contextRef="#ctx0" brushRef="#br0">1 1 24575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36.460"/>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99 1,'-7'0,"-8"0,-9 0,0 6,4 10,12 1,7-2,4-3</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40.276"/>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0 48,'0'7,"0"8,0 10,7-1,8-4,9-5,7-6,4-3,4-4,-6-9,-7-9,-16-2,-16-5,-13 1,-4-1,-11 2,-7 5,4 12,9 14,8 11,8-5,13-4,5-12,10-5,1-9,-2-15,-3-2</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44.044"/>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340 0,'-7'0,"-8"0,-2 7,2 8,3 9,5 6,2 6,3 2,1 2,2 1,-1 0,8-7,1-16,0-18,-9-22,-10-7,-11 1,-8 6,-6 6,-4 6,-1 5,-1 3,6 15,9 12,17 8,22 0,15-8,11-6,4-8,3-4,-1-12,-8-17,-10-12,-16-7,-17 4,-21 8,-5 9</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51.242"/>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28 99,'0'7,"0"8,6 2,17-1,9-5,1-10,-6-12,-8-10,-6-9,-7-13,-3 8,-2 17,-9 11,-2 13,-6 6,-8 8,1 6,5 7,4 10,6-9,3-17,3-17,-11-10,-11-2,-1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54.330"/>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233 163,'-7'14,"-2"10,1 9,1 4,2-16,2-19,1-17,1-12,1-8,1 8,-1 16,7 10,9 4,2-4,-3-9,-3-9,-5-9,-2-5,-9 2,-11 7,-9 7,-7 7,-12 4,-5 4,-8 3,6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55.692"/>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0 0,'0'7,"0"1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8:01.396"/>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0 15,'0'-6,"0"-3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8:14.820"/>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1 1,'0'0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8:22.420"/>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101 89,'-6'0,"-16"0,-11 6,7 4,15-9,9-9,4-11,3-9,7 1,1 11,5 8,0 13,3 18,5 13,4 6,5-4,-5-15,-7-18,-14-10,-15-4,-7-7,6-8,4-6,2-5,2 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8:23.956"/>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254 1,'0'6,"0"10,-7 8,-8 0,-9 2,-7-2,-4-6,3 0,1-2,-2-4,6-18,13-13,10-5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0T09:38:32.502"/>
    </inkml:context>
    <inkml:brush xml:id="br0">
      <inkml:brushProperty name="width" value="0.05" units="cm"/>
      <inkml:brushProperty name="height" value="0.05"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0 24575,'0'0'0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9:00.468"/>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1 0,'0'0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9:14.933"/>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0 15,'7'-6,"2"-3</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9:59.236"/>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1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0T09:38:43.461"/>
    </inkml:context>
    <inkml:brush xml:id="br0">
      <inkml:brushProperty name="width" value="0.05" units="cm"/>
      <inkml:brushProperty name="height" value="0.05" units="cm"/>
      <inkml:brushProperty name="color" value="#AE198D"/>
      <inkml:brushProperty name="inkEffects" value="galaxy"/>
      <inkml:brushProperty name="anchorX" value="-1270"/>
      <inkml:brushProperty name="anchorY" value="-1270"/>
      <inkml:brushProperty name="scaleFactor" value="0.5"/>
    </inkml:brush>
  </inkml:definitions>
  <inkml:trace contextRef="#ctx0" brushRef="#br0">0 0 24575,'0'0'0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0T09:38:55.661"/>
    </inkml:context>
    <inkml:brush xml:id="br0">
      <inkml:brushProperty name="width" value="0.05" units="cm"/>
      <inkml:brushProperty name="height" value="0.05" units="cm"/>
      <inkml:brushProperty name="color" value="#AE198D"/>
      <inkml:brushProperty name="inkEffects" value="galaxy"/>
      <inkml:brushProperty name="anchorX" value="-2540"/>
      <inkml:brushProperty name="anchorY" value="-2540"/>
      <inkml:brushProperty name="scaleFactor" value="0.5"/>
    </inkml:brush>
  </inkml:definitions>
  <inkml:trace contextRef="#ctx0" brushRef="#br0">1 1 24575,'0'0'0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09:39:07.957"/>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0 1,'0'0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08.753"/>
    </inkml:context>
    <inkml:brush xml:id="br0">
      <inkml:brushProperty name="width" value="0.2" units="cm"/>
      <inkml:brushProperty name="height" value="1.2" units="cm"/>
      <inkml:brushProperty name="ignorePressure" value="1"/>
      <inkml:brushProperty name="inkEffects" value="pencil"/>
    </inkml:brush>
  </inkml:definitions>
  <inkml:trace contextRef="#ctx0" brushRef="#br0">0 0,'0'0,"7"0,2 7,0 8,4 3,1-10,4 2,6-2,-8-2,-14-2,-6-1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21.084"/>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67 216,'13'0,"5"-7,5-1,-1-7,-4-8,-5-5,-5 7,-4 15,-9 15,-3 19,-1 11,1 13,2 4,9-8,4-19,7-20,1-19,-1-14,-4-10,-3-5,-3-4,-2 0,-2 0,0 1,-1 1,-6 7,-3 16,-5 12,-1 13,3 18,3 12,3 14,10-3,11-9,3-19,12-18,1-17,-5-12,-7-8,-19 1,-16 7,-12 8,-8 7,-4 13,-1 5,-1 3,7-1,10 5,15 0,17-2,8-2</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26.716"/>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0 112,'0'-7,"7"-2,8 1,9 7,1 12,-5 10,1 8,-3 6,3-3,3-7,5-7,4-15,-3-13,-14-19,-16-17,-8-8,-10 5,-8 11,-6 12,2 17,7 17,6 14,7 9,5 7,3 3,2-12,8-11,2-15,6-15,1-5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2-10T10:27:32.924"/>
    </inkml:context>
    <inkml:brush xml:id="br0">
      <inkml:brushProperty name="width" value="0.35" units="cm"/>
      <inkml:brushProperty name="height" value="2.1" units="cm"/>
      <inkml:brushProperty name="ignorePressure" value="1"/>
      <inkml:brushProperty name="inkEffects" value="pencil"/>
    </inkml:brush>
  </inkml:definitions>
  <inkml:trace contextRef="#ctx0" brushRef="#br0">26 19,'7'0,"2"7,0 8,4 10,1-8,-3-12,-3-15,-16-4,-13 5,-3 13,2 10,6 11,11 1,13-5,13-5,9-12,5-7,12-9,-4-10,-9-7,-16 1,-18 5,-23 6,-13 1,-1 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2383509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3549410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6991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4079733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57349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4099826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1186032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3508895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3341007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6768E4F-DAA9-4C15-A599-521D68957EA6}" type="datetimeFigureOut">
              <a:rPr lang="ru-RU" smtClean="0"/>
              <a:t>18.09.2024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174166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6768E4F-DAA9-4C15-A599-521D68957EA6}" type="datetimeFigureOut">
              <a:rPr lang="ru-RU" smtClean="0"/>
              <a:t>18.09.2024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4179500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6768E4F-DAA9-4C15-A599-521D68957EA6}" type="datetimeFigureOut">
              <a:rPr lang="ru-RU" smtClean="0"/>
              <a:t>18.09.2024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381405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6768E4F-DAA9-4C15-A599-521D68957EA6}" type="datetimeFigureOut">
              <a:rPr lang="ru-RU" smtClean="0"/>
              <a:t>18.09.2024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352654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68E4F-DAA9-4C15-A599-521D68957EA6}" type="datetimeFigureOut">
              <a:rPr lang="ru-RU" smtClean="0"/>
              <a:t>18.09.2024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2739374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C6768E4F-DAA9-4C15-A599-521D68957EA6}" type="datetimeFigureOut">
              <a:rPr lang="ru-RU" smtClean="0"/>
              <a:t>18.09.2024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7FF07E-8C6C-44F0-A45E-5FF7BDD15973}" type="slidenum">
              <a:rPr lang="ru-RU" smtClean="0"/>
              <a:t>‹#›</a:t>
            </a:fld>
            <a:endParaRPr lang="ru-RU"/>
          </a:p>
        </p:txBody>
      </p:sp>
    </p:spTree>
    <p:extLst>
      <p:ext uri="{BB962C8B-B14F-4D97-AF65-F5344CB8AC3E}">
        <p14:creationId xmlns:p14="http://schemas.microsoft.com/office/powerpoint/2010/main" val="4155205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7FF07E-8C6C-44F0-A45E-5FF7BDD15973}" type="slidenum">
              <a:rPr lang="ru-RU" smtClean="0"/>
              <a:t>‹#›</a:t>
            </a:fld>
            <a:endParaRPr lang="ru-RU"/>
          </a:p>
        </p:txBody>
      </p:sp>
      <p:sp>
        <p:nvSpPr>
          <p:cNvPr id="5" name="Date Placeholder 4"/>
          <p:cNvSpPr>
            <a:spLocks noGrp="1"/>
          </p:cNvSpPr>
          <p:nvPr>
            <p:ph type="dt" sz="half" idx="10"/>
          </p:nvPr>
        </p:nvSpPr>
        <p:spPr/>
        <p:txBody>
          <a:bodyPr/>
          <a:lstStyle/>
          <a:p>
            <a:fld id="{C6768E4F-DAA9-4C15-A599-521D68957EA6}" type="datetimeFigureOut">
              <a:rPr lang="ru-RU" smtClean="0"/>
              <a:t>18.09.2024</a:t>
            </a:fld>
            <a:endParaRPr lang="ru-RU"/>
          </a:p>
        </p:txBody>
      </p:sp>
    </p:spTree>
    <p:extLst>
      <p:ext uri="{BB962C8B-B14F-4D97-AF65-F5344CB8AC3E}">
        <p14:creationId xmlns:p14="http://schemas.microsoft.com/office/powerpoint/2010/main" val="632286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768E4F-DAA9-4C15-A599-521D68957EA6}" type="datetimeFigureOut">
              <a:rPr lang="ru-RU" smtClean="0"/>
              <a:t>18.09.2024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17FF07E-8C6C-44F0-A45E-5FF7BDD15973}" type="slidenum">
              <a:rPr lang="ru-RU" smtClean="0"/>
              <a:t>‹#›</a:t>
            </a:fld>
            <a:endParaRPr lang="ru-RU"/>
          </a:p>
        </p:txBody>
      </p:sp>
    </p:spTree>
    <p:extLst>
      <p:ext uri="{BB962C8B-B14F-4D97-AF65-F5344CB8AC3E}">
        <p14:creationId xmlns:p14="http://schemas.microsoft.com/office/powerpoint/2010/main" val="321190800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customXml" Target="../ink/ink11.xml"/><Relationship Id="rId18" Type="http://schemas.openxmlformats.org/officeDocument/2006/relationships/image" Target="../media/image16.png"/><Relationship Id="rId26" Type="http://schemas.openxmlformats.org/officeDocument/2006/relationships/image" Target="../media/image20.png"/><Relationship Id="rId3" Type="http://schemas.openxmlformats.org/officeDocument/2006/relationships/customXml" Target="../ink/ink6.xml"/><Relationship Id="rId21" Type="http://schemas.openxmlformats.org/officeDocument/2006/relationships/customXml" Target="../ink/ink15.xml"/><Relationship Id="rId34" Type="http://schemas.openxmlformats.org/officeDocument/2006/relationships/image" Target="../media/image24.png"/><Relationship Id="rId7" Type="http://schemas.openxmlformats.org/officeDocument/2006/relationships/customXml" Target="../ink/ink8.xml"/><Relationship Id="rId12" Type="http://schemas.openxmlformats.org/officeDocument/2006/relationships/image" Target="../media/image13.png"/><Relationship Id="rId17" Type="http://schemas.openxmlformats.org/officeDocument/2006/relationships/customXml" Target="../ink/ink13.xml"/><Relationship Id="rId25" Type="http://schemas.openxmlformats.org/officeDocument/2006/relationships/customXml" Target="../ink/ink17.xml"/><Relationship Id="rId33" Type="http://schemas.openxmlformats.org/officeDocument/2006/relationships/customXml" Target="../ink/ink21.xml"/><Relationship Id="rId2" Type="http://schemas.openxmlformats.org/officeDocument/2006/relationships/image" Target="../media/image9.png"/><Relationship Id="rId16" Type="http://schemas.openxmlformats.org/officeDocument/2006/relationships/image" Target="../media/image15.png"/><Relationship Id="rId20" Type="http://schemas.openxmlformats.org/officeDocument/2006/relationships/image" Target="../media/image17.png"/><Relationship Id="rId29" Type="http://schemas.openxmlformats.org/officeDocument/2006/relationships/customXml" Target="../ink/ink19.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customXml" Target="../ink/ink10.xml"/><Relationship Id="rId24" Type="http://schemas.openxmlformats.org/officeDocument/2006/relationships/image" Target="../media/image19.png"/><Relationship Id="rId32" Type="http://schemas.openxmlformats.org/officeDocument/2006/relationships/image" Target="../media/image23.png"/><Relationship Id="rId5" Type="http://schemas.openxmlformats.org/officeDocument/2006/relationships/customXml" Target="../ink/ink7.xml"/><Relationship Id="rId15" Type="http://schemas.openxmlformats.org/officeDocument/2006/relationships/customXml" Target="../ink/ink12.xml"/><Relationship Id="rId23" Type="http://schemas.openxmlformats.org/officeDocument/2006/relationships/customXml" Target="../ink/ink16.xml"/><Relationship Id="rId28" Type="http://schemas.openxmlformats.org/officeDocument/2006/relationships/image" Target="../media/image21.png"/><Relationship Id="rId36" Type="http://schemas.openxmlformats.org/officeDocument/2006/relationships/image" Target="../media/image25.png"/><Relationship Id="rId10" Type="http://schemas.openxmlformats.org/officeDocument/2006/relationships/image" Target="../media/image12.png"/><Relationship Id="rId19" Type="http://schemas.openxmlformats.org/officeDocument/2006/relationships/customXml" Target="../ink/ink14.xml"/><Relationship Id="rId31" Type="http://schemas.openxmlformats.org/officeDocument/2006/relationships/customXml" Target="../ink/ink20.xml"/><Relationship Id="rId4" Type="http://schemas.openxmlformats.org/officeDocument/2006/relationships/image" Target="../media/image6.png"/><Relationship Id="rId9" Type="http://schemas.openxmlformats.org/officeDocument/2006/relationships/customXml" Target="../ink/ink9.xml"/><Relationship Id="rId14" Type="http://schemas.openxmlformats.org/officeDocument/2006/relationships/image" Target="../media/image14.png"/><Relationship Id="rId22" Type="http://schemas.openxmlformats.org/officeDocument/2006/relationships/image" Target="../media/image18.png"/><Relationship Id="rId27" Type="http://schemas.openxmlformats.org/officeDocument/2006/relationships/customXml" Target="../ink/ink18.xml"/><Relationship Id="rId30" Type="http://schemas.openxmlformats.org/officeDocument/2006/relationships/image" Target="../media/image22.png"/><Relationship Id="rId35" Type="http://schemas.openxmlformats.org/officeDocument/2006/relationships/customXml" Target="../ink/ink22.xml"/></Relationships>
</file>

<file path=ppt/slides/_rels/slide1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5.png"/><Relationship Id="rId5" Type="http://schemas.openxmlformats.org/officeDocument/2006/relationships/image" Target="../media/image1.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2165" y="2538188"/>
            <a:ext cx="2901050" cy="646331"/>
          </a:xfrm>
          <a:prstGeom prst="rect">
            <a:avLst/>
          </a:prstGeom>
        </p:spPr>
        <p:txBody>
          <a:bodyPr wrap="square">
            <a:spAutoFit/>
          </a:bodyPr>
          <a:lstStyle/>
          <a:p>
            <a:r>
              <a:rPr lang="ru-RU" sz="3600" b="1" dirty="0" err="1">
                <a:solidFill>
                  <a:srgbClr val="002060"/>
                </a:solidFill>
                <a:latin typeface="Tahoma" panose="020B0604030504040204" pitchFamily="34" charset="0"/>
                <a:ea typeface="Tahoma" panose="020B0604030504040204" pitchFamily="34" charset="0"/>
                <a:cs typeface="Tahoma" panose="020B0604030504040204" pitchFamily="34" charset="0"/>
              </a:rPr>
              <a:t>Пәні</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3" name="Прямоугольник 2"/>
          <p:cNvSpPr/>
          <p:nvPr/>
        </p:nvSpPr>
        <p:spPr>
          <a:xfrm>
            <a:off x="592165" y="3386541"/>
            <a:ext cx="2901050" cy="646331"/>
          </a:xfrm>
          <a:prstGeom prst="rect">
            <a:avLst/>
          </a:prstGeom>
        </p:spPr>
        <p:txBody>
          <a:bodyPr wrap="square">
            <a:spAutoFit/>
          </a:bodyPr>
          <a:lstStyle/>
          <a:p>
            <a:r>
              <a:rPr lang="ru-RU" sz="3600" b="1" dirty="0" err="1">
                <a:solidFill>
                  <a:srgbClr val="002060"/>
                </a:solidFill>
                <a:latin typeface="Tahoma" panose="020B0604030504040204" pitchFamily="34" charset="0"/>
                <a:ea typeface="Tahoma" panose="020B0604030504040204" pitchFamily="34" charset="0"/>
                <a:cs typeface="Tahoma" panose="020B0604030504040204" pitchFamily="34" charset="0"/>
              </a:rPr>
              <a:t>Сынып</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ru-RU" sz="3600" dirty="0">
              <a:solidFill>
                <a:srgbClr val="002060"/>
              </a:solidFill>
            </a:endParaRPr>
          </a:p>
        </p:txBody>
      </p:sp>
      <p:sp>
        <p:nvSpPr>
          <p:cNvPr id="4" name="Прямоугольник 3"/>
          <p:cNvSpPr/>
          <p:nvPr/>
        </p:nvSpPr>
        <p:spPr>
          <a:xfrm>
            <a:off x="592165" y="4360502"/>
            <a:ext cx="2901050" cy="646331"/>
          </a:xfrm>
          <a:prstGeom prst="rect">
            <a:avLst/>
          </a:prstGeom>
        </p:spPr>
        <p:txBody>
          <a:bodyPr wrap="square">
            <a:spAutoFit/>
          </a:bodyPr>
          <a:lstStyle/>
          <a:p>
            <a:r>
              <a:rPr lang="ru-RU" sz="3600" b="1" dirty="0" err="1">
                <a:solidFill>
                  <a:srgbClr val="002060"/>
                </a:solidFill>
                <a:latin typeface="Tahoma" panose="020B0604030504040204" pitchFamily="34" charset="0"/>
                <a:ea typeface="Tahoma" panose="020B0604030504040204" pitchFamily="34" charset="0"/>
                <a:cs typeface="Tahoma" panose="020B0604030504040204" pitchFamily="34" charset="0"/>
              </a:rPr>
              <a:t>Тоқсан</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5" name="Прямоугольник 4"/>
          <p:cNvSpPr/>
          <p:nvPr/>
        </p:nvSpPr>
        <p:spPr>
          <a:xfrm>
            <a:off x="592165" y="5292570"/>
            <a:ext cx="6778158" cy="646331"/>
          </a:xfrm>
          <a:prstGeom prst="rect">
            <a:avLst/>
          </a:prstGeom>
        </p:spPr>
        <p:txBody>
          <a:bodyPr wrap="square">
            <a:spAutoFit/>
          </a:bodyPr>
          <a:lstStyle/>
          <a:p>
            <a:r>
              <a:rPr lang="kk-KZ" sz="3600" b="1" dirty="0">
                <a:solidFill>
                  <a:srgbClr val="002060"/>
                </a:solidFill>
                <a:latin typeface="Tahoma" panose="020B0604030504040204" pitchFamily="34" charset="0"/>
                <a:ea typeface="Tahoma" panose="020B0604030504040204" pitchFamily="34" charset="0"/>
                <a:cs typeface="Tahoma" panose="020B0604030504040204" pitchFamily="34" charset="0"/>
              </a:rPr>
              <a:t>Ұстаздың</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3600" b="1" dirty="0" err="1">
                <a:solidFill>
                  <a:srgbClr val="002060"/>
                </a:solidFill>
                <a:latin typeface="Tahoma" panose="020B0604030504040204" pitchFamily="34" charset="0"/>
                <a:ea typeface="Tahoma" panose="020B0604030504040204" pitchFamily="34" charset="0"/>
                <a:cs typeface="Tahoma" panose="020B0604030504040204" pitchFamily="34" charset="0"/>
              </a:rPr>
              <a:t>аты-жөні</a:t>
            </a:r>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6" name="Прямоугольник 5"/>
          <p:cNvSpPr/>
          <p:nvPr/>
        </p:nvSpPr>
        <p:spPr>
          <a:xfrm>
            <a:off x="3194950" y="2576395"/>
            <a:ext cx="2901050" cy="646331"/>
          </a:xfrm>
          <a:prstGeom prst="rect">
            <a:avLst/>
          </a:prstGeom>
        </p:spPr>
        <p:txBody>
          <a:bodyPr wrap="square">
            <a:spAutoFit/>
          </a:bodyPr>
          <a:lstStyle/>
          <a:p>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Алгебра</a:t>
            </a:r>
            <a:endParaRPr lang="ru-RU" sz="3600" dirty="0">
              <a:solidFill>
                <a:srgbClr val="002060"/>
              </a:solidFill>
            </a:endParaRPr>
          </a:p>
        </p:txBody>
      </p:sp>
      <p:sp>
        <p:nvSpPr>
          <p:cNvPr id="7" name="Прямоугольник 6"/>
          <p:cNvSpPr/>
          <p:nvPr/>
        </p:nvSpPr>
        <p:spPr>
          <a:xfrm>
            <a:off x="3194950" y="3567653"/>
            <a:ext cx="2901050" cy="646331"/>
          </a:xfrm>
          <a:prstGeom prst="rect">
            <a:avLst/>
          </a:prstGeom>
        </p:spPr>
        <p:txBody>
          <a:bodyPr wrap="square">
            <a:spAutoFit/>
          </a:bodyPr>
          <a:lstStyle/>
          <a:p>
            <a:r>
              <a:rPr lang="kk-KZ" sz="3600" b="1" dirty="0">
                <a:solidFill>
                  <a:srgbClr val="002060"/>
                </a:solidFill>
                <a:latin typeface="Tahoma" panose="020B0604030504040204" pitchFamily="34" charset="0"/>
                <a:ea typeface="Tahoma" panose="020B0604030504040204" pitchFamily="34" charset="0"/>
                <a:cs typeface="Tahoma" panose="020B0604030504040204" pitchFamily="34" charset="0"/>
              </a:rPr>
              <a:t>9</a:t>
            </a:r>
            <a:endParaRPr lang="ru-RU" sz="3600" dirty="0">
              <a:solidFill>
                <a:srgbClr val="002060"/>
              </a:solidFill>
            </a:endParaRPr>
          </a:p>
        </p:txBody>
      </p:sp>
      <p:sp>
        <p:nvSpPr>
          <p:cNvPr id="8" name="Прямоугольник 7"/>
          <p:cNvSpPr/>
          <p:nvPr/>
        </p:nvSpPr>
        <p:spPr>
          <a:xfrm>
            <a:off x="3194950" y="4444216"/>
            <a:ext cx="2901050" cy="646331"/>
          </a:xfrm>
          <a:prstGeom prst="rect">
            <a:avLst/>
          </a:prstGeom>
        </p:spPr>
        <p:txBody>
          <a:bodyPr wrap="square">
            <a:spAutoFit/>
          </a:bodyPr>
          <a:lstStyle/>
          <a:p>
            <a:r>
              <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rPr>
              <a:t>4</a:t>
            </a:r>
            <a:endParaRPr lang="ru-RU" sz="3600" dirty="0">
              <a:solidFill>
                <a:srgbClr val="002060"/>
              </a:solidFill>
            </a:endParaRPr>
          </a:p>
        </p:txBody>
      </p:sp>
    </p:spTree>
    <p:extLst>
      <p:ext uri="{BB962C8B-B14F-4D97-AF65-F5344CB8AC3E}">
        <p14:creationId xmlns:p14="http://schemas.microsoft.com/office/powerpoint/2010/main" val="1738168429"/>
      </p:ext>
    </p:extLst>
  </p:cSld>
  <p:clrMapOvr>
    <a:masterClrMapping/>
  </p:clrMapOvr>
  <mc:AlternateContent xmlns:mc="http://schemas.openxmlformats.org/markup-compatibility/2006" xmlns:p14="http://schemas.microsoft.com/office/powerpoint/2010/main">
    <mc:Choice Requires="p14">
      <p:transition spd="slow" p14:dur="2000" advTm="229552"/>
    </mc:Choice>
    <mc:Fallback xmlns="">
      <p:transition spd="slow" advTm="22955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xmlns="" id="{69BEEB19-3146-6A29-E956-20E10F662752}"/>
                  </a:ext>
                </a:extLst>
              </p:cNvPr>
              <p:cNvSpPr>
                <a:spLocks noGrp="1"/>
              </p:cNvSpPr>
              <p:nvPr>
                <p:ph idx="1"/>
              </p:nvPr>
            </p:nvSpPr>
            <p:spPr>
              <a:xfrm>
                <a:off x="775808" y="1491175"/>
                <a:ext cx="9085644" cy="4417256"/>
              </a:xfrm>
            </p:spPr>
            <p:txBody>
              <a:bodyPr>
                <a:normAutofit/>
              </a:bodyPr>
              <a:lstStyle/>
              <a:p>
                <a:pPr marL="0" indent="0">
                  <a:lnSpc>
                    <a:spcPct val="150000"/>
                  </a:lnSpc>
                  <a:buNone/>
                </a:pPr>
                <a:r>
                  <a:rPr lang="kk-KZ" sz="2800" dirty="0">
                    <a:solidFill>
                      <a:srgbClr val="002060"/>
                    </a:solidFill>
                    <a:latin typeface="Times New Roman" panose="02020603050405020304" pitchFamily="18" charset="0"/>
                    <a:cs typeface="Times New Roman" panose="02020603050405020304" pitchFamily="18" charset="0"/>
                  </a:rPr>
                  <a:t>Ауданы </a:t>
                </a:r>
                <a14:m>
                  <m:oMath xmlns:m="http://schemas.openxmlformats.org/officeDocument/2006/math">
                    <m:sSub>
                      <m:sSubPr>
                        <m:ctrlPr>
                          <a:rPr lang="kk-KZ" sz="2800" i="1" smtClean="0">
                            <a:solidFill>
                              <a:srgbClr val="002060"/>
                            </a:solidFill>
                            <a:latin typeface="Cambria Math" panose="02040503050406030204" pitchFamily="18" charset="0"/>
                          </a:rPr>
                        </m:ctrlPr>
                      </m:sSubPr>
                      <m:e>
                        <m:r>
                          <a:rPr lang="en-US" sz="2800" b="0" i="1" smtClean="0">
                            <a:solidFill>
                              <a:srgbClr val="002060"/>
                            </a:solidFill>
                            <a:latin typeface="Cambria Math" panose="02040503050406030204" pitchFamily="18" charset="0"/>
                          </a:rPr>
                          <m:t>𝑆</m:t>
                        </m:r>
                      </m:e>
                      <m:sub>
                        <m:r>
                          <a:rPr lang="en-US" sz="2800" b="0" i="1" smtClean="0">
                            <a:solidFill>
                              <a:srgbClr val="002060"/>
                            </a:solidFill>
                            <a:latin typeface="Cambria Math" panose="02040503050406030204" pitchFamily="18" charset="0"/>
                          </a:rPr>
                          <m:t>1</m:t>
                        </m:r>
                      </m:sub>
                    </m:sSub>
                  </m:oMath>
                </a14:m>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болатын</a:t>
                </a:r>
                <a:r>
                  <a:rPr lang="ru-RU" sz="2800" dirty="0">
                    <a:solidFill>
                      <a:srgbClr val="002060"/>
                    </a:solidFill>
                    <a:latin typeface="Times New Roman" panose="02020603050405020304" pitchFamily="18" charset="0"/>
                    <a:cs typeface="Times New Roman" panose="02020603050405020304" pitchFamily="18" charset="0"/>
                  </a:rPr>
                  <a:t> фигура </a:t>
                </a:r>
                <a:r>
                  <a:rPr lang="ru-RU" sz="2800" dirty="0" err="1">
                    <a:solidFill>
                      <a:srgbClr val="002060"/>
                    </a:solidFill>
                    <a:latin typeface="Times New Roman" panose="02020603050405020304" pitchFamily="18" charset="0"/>
                    <a:cs typeface="Times New Roman" panose="02020603050405020304" pitchFamily="18" charset="0"/>
                  </a:rPr>
                  <a:t>ауданы</a:t>
                </a:r>
                <a:r>
                  <a:rPr lang="ru-RU" sz="2800"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ru-RU" sz="2800" i="1" smtClean="0">
                            <a:solidFill>
                              <a:srgbClr val="002060"/>
                            </a:solidFill>
                            <a:latin typeface="Cambria Math" panose="02040503050406030204" pitchFamily="18" charset="0"/>
                          </a:rPr>
                        </m:ctrlPr>
                      </m:sSubPr>
                      <m:e>
                        <m:r>
                          <a:rPr lang="en-US" sz="2800" b="0" i="1" smtClean="0">
                            <a:solidFill>
                              <a:srgbClr val="002060"/>
                            </a:solidFill>
                            <a:latin typeface="Cambria Math" panose="02040503050406030204" pitchFamily="18" charset="0"/>
                          </a:rPr>
                          <m:t>𝑆</m:t>
                        </m:r>
                      </m:e>
                      <m:sub>
                        <m:r>
                          <a:rPr lang="en-US" sz="2800" b="0" i="1" smtClean="0">
                            <a:solidFill>
                              <a:srgbClr val="002060"/>
                            </a:solidFill>
                            <a:latin typeface="Cambria Math" panose="02040503050406030204" pitchFamily="18" charset="0"/>
                          </a:rPr>
                          <m:t>2</m:t>
                        </m:r>
                      </m:sub>
                    </m:sSub>
                  </m:oMath>
                </a14:m>
                <a:r>
                  <a:rPr lang="en-US" sz="2800" dirty="0">
                    <a:solidFill>
                      <a:srgbClr val="002060"/>
                    </a:solidFill>
                    <a:latin typeface="Times New Roman" panose="02020603050405020304" pitchFamily="18" charset="0"/>
                    <a:cs typeface="Times New Roman" panose="02020603050405020304" pitchFamily="18" charset="0"/>
                  </a:rPr>
                  <a:t>- </a:t>
                </a:r>
                <a:r>
                  <a:rPr lang="kk-KZ" sz="2800" dirty="0" err="1">
                    <a:solidFill>
                      <a:srgbClr val="002060"/>
                    </a:solidFill>
                    <a:latin typeface="Times New Roman" panose="02020603050405020304" pitchFamily="18" charset="0"/>
                    <a:cs typeface="Times New Roman" panose="02020603050405020304" pitchFamily="18" charset="0"/>
                  </a:rPr>
                  <a:t>ге</a:t>
                </a:r>
                <a:r>
                  <a:rPr lang="kk-KZ" sz="2800" dirty="0">
                    <a:solidFill>
                      <a:srgbClr val="002060"/>
                    </a:solidFill>
                    <a:latin typeface="Times New Roman" panose="02020603050405020304" pitchFamily="18" charset="0"/>
                    <a:cs typeface="Times New Roman" panose="02020603050405020304" pitchFamily="18" charset="0"/>
                  </a:rPr>
                  <a:t> тең фигураның ішкі жиыны болсын.  А оқиғасы </a:t>
                </a:r>
                <a:r>
                  <a:rPr lang="en-US" sz="2800" dirty="0">
                    <a:solidFill>
                      <a:srgbClr val="002060"/>
                    </a:solidFill>
                    <a:latin typeface="Times New Roman" panose="02020603050405020304" pitchFamily="18" charset="0"/>
                    <a:cs typeface="Times New Roman" panose="02020603050405020304" pitchFamily="18" charset="0"/>
                  </a:rPr>
                  <a:t>“</a:t>
                </a:r>
                <a:r>
                  <a:rPr lang="kk-KZ" sz="2800" dirty="0">
                    <a:solidFill>
                      <a:srgbClr val="002060"/>
                    </a:solidFill>
                    <a:latin typeface="Times New Roman" panose="02020603050405020304" pitchFamily="18" charset="0"/>
                    <a:cs typeface="Times New Roman" panose="02020603050405020304" pitchFamily="18" charset="0"/>
                  </a:rPr>
                  <a:t>лақтырылған дене ауданы </a:t>
                </a:r>
                <a14:m>
                  <m:oMath xmlns:m="http://schemas.openxmlformats.org/officeDocument/2006/math">
                    <m:sSub>
                      <m:sSubPr>
                        <m:ctrlPr>
                          <a:rPr lang="kk-KZ" sz="2800" i="1">
                            <a:solidFill>
                              <a:srgbClr val="002060"/>
                            </a:solidFill>
                            <a:latin typeface="Cambria Math" panose="02040503050406030204" pitchFamily="18" charset="0"/>
                          </a:rPr>
                        </m:ctrlPr>
                      </m:sSubPr>
                      <m:e>
                        <m:r>
                          <a:rPr lang="en-US" sz="2800" i="1">
                            <a:solidFill>
                              <a:srgbClr val="002060"/>
                            </a:solidFill>
                            <a:latin typeface="Cambria Math" panose="02040503050406030204" pitchFamily="18" charset="0"/>
                          </a:rPr>
                          <m:t>𝑆</m:t>
                        </m:r>
                      </m:e>
                      <m:sub>
                        <m:r>
                          <a:rPr lang="en-US" sz="2800" i="1">
                            <a:solidFill>
                              <a:srgbClr val="002060"/>
                            </a:solidFill>
                            <a:latin typeface="Cambria Math" panose="02040503050406030204" pitchFamily="18" charset="0"/>
                          </a:rPr>
                          <m:t>1</m:t>
                        </m:r>
                      </m:sub>
                    </m:sSub>
                  </m:oMath>
                </a14:m>
                <a:r>
                  <a:rPr lang="kk-KZ" sz="2800" dirty="0">
                    <a:solidFill>
                      <a:srgbClr val="002060"/>
                    </a:solidFill>
                    <a:latin typeface="Times New Roman" panose="02020603050405020304" pitchFamily="18" charset="0"/>
                    <a:cs typeface="Times New Roman" panose="02020603050405020304" pitchFamily="18" charset="0"/>
                  </a:rPr>
                  <a:t> фигураға түседі</a:t>
                </a:r>
                <a:r>
                  <a:rPr lang="en-US" sz="2800" dirty="0">
                    <a:solidFill>
                      <a:srgbClr val="002060"/>
                    </a:solidFill>
                    <a:latin typeface="Times New Roman" panose="02020603050405020304" pitchFamily="18" charset="0"/>
                    <a:cs typeface="Times New Roman" panose="02020603050405020304" pitchFamily="18" charset="0"/>
                  </a:rPr>
                  <a:t>”</a:t>
                </a:r>
                <a:r>
                  <a:rPr lang="kk-KZ" sz="2800" dirty="0">
                    <a:solidFill>
                      <a:srgbClr val="002060"/>
                    </a:solidFill>
                    <a:latin typeface="Times New Roman" panose="02020603050405020304" pitchFamily="18" charset="0"/>
                    <a:cs typeface="Times New Roman" panose="02020603050405020304" pitchFamily="18" charset="0"/>
                  </a:rPr>
                  <a:t>. Онда А оқиғасының ықтималдығы:   </a:t>
                </a:r>
              </a:p>
              <a:p>
                <a:pPr marL="0" indent="0">
                  <a:buNone/>
                </a:pPr>
                <a:r>
                  <a:rPr lang="kk-KZ" sz="2800" dirty="0">
                    <a:latin typeface="Times New Roman" panose="02020603050405020304" pitchFamily="18" charset="0"/>
                    <a:cs typeface="Times New Roman" panose="02020603050405020304" pitchFamily="18" charset="0"/>
                  </a:rPr>
                  <a:t>                                     </a:t>
                </a:r>
                <a:r>
                  <a:rPr lang="kk-KZ" sz="2800" b="1" dirty="0">
                    <a:solidFill>
                      <a:srgbClr val="002060"/>
                    </a:solidFill>
                    <a:latin typeface="Times New Roman" panose="02020603050405020304" pitchFamily="18" charset="0"/>
                    <a:cs typeface="Times New Roman" panose="02020603050405020304" pitchFamily="18" charset="0"/>
                  </a:rPr>
                  <a:t>Р</a:t>
                </a:r>
                <a:r>
                  <a:rPr lang="ru-RU" sz="2800" b="1" dirty="0">
                    <a:solidFill>
                      <a:srgbClr val="002060"/>
                    </a:solidFill>
                    <a:latin typeface="Times New Roman" panose="02020603050405020304" pitchFamily="18" charset="0"/>
                    <a:cs typeface="Times New Roman" panose="02020603050405020304" pitchFamily="18" charset="0"/>
                  </a:rPr>
                  <a:t>(А)=</a:t>
                </a:r>
                <a14:m>
                  <m:oMath xmlns:m="http://schemas.openxmlformats.org/officeDocument/2006/math">
                    <m:f>
                      <m:fPr>
                        <m:ctrlPr>
                          <a:rPr lang="ru-RU" sz="2800" b="1" i="1" smtClean="0">
                            <a:solidFill>
                              <a:srgbClr val="002060"/>
                            </a:solidFill>
                            <a:latin typeface="Cambria Math" panose="02040503050406030204" pitchFamily="18" charset="0"/>
                            <a:cs typeface="Times New Roman" panose="02020603050405020304" pitchFamily="18" charset="0"/>
                          </a:rPr>
                        </m:ctrlPr>
                      </m:fPr>
                      <m:num>
                        <m:sSub>
                          <m:sSubPr>
                            <m:ctrlPr>
                              <a:rPr lang="ru-RU" sz="2800" b="1" i="1" smtClean="0">
                                <a:solidFill>
                                  <a:srgbClr val="002060"/>
                                </a:solidFill>
                                <a:latin typeface="Cambria Math" panose="02040503050406030204" pitchFamily="18" charset="0"/>
                                <a:cs typeface="Times New Roman" panose="02020603050405020304" pitchFamily="18" charset="0"/>
                              </a:rPr>
                            </m:ctrlPr>
                          </m:sSubPr>
                          <m:e>
                            <m:r>
                              <a:rPr lang="en-US" sz="2800" b="1" i="1" smtClean="0">
                                <a:solidFill>
                                  <a:srgbClr val="002060"/>
                                </a:solidFill>
                                <a:latin typeface="Cambria Math" panose="02040503050406030204" pitchFamily="18" charset="0"/>
                                <a:cs typeface="Times New Roman" panose="02020603050405020304" pitchFamily="18" charset="0"/>
                              </a:rPr>
                              <m:t>𝑺</m:t>
                            </m:r>
                          </m:e>
                          <m:sub>
                            <m:r>
                              <a:rPr lang="en-US" sz="2800" b="1" i="1" smtClean="0">
                                <a:solidFill>
                                  <a:srgbClr val="002060"/>
                                </a:solidFill>
                                <a:latin typeface="Cambria Math" panose="02040503050406030204" pitchFamily="18" charset="0"/>
                                <a:cs typeface="Times New Roman" panose="02020603050405020304" pitchFamily="18" charset="0"/>
                              </a:rPr>
                              <m:t>𝟏</m:t>
                            </m:r>
                          </m:sub>
                        </m:sSub>
                      </m:num>
                      <m:den>
                        <m:r>
                          <a:rPr lang="en-US" sz="2800" b="1" i="1" smtClean="0">
                            <a:solidFill>
                              <a:srgbClr val="002060"/>
                            </a:solidFill>
                            <a:latin typeface="Cambria Math" panose="02040503050406030204" pitchFamily="18" charset="0"/>
                            <a:cs typeface="Times New Roman" panose="02020603050405020304" pitchFamily="18" charset="0"/>
                          </a:rPr>
                          <m:t>𝑺</m:t>
                        </m:r>
                        <m:r>
                          <a:rPr lang="en-US" sz="2800" b="1" i="1" smtClean="0">
                            <a:solidFill>
                              <a:srgbClr val="002060"/>
                            </a:solidFill>
                            <a:latin typeface="Cambria Math" panose="02040503050406030204" pitchFamily="18" charset="0"/>
                            <a:cs typeface="Times New Roman" panose="02020603050405020304" pitchFamily="18" charset="0"/>
                          </a:rPr>
                          <m:t>𝟐</m:t>
                        </m:r>
                      </m:den>
                    </m:f>
                  </m:oMath>
                </a14:m>
                <a:endParaRPr lang="ru-RU" sz="2800" dirty="0">
                  <a:latin typeface="Times New Roman" panose="02020603050405020304" pitchFamily="18" charset="0"/>
                  <a:cs typeface="Times New Roman" panose="02020603050405020304" pitchFamily="18" charset="0"/>
                </a:endParaRPr>
              </a:p>
            </p:txBody>
          </p:sp>
        </mc:Choice>
        <mc:Fallback xmlns="">
          <p:sp>
            <p:nvSpPr>
              <p:cNvPr id="3" name="Объект 2">
                <a:extLst>
                  <a:ext uri="{FF2B5EF4-FFF2-40B4-BE49-F238E27FC236}">
                    <a16:creationId xmlns:a16="http://schemas.microsoft.com/office/drawing/2014/main" id="{69BEEB19-3146-6A29-E956-20E10F662752}"/>
                  </a:ext>
                </a:extLst>
              </p:cNvPr>
              <p:cNvSpPr>
                <a:spLocks noGrp="1" noRot="1" noChangeAspect="1" noMove="1" noResize="1" noEditPoints="1" noAdjustHandles="1" noChangeArrowheads="1" noChangeShapeType="1" noTextEdit="1"/>
              </p:cNvSpPr>
              <p:nvPr>
                <p:ph idx="1"/>
              </p:nvPr>
            </p:nvSpPr>
            <p:spPr>
              <a:xfrm>
                <a:off x="775808" y="1491175"/>
                <a:ext cx="9085644" cy="4417256"/>
              </a:xfrm>
              <a:blipFill>
                <a:blip r:embed="rId2"/>
                <a:stretch>
                  <a:fillRect l="-1341"/>
                </a:stretch>
              </a:blipFill>
            </p:spPr>
            <p:txBody>
              <a:bodyPr/>
              <a:lstStyle/>
              <a:p>
                <a:r>
                  <a:rPr lang="ru-RU">
                    <a:noFill/>
                  </a:rPr>
                  <a:t> </a:t>
                </a:r>
              </a:p>
            </p:txBody>
          </p:sp>
        </mc:Fallback>
      </mc:AlternateContent>
    </p:spTree>
    <p:extLst>
      <p:ext uri="{BB962C8B-B14F-4D97-AF65-F5344CB8AC3E}">
        <p14:creationId xmlns:p14="http://schemas.microsoft.com/office/powerpoint/2010/main" val="1719087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a:extLst>
                  <a:ext uri="{FF2B5EF4-FFF2-40B4-BE49-F238E27FC236}">
                    <a16:creationId xmlns:a16="http://schemas.microsoft.com/office/drawing/2014/main" xmlns="" id="{8143C9EB-5A94-AF0E-3A43-1744236DBE7A}"/>
                  </a:ext>
                </a:extLst>
              </p:cNvPr>
              <p:cNvSpPr>
                <a:spLocks noGrp="1"/>
              </p:cNvSpPr>
              <p:nvPr>
                <p:ph type="title"/>
              </p:nvPr>
            </p:nvSpPr>
            <p:spPr>
              <a:xfrm>
                <a:off x="395979" y="482990"/>
                <a:ext cx="10084452" cy="6171028"/>
              </a:xfrm>
            </p:spPr>
            <p:txBody>
              <a:bodyPr>
                <a:noAutofit/>
              </a:bodyPr>
              <a:lstStyle/>
              <a:p>
                <a:pPr>
                  <a:lnSpc>
                    <a:spcPct val="150000"/>
                  </a:lnSpc>
                </a:pPr>
                <a:r>
                  <a:rPr lang="kk-KZ" sz="2800" dirty="0">
                    <a:solidFill>
                      <a:srgbClr val="002060"/>
                    </a:solidFill>
                    <a:latin typeface="Times New Roman" panose="02020603050405020304" pitchFamily="18" charset="0"/>
                    <a:cs typeface="Times New Roman" panose="02020603050405020304" pitchFamily="18" charset="0"/>
                  </a:rPr>
                  <a:t>А оқиғасының геометриялық ықтималдығы, яғни алынған нүктенің </a:t>
                </a:r>
                <a:r>
                  <a:rPr lang="en-US" sz="2800" dirty="0">
                    <a:solidFill>
                      <a:srgbClr val="002060"/>
                    </a:solidFill>
                    <a:latin typeface="Times New Roman" panose="02020603050405020304" pitchFamily="18" charset="0"/>
                    <a:cs typeface="Times New Roman" panose="02020603050405020304" pitchFamily="18" charset="0"/>
                  </a:rPr>
                  <a:t>FE</a:t>
                </a:r>
                <a:r>
                  <a:rPr lang="kk-KZ" sz="2800" dirty="0">
                    <a:solidFill>
                      <a:srgbClr val="002060"/>
                    </a:solidFill>
                    <a:latin typeface="Times New Roman" panose="02020603050405020304" pitchFamily="18" charset="0"/>
                    <a:cs typeface="Times New Roman" panose="02020603050405020304" pitchFamily="18" charset="0"/>
                  </a:rPr>
                  <a:t> кесіндісіне тиісті болуы            </a:t>
                </a:r>
                <a:br>
                  <a:rPr lang="kk-KZ" sz="2800" dirty="0">
                    <a:solidFill>
                      <a:srgbClr val="002060"/>
                    </a:solidFill>
                    <a:latin typeface="Times New Roman" panose="02020603050405020304" pitchFamily="18" charset="0"/>
                    <a:cs typeface="Times New Roman" panose="02020603050405020304" pitchFamily="18" charset="0"/>
                  </a:rPr>
                </a:br>
                <a:r>
                  <a:rPr lang="kk-KZ" sz="2800" dirty="0">
                    <a:solidFill>
                      <a:srgbClr val="002060"/>
                    </a:solidFill>
                    <a:latin typeface="Times New Roman" panose="02020603050405020304" pitchFamily="18" charset="0"/>
                    <a:cs typeface="Times New Roman" panose="02020603050405020304" pitchFamily="18" charset="0"/>
                  </a:rPr>
                  <a:t>                                          </a:t>
                </a:r>
                <a:r>
                  <a:rPr lang="kk-KZ" sz="2800" b="1" dirty="0">
                    <a:solidFill>
                      <a:srgbClr val="002060"/>
                    </a:solidFill>
                    <a:latin typeface="Times New Roman" panose="02020603050405020304" pitchFamily="18" charset="0"/>
                    <a:cs typeface="Times New Roman" panose="02020603050405020304" pitchFamily="18" charset="0"/>
                  </a:rPr>
                  <a:t>Р</a:t>
                </a:r>
                <a:r>
                  <a:rPr lang="ru-RU" sz="2800" b="1" dirty="0">
                    <a:solidFill>
                      <a:srgbClr val="002060"/>
                    </a:solidFill>
                    <a:latin typeface="Times New Roman" panose="02020603050405020304" pitchFamily="18" charset="0"/>
                    <a:cs typeface="Times New Roman" panose="02020603050405020304" pitchFamily="18" charset="0"/>
                  </a:rPr>
                  <a:t>(А)=</a:t>
                </a:r>
                <a14:m>
                  <m:oMath xmlns:m="http://schemas.openxmlformats.org/officeDocument/2006/math">
                    <m:f>
                      <m:fPr>
                        <m:ctrlPr>
                          <a:rPr lang="ru-RU" sz="3200" b="1" i="1" smtClean="0">
                            <a:solidFill>
                              <a:srgbClr val="002060"/>
                            </a:solidFill>
                            <a:latin typeface="Cambria Math" panose="02040503050406030204" pitchFamily="18" charset="0"/>
                            <a:cs typeface="Times New Roman" panose="02020603050405020304" pitchFamily="18" charset="0"/>
                          </a:rPr>
                        </m:ctrlPr>
                      </m:fPr>
                      <m:num>
                        <m:r>
                          <a:rPr lang="en-US" sz="3200" b="1" i="1" smtClean="0">
                            <a:solidFill>
                              <a:srgbClr val="002060"/>
                            </a:solidFill>
                            <a:latin typeface="Cambria Math" panose="02040503050406030204" pitchFamily="18" charset="0"/>
                            <a:cs typeface="Times New Roman" panose="02020603050405020304" pitchFamily="18" charset="0"/>
                          </a:rPr>
                          <m:t>𝑳</m:t>
                        </m:r>
                        <m:r>
                          <a:rPr lang="en-US" sz="3200" b="1" i="1" smtClean="0">
                            <a:solidFill>
                              <a:srgbClr val="002060"/>
                            </a:solidFill>
                            <a:latin typeface="Cambria Math" panose="02040503050406030204" pitchFamily="18" charset="0"/>
                            <a:cs typeface="Times New Roman" panose="02020603050405020304" pitchFamily="18" charset="0"/>
                          </a:rPr>
                          <m:t>(</m:t>
                        </m:r>
                        <m:r>
                          <a:rPr lang="en-US" sz="3200" b="1" i="1" smtClean="0">
                            <a:solidFill>
                              <a:srgbClr val="002060"/>
                            </a:solidFill>
                            <a:latin typeface="Cambria Math" panose="02040503050406030204" pitchFamily="18" charset="0"/>
                            <a:cs typeface="Times New Roman" panose="02020603050405020304" pitchFamily="18" charset="0"/>
                          </a:rPr>
                          <m:t>𝑭𝑬</m:t>
                        </m:r>
                        <m:r>
                          <a:rPr lang="en-US" sz="3200" b="1" i="1" smtClean="0">
                            <a:solidFill>
                              <a:srgbClr val="002060"/>
                            </a:solidFill>
                            <a:latin typeface="Cambria Math" panose="02040503050406030204" pitchFamily="18" charset="0"/>
                            <a:cs typeface="Times New Roman" panose="02020603050405020304" pitchFamily="18" charset="0"/>
                          </a:rPr>
                          <m:t>)</m:t>
                        </m:r>
                      </m:num>
                      <m:den>
                        <m:r>
                          <a:rPr lang="en-US" sz="3200" b="1" i="1" smtClean="0">
                            <a:solidFill>
                              <a:srgbClr val="002060"/>
                            </a:solidFill>
                            <a:latin typeface="Cambria Math" panose="02040503050406030204" pitchFamily="18" charset="0"/>
                            <a:cs typeface="Times New Roman" panose="02020603050405020304" pitchFamily="18" charset="0"/>
                          </a:rPr>
                          <m:t>𝑳</m:t>
                        </m:r>
                        <m:r>
                          <a:rPr lang="en-US" sz="3200" b="1" i="1" smtClean="0">
                            <a:solidFill>
                              <a:srgbClr val="002060"/>
                            </a:solidFill>
                            <a:latin typeface="Cambria Math" panose="02040503050406030204" pitchFamily="18" charset="0"/>
                            <a:cs typeface="Times New Roman" panose="02020603050405020304" pitchFamily="18" charset="0"/>
                          </a:rPr>
                          <m:t>(</m:t>
                        </m:r>
                        <m:r>
                          <a:rPr lang="en-US" sz="3200" b="1" i="1" smtClean="0">
                            <a:solidFill>
                              <a:srgbClr val="002060"/>
                            </a:solidFill>
                            <a:latin typeface="Cambria Math" panose="02040503050406030204" pitchFamily="18" charset="0"/>
                            <a:cs typeface="Times New Roman" panose="02020603050405020304" pitchFamily="18" charset="0"/>
                          </a:rPr>
                          <m:t>𝑴𝑵</m:t>
                        </m:r>
                        <m:r>
                          <a:rPr lang="en-US" sz="3200" b="1" i="1" smtClean="0">
                            <a:solidFill>
                              <a:srgbClr val="002060"/>
                            </a:solidFill>
                            <a:latin typeface="Cambria Math" panose="02040503050406030204" pitchFamily="18" charset="0"/>
                            <a:cs typeface="Times New Roman" panose="02020603050405020304" pitchFamily="18" charset="0"/>
                          </a:rPr>
                          <m:t>)</m:t>
                        </m:r>
                      </m:den>
                    </m:f>
                  </m:oMath>
                </a14:m>
                <a:r>
                  <a:rPr lang="kk-KZ"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r>
                <a:br>
                  <a:rPr lang="en-US" sz="2800" dirty="0">
                    <a:solidFill>
                      <a:srgbClr val="002060"/>
                    </a:solidFill>
                    <a:latin typeface="Times New Roman" panose="02020603050405020304" pitchFamily="18" charset="0"/>
                    <a:cs typeface="Times New Roman" panose="02020603050405020304" pitchFamily="18" charset="0"/>
                  </a:rPr>
                </a:br>
                <a:r>
                  <a:rPr lang="kk-KZ" sz="2800" dirty="0">
                    <a:solidFill>
                      <a:srgbClr val="002060"/>
                    </a:solidFill>
                    <a:latin typeface="Times New Roman" panose="02020603050405020304" pitchFamily="18" charset="0"/>
                    <a:cs typeface="Times New Roman" panose="02020603050405020304" pitchFamily="18" charset="0"/>
                  </a:rPr>
                  <a:t>формуласынан анықталады </a:t>
                </a:r>
                <a:r>
                  <a:rPr lang="ru-RU" sz="2800" dirty="0">
                    <a:solidFill>
                      <a:srgbClr val="002060"/>
                    </a:solidFill>
                    <a:latin typeface="Times New Roman" panose="02020603050405020304" pitchFamily="18" charset="0"/>
                    <a:cs typeface="Times New Roman" panose="02020603050405020304" pitchFamily="18" charset="0"/>
                  </a:rPr>
                  <a:t>(</a:t>
                </a:r>
                <a:r>
                  <a:rPr lang="ru-RU" sz="2800" dirty="0" err="1">
                    <a:solidFill>
                      <a:srgbClr val="002060"/>
                    </a:solidFill>
                    <a:latin typeface="Times New Roman" panose="02020603050405020304" pitchFamily="18" charset="0"/>
                    <a:cs typeface="Times New Roman" panose="02020603050405020304" pitchFamily="18" charset="0"/>
                  </a:rPr>
                  <a:t>мұндағы</a:t>
                </a:r>
                <a:r>
                  <a:rPr lang="en-US" sz="2800" dirty="0">
                    <a:solidFill>
                      <a:srgbClr val="002060"/>
                    </a:solidFill>
                    <a:latin typeface="Times New Roman" panose="02020603050405020304" pitchFamily="18" charset="0"/>
                    <a:cs typeface="Times New Roman" panose="02020603050405020304" pitchFamily="18" charset="0"/>
                  </a:rPr>
                  <a:t> L(MN) – </a:t>
                </a:r>
                <a:r>
                  <a:rPr lang="kk-KZ" sz="2800" dirty="0">
                    <a:solidFill>
                      <a:srgbClr val="002060"/>
                    </a:solidFill>
                    <a:latin typeface="Times New Roman" panose="02020603050405020304" pitchFamily="18" charset="0"/>
                    <a:cs typeface="Times New Roman" panose="02020603050405020304" pitchFamily="18" charset="0"/>
                  </a:rPr>
                  <a:t>қандай да бір</a:t>
                </a:r>
                <a:r>
                  <a:rPr lang="en-US" sz="2800" dirty="0">
                    <a:solidFill>
                      <a:srgbClr val="002060"/>
                    </a:solidFill>
                    <a:latin typeface="Times New Roman" panose="02020603050405020304" pitchFamily="18" charset="0"/>
                    <a:cs typeface="Times New Roman" panose="02020603050405020304" pitchFamily="18" charset="0"/>
                  </a:rPr>
                  <a:t> MN </a:t>
                </a:r>
                <a:r>
                  <a:rPr lang="kk-KZ" sz="2800" dirty="0">
                    <a:solidFill>
                      <a:srgbClr val="002060"/>
                    </a:solidFill>
                    <a:latin typeface="Times New Roman" panose="02020603050405020304" pitchFamily="18" charset="0"/>
                    <a:cs typeface="Times New Roman" panose="02020603050405020304" pitchFamily="18" charset="0"/>
                  </a:rPr>
                  <a:t>кесіндісінің ұзындығы, </a:t>
                </a:r>
                <a:r>
                  <a:rPr lang="en-US" sz="2800" dirty="0">
                    <a:solidFill>
                      <a:srgbClr val="002060"/>
                    </a:solidFill>
                    <a:latin typeface="Times New Roman" panose="02020603050405020304" pitchFamily="18" charset="0"/>
                    <a:cs typeface="Times New Roman" panose="02020603050405020304" pitchFamily="18" charset="0"/>
                  </a:rPr>
                  <a:t>L(FE)- </a:t>
                </a:r>
                <a:r>
                  <a:rPr lang="kk-KZ" sz="2800" dirty="0">
                    <a:solidFill>
                      <a:srgbClr val="002060"/>
                    </a:solidFill>
                    <a:latin typeface="Times New Roman" panose="02020603050405020304" pitchFamily="18" charset="0"/>
                    <a:cs typeface="Times New Roman" panose="02020603050405020304" pitchFamily="18" charset="0"/>
                  </a:rPr>
                  <a:t>қандай да бір </a:t>
                </a:r>
                <a:r>
                  <a:rPr lang="en-US" sz="2800" dirty="0">
                    <a:solidFill>
                      <a:srgbClr val="002060"/>
                    </a:solidFill>
                    <a:latin typeface="Times New Roman" panose="02020603050405020304" pitchFamily="18" charset="0"/>
                    <a:cs typeface="Times New Roman" panose="02020603050405020304" pitchFamily="18" charset="0"/>
                  </a:rPr>
                  <a:t> FE </a:t>
                </a:r>
                <a:r>
                  <a:rPr lang="kk-KZ" sz="2800" dirty="0">
                    <a:solidFill>
                      <a:srgbClr val="002060"/>
                    </a:solidFill>
                    <a:latin typeface="Times New Roman" panose="02020603050405020304" pitchFamily="18" charset="0"/>
                    <a:cs typeface="Times New Roman" panose="02020603050405020304" pitchFamily="18" charset="0"/>
                  </a:rPr>
                  <a:t>кесіндісінің ұзындығы</a:t>
                </a:r>
                <a:r>
                  <a:rPr lang="ru-RU" sz="2800" dirty="0">
                    <a:solidFill>
                      <a:srgbClr val="002060"/>
                    </a:solidFill>
                    <a:latin typeface="Times New Roman" panose="02020603050405020304" pitchFamily="18" charset="0"/>
                    <a:cs typeface="Times New Roman" panose="02020603050405020304" pitchFamily="18" charset="0"/>
                  </a:rPr>
                  <a:t>)</a:t>
                </a:r>
                <a:r>
                  <a:rPr lang="en-US" sz="2800" dirty="0">
                    <a:solidFill>
                      <a:srgbClr val="002060"/>
                    </a:solidFill>
                    <a:latin typeface="Times New Roman" panose="02020603050405020304" pitchFamily="18" charset="0"/>
                    <a:cs typeface="Times New Roman" panose="02020603050405020304" pitchFamily="18" charset="0"/>
                  </a:rPr>
                  <a:t> </a:t>
                </a:r>
                <a:r>
                  <a:rPr lang="kk-KZ" sz="2800" dirty="0">
                    <a:solidFill>
                      <a:srgbClr val="002060"/>
                    </a:solidFill>
                    <a:latin typeface="Times New Roman" panose="02020603050405020304" pitchFamily="18" charset="0"/>
                    <a:cs typeface="Times New Roman" panose="02020603050405020304" pitchFamily="18" charset="0"/>
                  </a:rPr>
                  <a:t> және </a:t>
                </a:r>
                <a:r>
                  <a:rPr lang="en-US" sz="2800" dirty="0">
                    <a:solidFill>
                      <a:srgbClr val="002060"/>
                    </a:solidFill>
                    <a:latin typeface="Times New Roman" panose="02020603050405020304" pitchFamily="18" charset="0"/>
                    <a:cs typeface="Times New Roman" panose="02020603050405020304" pitchFamily="18" charset="0"/>
                  </a:rPr>
                  <a:t>FE </a:t>
                </a:r>
                <a:r>
                  <a:rPr lang="kk-KZ" sz="2800" dirty="0">
                    <a:solidFill>
                      <a:srgbClr val="002060"/>
                    </a:solidFill>
                    <a:latin typeface="Times New Roman" panose="02020603050405020304" pitchFamily="18" charset="0"/>
                    <a:cs typeface="Times New Roman" panose="02020603050405020304" pitchFamily="18" charset="0"/>
                  </a:rPr>
                  <a:t>кесіндісінің толығымен </a:t>
                </a:r>
                <a:r>
                  <a:rPr lang="en-US" sz="2800" dirty="0">
                    <a:solidFill>
                      <a:srgbClr val="002060"/>
                    </a:solidFill>
                    <a:latin typeface="Times New Roman" panose="02020603050405020304" pitchFamily="18" charset="0"/>
                    <a:cs typeface="Times New Roman" panose="02020603050405020304" pitchFamily="18" charset="0"/>
                  </a:rPr>
                  <a:t>MN</a:t>
                </a:r>
                <a:r>
                  <a:rPr lang="kk-KZ" sz="2800" dirty="0">
                    <a:solidFill>
                      <a:srgbClr val="002060"/>
                    </a:solidFill>
                    <a:latin typeface="Times New Roman" panose="02020603050405020304" pitchFamily="18" charset="0"/>
                    <a:cs typeface="Times New Roman" panose="02020603050405020304" pitchFamily="18" charset="0"/>
                  </a:rPr>
                  <a:t> кесіндісіне тиісті болуы геометриялық ықтималдықты береді. </a:t>
                </a:r>
                <a:r>
                  <a:rPr lang="ru-RU" sz="2800" dirty="0">
                    <a:solidFill>
                      <a:srgbClr val="002060"/>
                    </a:solidFill>
                    <a:latin typeface="Times New Roman" panose="02020603050405020304" pitchFamily="18" charset="0"/>
                    <a:cs typeface="Times New Roman" panose="02020603050405020304" pitchFamily="18" charset="0"/>
                  </a:rPr>
                  <a:t> </a:t>
                </a:r>
              </a:p>
            </p:txBody>
          </p:sp>
        </mc:Choice>
        <mc:Fallback xmlns="">
          <p:sp>
            <p:nvSpPr>
              <p:cNvPr id="2" name="Заголовок 1">
                <a:extLst>
                  <a:ext uri="{FF2B5EF4-FFF2-40B4-BE49-F238E27FC236}">
                    <a16:creationId xmlns:a16="http://schemas.microsoft.com/office/drawing/2014/main" id="{8143C9EB-5A94-AF0E-3A43-1744236DBE7A}"/>
                  </a:ext>
                </a:extLst>
              </p:cNvPr>
              <p:cNvSpPr>
                <a:spLocks noGrp="1" noRot="1" noChangeAspect="1" noMove="1" noResize="1" noEditPoints="1" noAdjustHandles="1" noChangeArrowheads="1" noChangeShapeType="1" noTextEdit="1"/>
              </p:cNvSpPr>
              <p:nvPr>
                <p:ph type="title"/>
              </p:nvPr>
            </p:nvSpPr>
            <p:spPr>
              <a:xfrm>
                <a:off x="395979" y="482990"/>
                <a:ext cx="10084452" cy="6171028"/>
              </a:xfrm>
              <a:blipFill>
                <a:blip r:embed="rId2"/>
                <a:stretch>
                  <a:fillRect l="-1270" r="-1572"/>
                </a:stretch>
              </a:blipFill>
            </p:spPr>
            <p:txBody>
              <a:bodyPr/>
              <a:lstStyle/>
              <a:p>
                <a:r>
                  <a:rPr lang="ru-RU">
                    <a:noFill/>
                  </a:rPr>
                  <a:t> </a:t>
                </a:r>
              </a:p>
            </p:txBody>
          </p:sp>
        </mc:Fallback>
      </mc:AlternateContent>
      <p:cxnSp>
        <p:nvCxnSpPr>
          <p:cNvPr id="5" name="Прямая соединительная линия 4">
            <a:extLst>
              <a:ext uri="{FF2B5EF4-FFF2-40B4-BE49-F238E27FC236}">
                <a16:creationId xmlns:a16="http://schemas.microsoft.com/office/drawing/2014/main" xmlns="" id="{F79A22F6-C7DC-CE31-FDF8-9AA5555924A3}"/>
              </a:ext>
            </a:extLst>
          </p:cNvPr>
          <p:cNvCxnSpPr/>
          <p:nvPr/>
        </p:nvCxnSpPr>
        <p:spPr>
          <a:xfrm>
            <a:off x="3798276" y="6189785"/>
            <a:ext cx="3235570" cy="0"/>
          </a:xfrm>
          <a:prstGeom prst="line">
            <a:avLst/>
          </a:prstGeom>
        </p:spPr>
        <p:style>
          <a:lnRef idx="3">
            <a:schemeClr val="dk1"/>
          </a:lnRef>
          <a:fillRef idx="0">
            <a:schemeClr val="dk1"/>
          </a:fillRef>
          <a:effectRef idx="2">
            <a:schemeClr val="dk1"/>
          </a:effectRef>
          <a:fontRef idx="minor">
            <a:schemeClr val="tx1"/>
          </a:fontRef>
        </p:style>
      </p:cxnSp>
      <mc:AlternateContent xmlns:mc="http://schemas.openxmlformats.org/markup-compatibility/2006">
        <mc:Choice xmlns:p14="http://schemas.microsoft.com/office/powerpoint/2010/main" xmlns:aink="http://schemas.microsoft.com/office/drawing/2016/ink" xmlns="" Requires="p14 aink">
          <p:contentPart p14:bwMode="auto" r:id="rId3">
            <p14:nvContentPartPr>
              <p14:cNvPr id="6" name="Рукописный ввод 5">
                <a:extLst>
                  <a:ext uri="{FF2B5EF4-FFF2-40B4-BE49-F238E27FC236}">
                    <a16:creationId xmlns:a16="http://schemas.microsoft.com/office/drawing/2014/main" id="{659EE5DE-5799-FA6B-4375-A5146E575A52}"/>
                  </a:ext>
                </a:extLst>
              </p14:cNvPr>
              <p14:cNvContentPartPr/>
              <p14:nvPr/>
            </p14:nvContentPartPr>
            <p14:xfrm>
              <a:off x="3811985" y="6161428"/>
              <a:ext cx="40680" cy="28800"/>
            </p14:xfrm>
          </p:contentPart>
        </mc:Choice>
        <mc:Fallback>
          <p:pic>
            <p:nvPicPr>
              <p:cNvPr id="6" name="Рукописный ввод 5">
                <a:extLst>
                  <a:ext uri="{FF2B5EF4-FFF2-40B4-BE49-F238E27FC236}">
                    <a16:creationId xmlns:a16="http://schemas.microsoft.com/office/drawing/2014/main" xmlns="" xmlns:aink="http://schemas.microsoft.com/office/drawing/2016/ink" xmlns:p14="http://schemas.microsoft.com/office/powerpoint/2010/main" id="{659EE5DE-5799-FA6B-4375-A5146E575A52}"/>
                  </a:ext>
                </a:extLst>
              </p:cNvPr>
              <p:cNvPicPr/>
              <p:nvPr/>
            </p:nvPicPr>
            <p:blipFill>
              <a:blip r:embed="rId4"/>
              <a:stretch>
                <a:fillRect/>
              </a:stretch>
            </p:blipFill>
            <p:spPr>
              <a:xfrm>
                <a:off x="3775985" y="5945428"/>
                <a:ext cx="112320" cy="46044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5">
            <p14:nvContentPartPr>
              <p14:cNvPr id="7" name="Рукописный ввод 6">
                <a:extLst>
                  <a:ext uri="{FF2B5EF4-FFF2-40B4-BE49-F238E27FC236}">
                    <a16:creationId xmlns:a16="http://schemas.microsoft.com/office/drawing/2014/main" id="{E38452DB-DCB1-48E8-7981-8AFEA9E96CD9}"/>
                  </a:ext>
                </a:extLst>
              </p14:cNvPr>
              <p14:cNvContentPartPr/>
              <p14:nvPr/>
            </p14:nvContentPartPr>
            <p14:xfrm>
              <a:off x="3774185" y="6125788"/>
              <a:ext cx="102240" cy="136080"/>
            </p14:xfrm>
          </p:contentPart>
        </mc:Choice>
        <mc:Fallback>
          <p:pic>
            <p:nvPicPr>
              <p:cNvPr id="7" name="Рукописный ввод 6">
                <a:extLst>
                  <a:ext uri="{FF2B5EF4-FFF2-40B4-BE49-F238E27FC236}">
                    <a16:creationId xmlns:a16="http://schemas.microsoft.com/office/drawing/2014/main" xmlns="" xmlns:aink="http://schemas.microsoft.com/office/drawing/2016/ink" xmlns:p14="http://schemas.microsoft.com/office/powerpoint/2010/main" id="{E38452DB-DCB1-48E8-7981-8AFEA9E96CD9}"/>
                  </a:ext>
                </a:extLst>
              </p:cNvPr>
              <p:cNvPicPr/>
              <p:nvPr/>
            </p:nvPicPr>
            <p:blipFill>
              <a:blip r:embed="rId6"/>
              <a:stretch>
                <a:fillRect/>
              </a:stretch>
            </p:blipFill>
            <p:spPr>
              <a:xfrm>
                <a:off x="3711185" y="5748148"/>
                <a:ext cx="227880" cy="8917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7">
            <p14:nvContentPartPr>
              <p14:cNvPr id="8" name="Рукописный ввод 7">
                <a:extLst>
                  <a:ext uri="{FF2B5EF4-FFF2-40B4-BE49-F238E27FC236}">
                    <a16:creationId xmlns:a16="http://schemas.microsoft.com/office/drawing/2014/main" id="{BA73404C-D7B4-FE4C-7D17-B629BF515943}"/>
                  </a:ext>
                </a:extLst>
              </p14:cNvPr>
              <p14:cNvContentPartPr/>
              <p14:nvPr/>
            </p14:nvContentPartPr>
            <p14:xfrm>
              <a:off x="4585625" y="6135231"/>
              <a:ext cx="102240" cy="94320"/>
            </p14:xfrm>
          </p:contentPart>
        </mc:Choice>
        <mc:Fallback>
          <p:pic>
            <p:nvPicPr>
              <p:cNvPr id="8" name="Рукописный ввод 7">
                <a:extLst>
                  <a:ext uri="{FF2B5EF4-FFF2-40B4-BE49-F238E27FC236}">
                    <a16:creationId xmlns:a16="http://schemas.microsoft.com/office/drawing/2014/main" xmlns="" xmlns:aink="http://schemas.microsoft.com/office/drawing/2016/ink" xmlns:p14="http://schemas.microsoft.com/office/powerpoint/2010/main" id="{BA73404C-D7B4-FE4C-7D17-B629BF515943}"/>
                  </a:ext>
                </a:extLst>
              </p:cNvPr>
              <p:cNvPicPr/>
              <p:nvPr/>
            </p:nvPicPr>
            <p:blipFill>
              <a:blip r:embed="rId8"/>
              <a:stretch>
                <a:fillRect/>
              </a:stretch>
            </p:blipFill>
            <p:spPr>
              <a:xfrm>
                <a:off x="4522625" y="5757231"/>
                <a:ext cx="227880" cy="84996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9">
            <p14:nvContentPartPr>
              <p14:cNvPr id="9" name="Рукописный ввод 8">
                <a:extLst>
                  <a:ext uri="{FF2B5EF4-FFF2-40B4-BE49-F238E27FC236}">
                    <a16:creationId xmlns:a16="http://schemas.microsoft.com/office/drawing/2014/main" id="{E0F8A2FD-0E72-770F-B9AF-66A339F94C5C}"/>
                  </a:ext>
                </a:extLst>
              </p14:cNvPr>
              <p14:cNvContentPartPr/>
              <p14:nvPr/>
            </p14:nvContentPartPr>
            <p14:xfrm>
              <a:off x="5124905" y="6154311"/>
              <a:ext cx="85680" cy="59760"/>
            </p14:xfrm>
          </p:contentPart>
        </mc:Choice>
        <mc:Fallback>
          <p:pic>
            <p:nvPicPr>
              <p:cNvPr id="9" name="Рукописный ввод 8">
                <a:extLst>
                  <a:ext uri="{FF2B5EF4-FFF2-40B4-BE49-F238E27FC236}">
                    <a16:creationId xmlns:a16="http://schemas.microsoft.com/office/drawing/2014/main" xmlns="" xmlns:aink="http://schemas.microsoft.com/office/drawing/2016/ink" xmlns:p14="http://schemas.microsoft.com/office/powerpoint/2010/main" id="{E0F8A2FD-0E72-770F-B9AF-66A339F94C5C}"/>
                  </a:ext>
                </a:extLst>
              </p:cNvPr>
              <p:cNvPicPr/>
              <p:nvPr/>
            </p:nvPicPr>
            <p:blipFill>
              <a:blip r:embed="rId10"/>
              <a:stretch>
                <a:fillRect/>
              </a:stretch>
            </p:blipFill>
            <p:spPr>
              <a:xfrm>
                <a:off x="5062265" y="5776671"/>
                <a:ext cx="211320" cy="8154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11">
            <p14:nvContentPartPr>
              <p14:cNvPr id="10" name="Рукописный ввод 9">
                <a:extLst>
                  <a:ext uri="{FF2B5EF4-FFF2-40B4-BE49-F238E27FC236}">
                    <a16:creationId xmlns:a16="http://schemas.microsoft.com/office/drawing/2014/main" id="{B9076D18-E1B5-A52E-D579-3E8D7F7C5D73}"/>
                  </a:ext>
                </a:extLst>
              </p14:cNvPr>
              <p14:cNvContentPartPr/>
              <p14:nvPr/>
            </p14:nvContentPartPr>
            <p14:xfrm>
              <a:off x="5155145" y="6147111"/>
              <a:ext cx="35640" cy="24120"/>
            </p14:xfrm>
          </p:contentPart>
        </mc:Choice>
        <mc:Fallback>
          <p:pic>
            <p:nvPicPr>
              <p:cNvPr id="10" name="Рукописный ввод 9">
                <a:extLst>
                  <a:ext uri="{FF2B5EF4-FFF2-40B4-BE49-F238E27FC236}">
                    <a16:creationId xmlns:a16="http://schemas.microsoft.com/office/drawing/2014/main" xmlns="" xmlns:aink="http://schemas.microsoft.com/office/drawing/2016/ink" xmlns:p14="http://schemas.microsoft.com/office/powerpoint/2010/main" id="{B9076D18-E1B5-A52E-D579-3E8D7F7C5D73}"/>
                  </a:ext>
                </a:extLst>
              </p:cNvPr>
              <p:cNvPicPr/>
              <p:nvPr/>
            </p:nvPicPr>
            <p:blipFill>
              <a:blip r:embed="rId12"/>
              <a:stretch>
                <a:fillRect/>
              </a:stretch>
            </p:blipFill>
            <p:spPr>
              <a:xfrm>
                <a:off x="5092145" y="5769471"/>
                <a:ext cx="161280" cy="77976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13">
            <p14:nvContentPartPr>
              <p14:cNvPr id="11" name="Рукописный ввод 10">
                <a:extLst>
                  <a:ext uri="{FF2B5EF4-FFF2-40B4-BE49-F238E27FC236}">
                    <a16:creationId xmlns:a16="http://schemas.microsoft.com/office/drawing/2014/main" id="{8B00E09D-00F0-D754-F51E-CD1C699DD94F}"/>
                  </a:ext>
                </a:extLst>
              </p14:cNvPr>
              <p14:cNvContentPartPr/>
              <p14:nvPr/>
            </p14:nvContentPartPr>
            <p14:xfrm>
              <a:off x="5922305" y="6143871"/>
              <a:ext cx="79560" cy="61560"/>
            </p14:xfrm>
          </p:contentPart>
        </mc:Choice>
        <mc:Fallback>
          <p:pic>
            <p:nvPicPr>
              <p:cNvPr id="11" name="Рукописный ввод 10">
                <a:extLst>
                  <a:ext uri="{FF2B5EF4-FFF2-40B4-BE49-F238E27FC236}">
                    <a16:creationId xmlns:a16="http://schemas.microsoft.com/office/drawing/2014/main" xmlns="" xmlns:aink="http://schemas.microsoft.com/office/drawing/2016/ink" xmlns:p14="http://schemas.microsoft.com/office/powerpoint/2010/main" id="{8B00E09D-00F0-D754-F51E-CD1C699DD94F}"/>
                  </a:ext>
                </a:extLst>
              </p:cNvPr>
              <p:cNvPicPr/>
              <p:nvPr/>
            </p:nvPicPr>
            <p:blipFill>
              <a:blip r:embed="rId14"/>
              <a:stretch>
                <a:fillRect/>
              </a:stretch>
            </p:blipFill>
            <p:spPr>
              <a:xfrm>
                <a:off x="5859305" y="5766231"/>
                <a:ext cx="205200" cy="8172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15">
            <p14:nvContentPartPr>
              <p14:cNvPr id="12" name="Рукописный ввод 11">
                <a:extLst>
                  <a:ext uri="{FF2B5EF4-FFF2-40B4-BE49-F238E27FC236}">
                    <a16:creationId xmlns:a16="http://schemas.microsoft.com/office/drawing/2014/main" id="{A346AEDC-F5FA-C4AA-686D-7E1AE53ADDF1}"/>
                  </a:ext>
                </a:extLst>
              </p14:cNvPr>
              <p14:cNvContentPartPr/>
              <p14:nvPr/>
            </p14:nvContentPartPr>
            <p14:xfrm>
              <a:off x="6953345" y="6105351"/>
              <a:ext cx="122400" cy="128520"/>
            </p14:xfrm>
          </p:contentPart>
        </mc:Choice>
        <mc:Fallback>
          <p:pic>
            <p:nvPicPr>
              <p:cNvPr id="12" name="Рукописный ввод 11">
                <a:extLst>
                  <a:ext uri="{FF2B5EF4-FFF2-40B4-BE49-F238E27FC236}">
                    <a16:creationId xmlns:a16="http://schemas.microsoft.com/office/drawing/2014/main" xmlns="" xmlns:aink="http://schemas.microsoft.com/office/drawing/2016/ink" xmlns:p14="http://schemas.microsoft.com/office/powerpoint/2010/main" id="{A346AEDC-F5FA-C4AA-686D-7E1AE53ADDF1}"/>
                  </a:ext>
                </a:extLst>
              </p:cNvPr>
              <p:cNvPicPr/>
              <p:nvPr/>
            </p:nvPicPr>
            <p:blipFill>
              <a:blip r:embed="rId16"/>
              <a:stretch>
                <a:fillRect/>
              </a:stretch>
            </p:blipFill>
            <p:spPr>
              <a:xfrm>
                <a:off x="6890705" y="5727351"/>
                <a:ext cx="248040" cy="88416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17">
            <p14:nvContentPartPr>
              <p14:cNvPr id="13" name="Рукописный ввод 12">
                <a:extLst>
                  <a:ext uri="{FF2B5EF4-FFF2-40B4-BE49-F238E27FC236}">
                    <a16:creationId xmlns:a16="http://schemas.microsoft.com/office/drawing/2014/main" id="{9D75C80F-EDB6-53BE-F133-867A5EC8FAD4}"/>
                  </a:ext>
                </a:extLst>
              </p14:cNvPr>
              <p14:cNvContentPartPr/>
              <p14:nvPr/>
            </p14:nvContentPartPr>
            <p14:xfrm>
              <a:off x="6995465" y="6139911"/>
              <a:ext cx="68760" cy="69480"/>
            </p14:xfrm>
          </p:contentPart>
        </mc:Choice>
        <mc:Fallback>
          <p:pic>
            <p:nvPicPr>
              <p:cNvPr id="13" name="Рукописный ввод 12">
                <a:extLst>
                  <a:ext uri="{FF2B5EF4-FFF2-40B4-BE49-F238E27FC236}">
                    <a16:creationId xmlns:a16="http://schemas.microsoft.com/office/drawing/2014/main" xmlns="" xmlns:aink="http://schemas.microsoft.com/office/drawing/2016/ink" xmlns:p14="http://schemas.microsoft.com/office/powerpoint/2010/main" id="{9D75C80F-EDB6-53BE-F133-867A5EC8FAD4}"/>
                  </a:ext>
                </a:extLst>
              </p:cNvPr>
              <p:cNvPicPr/>
              <p:nvPr/>
            </p:nvPicPr>
            <p:blipFill>
              <a:blip r:embed="rId18"/>
              <a:stretch>
                <a:fillRect/>
              </a:stretch>
            </p:blipFill>
            <p:spPr>
              <a:xfrm>
                <a:off x="6932825" y="5762271"/>
                <a:ext cx="194400" cy="8251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19">
            <p14:nvContentPartPr>
              <p14:cNvPr id="14" name="Рукописный ввод 13">
                <a:extLst>
                  <a:ext uri="{FF2B5EF4-FFF2-40B4-BE49-F238E27FC236}">
                    <a16:creationId xmlns:a16="http://schemas.microsoft.com/office/drawing/2014/main" id="{A2F6A697-4034-F7CD-E2AD-A11A5D5613DF}"/>
                  </a:ext>
                </a:extLst>
              </p14:cNvPr>
              <p14:cNvContentPartPr/>
              <p14:nvPr/>
            </p14:nvContentPartPr>
            <p14:xfrm>
              <a:off x="5838425" y="6130551"/>
              <a:ext cx="97920" cy="105840"/>
            </p14:xfrm>
          </p:contentPart>
        </mc:Choice>
        <mc:Fallback>
          <p:pic>
            <p:nvPicPr>
              <p:cNvPr id="14" name="Рукописный ввод 13">
                <a:extLst>
                  <a:ext uri="{FF2B5EF4-FFF2-40B4-BE49-F238E27FC236}">
                    <a16:creationId xmlns:a16="http://schemas.microsoft.com/office/drawing/2014/main" xmlns="" xmlns:aink="http://schemas.microsoft.com/office/drawing/2016/ink" xmlns:p14="http://schemas.microsoft.com/office/powerpoint/2010/main" id="{A2F6A697-4034-F7CD-E2AD-A11A5D5613DF}"/>
                  </a:ext>
                </a:extLst>
              </p:cNvPr>
              <p:cNvPicPr/>
              <p:nvPr/>
            </p:nvPicPr>
            <p:blipFill>
              <a:blip r:embed="rId20"/>
              <a:stretch>
                <a:fillRect/>
              </a:stretch>
            </p:blipFill>
            <p:spPr>
              <a:xfrm>
                <a:off x="5775785" y="5752551"/>
                <a:ext cx="223560" cy="86148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1">
            <p14:nvContentPartPr>
              <p14:cNvPr id="15" name="Рукописный ввод 14">
                <a:extLst>
                  <a:ext uri="{FF2B5EF4-FFF2-40B4-BE49-F238E27FC236}">
                    <a16:creationId xmlns:a16="http://schemas.microsoft.com/office/drawing/2014/main" id="{36AF0265-4AF1-413F-31BF-6A93297C20C7}"/>
                  </a:ext>
                </a:extLst>
              </p14:cNvPr>
              <p14:cNvContentPartPr/>
              <p14:nvPr/>
            </p14:nvContentPartPr>
            <p14:xfrm>
              <a:off x="5064065" y="6175551"/>
              <a:ext cx="360" cy="5760"/>
            </p14:xfrm>
          </p:contentPart>
        </mc:Choice>
        <mc:Fallback>
          <p:pic>
            <p:nvPicPr>
              <p:cNvPr id="15" name="Рукописный ввод 14">
                <a:extLst>
                  <a:ext uri="{FF2B5EF4-FFF2-40B4-BE49-F238E27FC236}">
                    <a16:creationId xmlns:a16="http://schemas.microsoft.com/office/drawing/2014/main" xmlns="" xmlns:aink="http://schemas.microsoft.com/office/drawing/2016/ink" xmlns:p14="http://schemas.microsoft.com/office/powerpoint/2010/main" id="{36AF0265-4AF1-413F-31BF-6A93297C20C7}"/>
                  </a:ext>
                </a:extLst>
              </p:cNvPr>
              <p:cNvPicPr/>
              <p:nvPr/>
            </p:nvPicPr>
            <p:blipFill>
              <a:blip r:embed="rId22"/>
              <a:stretch>
                <a:fillRect/>
              </a:stretch>
            </p:blipFill>
            <p:spPr>
              <a:xfrm>
                <a:off x="5001065" y="5797551"/>
                <a:ext cx="126000" cy="7614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3">
            <p14:nvContentPartPr>
              <p14:cNvPr id="16" name="Рукописный ввод 15">
                <a:extLst>
                  <a:ext uri="{FF2B5EF4-FFF2-40B4-BE49-F238E27FC236}">
                    <a16:creationId xmlns:a16="http://schemas.microsoft.com/office/drawing/2014/main" id="{AD31A734-038D-F1B5-FB04-47A2E59B2E59}"/>
                  </a:ext>
                </a:extLst>
              </p14:cNvPr>
              <p14:cNvContentPartPr/>
              <p14:nvPr/>
            </p14:nvContentPartPr>
            <p14:xfrm>
              <a:off x="1561265" y="2568351"/>
              <a:ext cx="360" cy="5760"/>
            </p14:xfrm>
          </p:contentPart>
        </mc:Choice>
        <mc:Fallback>
          <p:pic>
            <p:nvPicPr>
              <p:cNvPr id="16" name="Рукописный ввод 15">
                <a:extLst>
                  <a:ext uri="{FF2B5EF4-FFF2-40B4-BE49-F238E27FC236}">
                    <a16:creationId xmlns:a16="http://schemas.microsoft.com/office/drawing/2014/main" xmlns="" xmlns:aink="http://schemas.microsoft.com/office/drawing/2016/ink" xmlns:p14="http://schemas.microsoft.com/office/powerpoint/2010/main" id="{AD31A734-038D-F1B5-FB04-47A2E59B2E59}"/>
                  </a:ext>
                </a:extLst>
              </p:cNvPr>
              <p:cNvPicPr/>
              <p:nvPr/>
            </p:nvPicPr>
            <p:blipFill>
              <a:blip r:embed="rId24"/>
              <a:stretch>
                <a:fillRect/>
              </a:stretch>
            </p:blipFill>
            <p:spPr>
              <a:xfrm>
                <a:off x="1498265" y="2190351"/>
                <a:ext cx="126000" cy="7614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5">
            <p14:nvContentPartPr>
              <p14:cNvPr id="17" name="Рукописный ввод 16">
                <a:extLst>
                  <a:ext uri="{FF2B5EF4-FFF2-40B4-BE49-F238E27FC236}">
                    <a16:creationId xmlns:a16="http://schemas.microsoft.com/office/drawing/2014/main" id="{C5ED0BE6-E39E-3DC4-4984-39ED64E0D2EA}"/>
                  </a:ext>
                </a:extLst>
              </p14:cNvPr>
              <p14:cNvContentPartPr/>
              <p14:nvPr/>
            </p14:nvContentPartPr>
            <p14:xfrm>
              <a:off x="7033265" y="6245391"/>
              <a:ext cx="360" cy="360"/>
            </p14:xfrm>
          </p:contentPart>
        </mc:Choice>
        <mc:Fallback>
          <p:pic>
            <p:nvPicPr>
              <p:cNvPr id="17" name="Рукописный ввод 16">
                <a:extLst>
                  <a:ext uri="{FF2B5EF4-FFF2-40B4-BE49-F238E27FC236}">
                    <a16:creationId xmlns:a16="http://schemas.microsoft.com/office/drawing/2014/main" xmlns="" xmlns:aink="http://schemas.microsoft.com/office/drawing/2016/ink" xmlns:p14="http://schemas.microsoft.com/office/powerpoint/2010/main" id="{C5ED0BE6-E39E-3DC4-4984-39ED64E0D2EA}"/>
                  </a:ext>
                </a:extLst>
              </p:cNvPr>
              <p:cNvPicPr/>
              <p:nvPr/>
            </p:nvPicPr>
            <p:blipFill>
              <a:blip r:embed="rId26"/>
              <a:stretch>
                <a:fillRect/>
              </a:stretch>
            </p:blipFill>
            <p:spPr>
              <a:xfrm>
                <a:off x="6970625" y="5867751"/>
                <a:ext cx="126000" cy="756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7">
            <p14:nvContentPartPr>
              <p14:cNvPr id="18" name="Рукописный ввод 17">
                <a:extLst>
                  <a:ext uri="{FF2B5EF4-FFF2-40B4-BE49-F238E27FC236}">
                    <a16:creationId xmlns:a16="http://schemas.microsoft.com/office/drawing/2014/main" id="{0CF0FE5C-801B-4326-D755-CB5A22548FD3}"/>
                  </a:ext>
                </a:extLst>
              </p14:cNvPr>
              <p14:cNvContentPartPr/>
              <p14:nvPr/>
            </p14:nvContentPartPr>
            <p14:xfrm>
              <a:off x="4577345" y="6185631"/>
              <a:ext cx="87480" cy="62280"/>
            </p14:xfrm>
          </p:contentPart>
        </mc:Choice>
        <mc:Fallback>
          <p:pic>
            <p:nvPicPr>
              <p:cNvPr id="18" name="Рукописный ввод 17">
                <a:extLst>
                  <a:ext uri="{FF2B5EF4-FFF2-40B4-BE49-F238E27FC236}">
                    <a16:creationId xmlns:a16="http://schemas.microsoft.com/office/drawing/2014/main" xmlns="" xmlns:aink="http://schemas.microsoft.com/office/drawing/2016/ink" xmlns:p14="http://schemas.microsoft.com/office/powerpoint/2010/main" id="{0CF0FE5C-801B-4326-D755-CB5A22548FD3}"/>
                  </a:ext>
                </a:extLst>
              </p:cNvPr>
              <p:cNvPicPr/>
              <p:nvPr/>
            </p:nvPicPr>
            <p:blipFill>
              <a:blip r:embed="rId28"/>
              <a:stretch>
                <a:fillRect/>
              </a:stretch>
            </p:blipFill>
            <p:spPr>
              <a:xfrm>
                <a:off x="4514705" y="5807631"/>
                <a:ext cx="213120" cy="817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9">
            <p14:nvContentPartPr>
              <p14:cNvPr id="19" name="Рукописный ввод 18">
                <a:extLst>
                  <a:ext uri="{FF2B5EF4-FFF2-40B4-BE49-F238E27FC236}">
                    <a16:creationId xmlns:a16="http://schemas.microsoft.com/office/drawing/2014/main" id="{A4F6A1D2-E72D-A2DA-3A74-11B4F09258D9}"/>
                  </a:ext>
                </a:extLst>
              </p14:cNvPr>
              <p14:cNvContentPartPr/>
              <p14:nvPr/>
            </p14:nvContentPartPr>
            <p14:xfrm>
              <a:off x="5099345" y="6147111"/>
              <a:ext cx="91440" cy="66600"/>
            </p14:xfrm>
          </p:contentPart>
        </mc:Choice>
        <mc:Fallback>
          <p:pic>
            <p:nvPicPr>
              <p:cNvPr id="19" name="Рукописный ввод 18">
                <a:extLst>
                  <a:ext uri="{FF2B5EF4-FFF2-40B4-BE49-F238E27FC236}">
                    <a16:creationId xmlns:a16="http://schemas.microsoft.com/office/drawing/2014/main" xmlns="" xmlns:aink="http://schemas.microsoft.com/office/drawing/2016/ink" xmlns:p14="http://schemas.microsoft.com/office/powerpoint/2010/main" id="{A4F6A1D2-E72D-A2DA-3A74-11B4F09258D9}"/>
                  </a:ext>
                </a:extLst>
              </p:cNvPr>
              <p:cNvPicPr/>
              <p:nvPr/>
            </p:nvPicPr>
            <p:blipFill>
              <a:blip r:embed="rId30"/>
              <a:stretch>
                <a:fillRect/>
              </a:stretch>
            </p:blipFill>
            <p:spPr>
              <a:xfrm>
                <a:off x="5036705" y="5769471"/>
                <a:ext cx="217080" cy="82224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31">
            <p14:nvContentPartPr>
              <p14:cNvPr id="20" name="Рукописный ввод 19">
                <a:extLst>
                  <a:ext uri="{FF2B5EF4-FFF2-40B4-BE49-F238E27FC236}">
                    <a16:creationId xmlns:a16="http://schemas.microsoft.com/office/drawing/2014/main" id="{577A53DA-8E1A-A95A-72C2-AA3D898F3618}"/>
                  </a:ext>
                </a:extLst>
              </p14:cNvPr>
              <p14:cNvContentPartPr/>
              <p14:nvPr/>
            </p14:nvContentPartPr>
            <p14:xfrm>
              <a:off x="140345" y="140151"/>
              <a:ext cx="360" cy="360"/>
            </p14:xfrm>
          </p:contentPart>
        </mc:Choice>
        <mc:Fallback>
          <p:pic>
            <p:nvPicPr>
              <p:cNvPr id="20" name="Рукописный ввод 19">
                <a:extLst>
                  <a:ext uri="{FF2B5EF4-FFF2-40B4-BE49-F238E27FC236}">
                    <a16:creationId xmlns:a16="http://schemas.microsoft.com/office/drawing/2014/main" xmlns="" xmlns:aink="http://schemas.microsoft.com/office/drawing/2016/ink" xmlns:p14="http://schemas.microsoft.com/office/powerpoint/2010/main" id="{577A53DA-8E1A-A95A-72C2-AA3D898F3618}"/>
                  </a:ext>
                </a:extLst>
              </p:cNvPr>
              <p:cNvPicPr/>
              <p:nvPr/>
            </p:nvPicPr>
            <p:blipFill>
              <a:blip r:embed="rId32"/>
              <a:stretch>
                <a:fillRect/>
              </a:stretch>
            </p:blipFill>
            <p:spPr>
              <a:xfrm>
                <a:off x="77705" y="-237849"/>
                <a:ext cx="126000" cy="756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33">
            <p14:nvContentPartPr>
              <p14:cNvPr id="21" name="Рукописный ввод 20">
                <a:extLst>
                  <a:ext uri="{FF2B5EF4-FFF2-40B4-BE49-F238E27FC236}">
                    <a16:creationId xmlns:a16="http://schemas.microsoft.com/office/drawing/2014/main" id="{D1BBDA16-0FC2-E2C3-D61A-729B7B492810}"/>
                  </a:ext>
                </a:extLst>
              </p14:cNvPr>
              <p14:cNvContentPartPr/>
              <p14:nvPr/>
            </p14:nvContentPartPr>
            <p14:xfrm>
              <a:off x="5935985" y="6183831"/>
              <a:ext cx="6120" cy="5760"/>
            </p14:xfrm>
          </p:contentPart>
        </mc:Choice>
        <mc:Fallback>
          <p:pic>
            <p:nvPicPr>
              <p:cNvPr id="21" name="Рукописный ввод 20">
                <a:extLst>
                  <a:ext uri="{FF2B5EF4-FFF2-40B4-BE49-F238E27FC236}">
                    <a16:creationId xmlns:a16="http://schemas.microsoft.com/office/drawing/2014/main" xmlns="" xmlns:aink="http://schemas.microsoft.com/office/drawing/2016/ink" xmlns:p14="http://schemas.microsoft.com/office/powerpoint/2010/main" id="{D1BBDA16-0FC2-E2C3-D61A-729B7B492810}"/>
                  </a:ext>
                </a:extLst>
              </p:cNvPr>
              <p:cNvPicPr/>
              <p:nvPr/>
            </p:nvPicPr>
            <p:blipFill>
              <a:blip r:embed="rId34"/>
              <a:stretch>
                <a:fillRect/>
              </a:stretch>
            </p:blipFill>
            <p:spPr>
              <a:xfrm>
                <a:off x="5872985" y="5805831"/>
                <a:ext cx="131760" cy="7614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35">
            <p14:nvContentPartPr>
              <p14:cNvPr id="22" name="Рукописный ввод 21">
                <a:extLst>
                  <a:ext uri="{FF2B5EF4-FFF2-40B4-BE49-F238E27FC236}">
                    <a16:creationId xmlns:a16="http://schemas.microsoft.com/office/drawing/2014/main" id="{A7DDCED6-E12E-669A-998B-589F72025CC9}"/>
                  </a:ext>
                </a:extLst>
              </p14:cNvPr>
              <p14:cNvContentPartPr/>
              <p14:nvPr/>
            </p14:nvContentPartPr>
            <p14:xfrm>
              <a:off x="1349945" y="4866951"/>
              <a:ext cx="360" cy="360"/>
            </p14:xfrm>
          </p:contentPart>
        </mc:Choice>
        <mc:Fallback>
          <p:pic>
            <p:nvPicPr>
              <p:cNvPr id="22" name="Рукописный ввод 21">
                <a:extLst>
                  <a:ext uri="{FF2B5EF4-FFF2-40B4-BE49-F238E27FC236}">
                    <a16:creationId xmlns:a16="http://schemas.microsoft.com/office/drawing/2014/main" xmlns="" xmlns:aink="http://schemas.microsoft.com/office/drawing/2016/ink" xmlns:p14="http://schemas.microsoft.com/office/powerpoint/2010/main" id="{A7DDCED6-E12E-669A-998B-589F72025CC9}"/>
                  </a:ext>
                </a:extLst>
              </p:cNvPr>
              <p:cNvPicPr/>
              <p:nvPr/>
            </p:nvPicPr>
            <p:blipFill>
              <a:blip r:embed="rId36"/>
              <a:stretch>
                <a:fillRect/>
              </a:stretch>
            </p:blipFill>
            <p:spPr>
              <a:xfrm>
                <a:off x="1287305" y="4488951"/>
                <a:ext cx="126000" cy="756000"/>
              </a:xfrm>
              <a:prstGeom prst="rect">
                <a:avLst/>
              </a:prstGeom>
            </p:spPr>
          </p:pic>
        </mc:Fallback>
      </mc:AlternateContent>
      <p:sp>
        <p:nvSpPr>
          <p:cNvPr id="24" name="TextBox 23">
            <a:extLst>
              <a:ext uri="{FF2B5EF4-FFF2-40B4-BE49-F238E27FC236}">
                <a16:creationId xmlns:a16="http://schemas.microsoft.com/office/drawing/2014/main" xmlns="" id="{67C8D7EF-8EBD-ED7A-4302-5D59D37148FD}"/>
              </a:ext>
            </a:extLst>
          </p:cNvPr>
          <p:cNvSpPr txBox="1"/>
          <p:nvPr/>
        </p:nvSpPr>
        <p:spPr>
          <a:xfrm>
            <a:off x="3596091" y="5738927"/>
            <a:ext cx="332142" cy="369332"/>
          </a:xfrm>
          <a:prstGeom prst="rect">
            <a:avLst/>
          </a:prstGeom>
          <a:noFill/>
        </p:spPr>
        <p:txBody>
          <a:bodyPr wrap="square" rtlCol="0">
            <a:spAutoFit/>
          </a:bodyPr>
          <a:lstStyle/>
          <a:p>
            <a:r>
              <a:rPr lang="kk-KZ" b="1" dirty="0"/>
              <a:t>М</a:t>
            </a:r>
            <a:endParaRPr lang="ru-RU" b="1" dirty="0"/>
          </a:p>
        </p:txBody>
      </p:sp>
      <p:sp>
        <p:nvSpPr>
          <p:cNvPr id="25" name="TextBox 24">
            <a:extLst>
              <a:ext uri="{FF2B5EF4-FFF2-40B4-BE49-F238E27FC236}">
                <a16:creationId xmlns:a16="http://schemas.microsoft.com/office/drawing/2014/main" xmlns="" id="{45CA31ED-D3C1-DFB2-F102-F9480B800708}"/>
              </a:ext>
            </a:extLst>
          </p:cNvPr>
          <p:cNvSpPr txBox="1"/>
          <p:nvPr/>
        </p:nvSpPr>
        <p:spPr>
          <a:xfrm>
            <a:off x="4496262" y="6329437"/>
            <a:ext cx="319318" cy="369332"/>
          </a:xfrm>
          <a:prstGeom prst="rect">
            <a:avLst/>
          </a:prstGeom>
          <a:noFill/>
        </p:spPr>
        <p:txBody>
          <a:bodyPr wrap="none" rtlCol="0">
            <a:spAutoFit/>
          </a:bodyPr>
          <a:lstStyle/>
          <a:p>
            <a:r>
              <a:rPr lang="en-US" b="1" dirty="0"/>
              <a:t>F</a:t>
            </a:r>
            <a:endParaRPr lang="ru-RU" b="1" dirty="0"/>
          </a:p>
        </p:txBody>
      </p:sp>
      <p:sp>
        <p:nvSpPr>
          <p:cNvPr id="26" name="TextBox 25">
            <a:extLst>
              <a:ext uri="{FF2B5EF4-FFF2-40B4-BE49-F238E27FC236}">
                <a16:creationId xmlns:a16="http://schemas.microsoft.com/office/drawing/2014/main" xmlns="" id="{132ACCC8-E6F2-1D5E-111B-099BCD4CFF77}"/>
              </a:ext>
            </a:extLst>
          </p:cNvPr>
          <p:cNvSpPr txBox="1"/>
          <p:nvPr/>
        </p:nvSpPr>
        <p:spPr>
          <a:xfrm>
            <a:off x="5838425" y="6286901"/>
            <a:ext cx="316112" cy="369332"/>
          </a:xfrm>
          <a:prstGeom prst="rect">
            <a:avLst/>
          </a:prstGeom>
          <a:noFill/>
        </p:spPr>
        <p:txBody>
          <a:bodyPr wrap="none" rtlCol="0">
            <a:spAutoFit/>
          </a:bodyPr>
          <a:lstStyle/>
          <a:p>
            <a:r>
              <a:rPr lang="en-US" b="1" dirty="0"/>
              <a:t>E</a:t>
            </a:r>
            <a:endParaRPr lang="ru-RU" b="1" dirty="0"/>
          </a:p>
        </p:txBody>
      </p:sp>
      <p:sp>
        <p:nvSpPr>
          <p:cNvPr id="27" name="TextBox 26">
            <a:extLst>
              <a:ext uri="{FF2B5EF4-FFF2-40B4-BE49-F238E27FC236}">
                <a16:creationId xmlns:a16="http://schemas.microsoft.com/office/drawing/2014/main" xmlns="" id="{92F758A7-F3AD-87CE-CC2D-31FC6E87FEDE}"/>
              </a:ext>
            </a:extLst>
          </p:cNvPr>
          <p:cNvSpPr txBox="1"/>
          <p:nvPr/>
        </p:nvSpPr>
        <p:spPr>
          <a:xfrm>
            <a:off x="6848474" y="5712094"/>
            <a:ext cx="338554" cy="369332"/>
          </a:xfrm>
          <a:prstGeom prst="rect">
            <a:avLst/>
          </a:prstGeom>
          <a:noFill/>
        </p:spPr>
        <p:txBody>
          <a:bodyPr wrap="none" rtlCol="0">
            <a:spAutoFit/>
          </a:bodyPr>
          <a:lstStyle/>
          <a:p>
            <a:r>
              <a:rPr lang="en-US" b="1" dirty="0"/>
              <a:t>N</a:t>
            </a:r>
            <a:endParaRPr lang="ru-RU" b="1" dirty="0"/>
          </a:p>
        </p:txBody>
      </p:sp>
      <p:cxnSp>
        <p:nvCxnSpPr>
          <p:cNvPr id="31" name="Прямая соединительная линия 30">
            <a:extLst>
              <a:ext uri="{FF2B5EF4-FFF2-40B4-BE49-F238E27FC236}">
                <a16:creationId xmlns:a16="http://schemas.microsoft.com/office/drawing/2014/main" xmlns="" id="{A7D7870E-1819-3297-9A4B-E11D1D541D2E}"/>
              </a:ext>
            </a:extLst>
          </p:cNvPr>
          <p:cNvCxnSpPr/>
          <p:nvPr/>
        </p:nvCxnSpPr>
        <p:spPr>
          <a:xfrm>
            <a:off x="4614093" y="6202967"/>
            <a:ext cx="1337040" cy="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229632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a:extLst>
                  <a:ext uri="{FF2B5EF4-FFF2-40B4-BE49-F238E27FC236}">
                    <a16:creationId xmlns:a16="http://schemas.microsoft.com/office/drawing/2014/main" xmlns="" id="{8B89C014-E328-92E4-490A-0EB20ED0A2B9}"/>
                  </a:ext>
                </a:extLst>
              </p:cNvPr>
              <p:cNvSpPr>
                <a:spLocks noGrp="1"/>
              </p:cNvSpPr>
              <p:nvPr>
                <p:ph type="title"/>
              </p:nvPr>
            </p:nvSpPr>
            <p:spPr>
              <a:xfrm>
                <a:off x="677334" y="609600"/>
                <a:ext cx="9212254" cy="4778326"/>
              </a:xfrm>
            </p:spPr>
            <p:txBody>
              <a:bodyPr>
                <a:noAutofit/>
              </a:bodyPr>
              <a:lstStyle/>
              <a:p>
                <a:pPr>
                  <a:lnSpc>
                    <a:spcPct val="150000"/>
                  </a:lnSpc>
                </a:pPr>
                <a:r>
                  <a:rPr lang="en-US"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Ұзындығы</a:t>
                </a:r>
                <a:r>
                  <a:rPr lang="ru-RU" sz="2800" i="1" dirty="0">
                    <a:solidFill>
                      <a:srgbClr val="002060"/>
                    </a:solidFill>
                    <a:latin typeface="Times New Roman" panose="02020603050405020304" pitchFamily="18" charset="0"/>
                    <a:cs typeface="Times New Roman" panose="02020603050405020304" pitchFamily="18" charset="0"/>
                  </a:rPr>
                  <a:t> </a:t>
                </a:r>
                <a:r>
                  <a:rPr lang="en-US" sz="2800" i="1" dirty="0">
                    <a:solidFill>
                      <a:srgbClr val="002060"/>
                    </a:solidFill>
                    <a:latin typeface="Times New Roman" panose="02020603050405020304" pitchFamily="18" charset="0"/>
                    <a:cs typeface="Times New Roman" panose="02020603050405020304" pitchFamily="18" charset="0"/>
                  </a:rPr>
                  <a:t>l </a:t>
                </a:r>
                <a:r>
                  <a:rPr lang="ru-RU" sz="2800" dirty="0" err="1">
                    <a:solidFill>
                      <a:srgbClr val="002060"/>
                    </a:solidFill>
                    <a:latin typeface="Times New Roman" panose="02020603050405020304" pitchFamily="18" charset="0"/>
                    <a:cs typeface="Times New Roman" panose="02020603050405020304" pitchFamily="18" charset="0"/>
                  </a:rPr>
                  <a:t>болатын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кесінді</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ұзындығы</a:t>
                </a:r>
                <a:r>
                  <a:rPr lang="ru-RU"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L-</a:t>
                </a:r>
                <a:r>
                  <a:rPr lang="ru-RU" sz="2800" dirty="0" err="1">
                    <a:solidFill>
                      <a:srgbClr val="002060"/>
                    </a:solidFill>
                    <a:latin typeface="Times New Roman" panose="02020603050405020304" pitchFamily="18" charset="0"/>
                    <a:cs typeface="Times New Roman" panose="02020603050405020304" pitchFamily="18" charset="0"/>
                  </a:rPr>
                  <a:t>ге</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тен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кесіндіге</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тиісті.А</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оқиғасы</a:t>
                </a:r>
                <a:r>
                  <a:rPr lang="ru-RU" sz="2800" dirty="0">
                    <a:solidFill>
                      <a:srgbClr val="002060"/>
                    </a:solidFill>
                    <a:latin typeface="Times New Roman" panose="02020603050405020304" pitchFamily="18" charset="0"/>
                    <a:cs typeface="Times New Roman" panose="02020603050405020304" pitchFamily="18" charset="0"/>
                  </a:rPr>
                  <a:t> - "</a:t>
                </a:r>
                <a:r>
                  <a:rPr lang="ru-RU" sz="2800" dirty="0" err="1">
                    <a:solidFill>
                      <a:srgbClr val="002060"/>
                    </a:solidFill>
                    <a:latin typeface="Times New Roman" panose="02020603050405020304" pitchFamily="18" charset="0"/>
                    <a:cs typeface="Times New Roman" panose="02020603050405020304" pitchFamily="18" charset="0"/>
                  </a:rPr>
                  <a:t>кездейсоқ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алынған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нүкте</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ұзындығы</a:t>
                </a:r>
                <a:r>
                  <a:rPr lang="ru-RU" sz="2800" dirty="0">
                    <a:solidFill>
                      <a:srgbClr val="002060"/>
                    </a:solidFill>
                    <a:latin typeface="Times New Roman" panose="02020603050405020304" pitchFamily="18" charset="0"/>
                    <a:cs typeface="Times New Roman" panose="02020603050405020304" pitchFamily="18" charset="0"/>
                  </a:rPr>
                  <a:t> </a:t>
                </a:r>
                <a:r>
                  <a:rPr lang="en-US" sz="2800" i="1" dirty="0">
                    <a:solidFill>
                      <a:srgbClr val="002060"/>
                    </a:solidFill>
                    <a:latin typeface="Times New Roman" panose="02020603050405020304" pitchFamily="18" charset="0"/>
                    <a:cs typeface="Times New Roman" panose="02020603050405020304" pitchFamily="18" charset="0"/>
                  </a:rPr>
                  <a:t>l</a:t>
                </a:r>
                <a:r>
                  <a:rPr lang="en-US"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кесіндіде</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белгіленген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Онда</a:t>
                </a:r>
                <a:r>
                  <a:rPr lang="ru-RU" sz="2800" dirty="0">
                    <a:solidFill>
                      <a:srgbClr val="002060"/>
                    </a:solidFill>
                    <a:latin typeface="Times New Roman" panose="02020603050405020304" pitchFamily="18" charset="0"/>
                    <a:cs typeface="Times New Roman" panose="02020603050405020304" pitchFamily="18" charset="0"/>
                  </a:rPr>
                  <a:t> А </a:t>
                </a:r>
                <a:r>
                  <a:rPr lang="ru-RU" sz="2800" dirty="0" err="1">
                    <a:solidFill>
                      <a:srgbClr val="002060"/>
                    </a:solidFill>
                    <a:latin typeface="Times New Roman" panose="02020603050405020304" pitchFamily="18" charset="0"/>
                    <a:cs typeface="Times New Roman" panose="02020603050405020304" pitchFamily="18" charset="0"/>
                  </a:rPr>
                  <a:t>оқиғасының</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ықтималдығы</a:t>
                </a:r>
                <a:r>
                  <a:rPr lang="ru-RU" sz="2800" dirty="0">
                    <a:solidFill>
                      <a:srgbClr val="002060"/>
                    </a:solidFill>
                    <a:latin typeface="Times New Roman" panose="02020603050405020304" pitchFamily="18" charset="0"/>
                    <a:cs typeface="Times New Roman" panose="02020603050405020304" pitchFamily="18" charset="0"/>
                  </a:rPr>
                  <a:t>:</a:t>
                </a:r>
                <a:r>
                  <a:rPr lang="en-US" sz="2800" dirty="0">
                    <a:solidFill>
                      <a:srgbClr val="002060"/>
                    </a:solidFill>
                    <a:latin typeface="Times New Roman" panose="02020603050405020304" pitchFamily="18" charset="0"/>
                    <a:cs typeface="Times New Roman" panose="02020603050405020304" pitchFamily="18" charset="0"/>
                  </a:rPr>
                  <a:t>       </a:t>
                </a: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                                     P(A) =  </a:t>
                </a:r>
                <a14:m>
                  <m:oMath xmlns:m="http://schemas.openxmlformats.org/officeDocument/2006/math">
                    <m:f>
                      <m:fPr>
                        <m:ctrlPr>
                          <a:rPr lang="en-US" sz="3200" b="1" i="1" smtClean="0">
                            <a:solidFill>
                              <a:srgbClr val="002060"/>
                            </a:solidFill>
                            <a:latin typeface="Cambria Math" panose="02040503050406030204" pitchFamily="18" charset="0"/>
                            <a:cs typeface="Times New Roman" panose="02020603050405020304" pitchFamily="18" charset="0"/>
                          </a:rPr>
                        </m:ctrlPr>
                      </m:fPr>
                      <m:num>
                        <m:r>
                          <m:rPr>
                            <m:nor/>
                          </m:rPr>
                          <a:rPr lang="en-US" sz="3200" i="1" dirty="0">
                            <a:solidFill>
                              <a:srgbClr val="002060"/>
                            </a:solidFill>
                            <a:latin typeface="Times New Roman" panose="02020603050405020304" pitchFamily="18" charset="0"/>
                            <a:cs typeface="Times New Roman" panose="02020603050405020304" pitchFamily="18" charset="0"/>
                          </a:rPr>
                          <m:t>l</m:t>
                        </m:r>
                      </m:num>
                      <m:den>
                        <m:r>
                          <a:rPr lang="en-US" sz="3200" b="1" i="1" smtClean="0">
                            <a:solidFill>
                              <a:srgbClr val="002060"/>
                            </a:solidFill>
                            <a:latin typeface="Cambria Math" panose="02040503050406030204" pitchFamily="18" charset="0"/>
                            <a:cs typeface="Times New Roman" panose="02020603050405020304" pitchFamily="18" charset="0"/>
                          </a:rPr>
                          <m:t>𝑳</m:t>
                        </m:r>
                      </m:den>
                    </m:f>
                  </m:oMath>
                </a14:m>
                <a:r>
                  <a:rPr lang="en-US" sz="3200" b="1"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r>
                <a:br>
                  <a:rPr lang="en-US" sz="2800"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       </a:t>
                </a:r>
                <a:endParaRPr lang="ru-RU" sz="2800" dirty="0">
                  <a:solidFill>
                    <a:srgbClr val="002060"/>
                  </a:solidFill>
                  <a:latin typeface="Times New Roman" panose="02020603050405020304" pitchFamily="18" charset="0"/>
                  <a:cs typeface="Times New Roman" panose="02020603050405020304" pitchFamily="18" charset="0"/>
                </a:endParaRPr>
              </a:p>
            </p:txBody>
          </p:sp>
        </mc:Choice>
        <mc:Fallback xmlns="">
          <p:sp>
            <p:nvSpPr>
              <p:cNvPr id="2" name="Заголовок 1">
                <a:extLst>
                  <a:ext uri="{FF2B5EF4-FFF2-40B4-BE49-F238E27FC236}">
                    <a16:creationId xmlns:a16="http://schemas.microsoft.com/office/drawing/2014/main" id="{8B89C014-E328-92E4-490A-0EB20ED0A2B9}"/>
                  </a:ext>
                </a:extLst>
              </p:cNvPr>
              <p:cNvSpPr>
                <a:spLocks noGrp="1" noRot="1" noChangeAspect="1" noMove="1" noResize="1" noEditPoints="1" noAdjustHandles="1" noChangeArrowheads="1" noChangeShapeType="1" noTextEdit="1"/>
              </p:cNvSpPr>
              <p:nvPr>
                <p:ph type="title"/>
              </p:nvPr>
            </p:nvSpPr>
            <p:spPr>
              <a:xfrm>
                <a:off x="677334" y="609600"/>
                <a:ext cx="9212254" cy="4778326"/>
              </a:xfrm>
              <a:blipFill>
                <a:blip r:embed="rId2"/>
                <a:stretch>
                  <a:fillRect l="-1324" r="-662"/>
                </a:stretch>
              </a:blipFill>
            </p:spPr>
            <p:txBody>
              <a:bodyPr/>
              <a:lstStyle/>
              <a:p>
                <a:r>
                  <a:rPr lang="ru-RU">
                    <a:noFill/>
                  </a:rPr>
                  <a:t> </a:t>
                </a:r>
              </a:p>
            </p:txBody>
          </p:sp>
        </mc:Fallback>
      </mc:AlternateContent>
    </p:spTree>
    <p:extLst>
      <p:ext uri="{BB962C8B-B14F-4D97-AF65-F5344CB8AC3E}">
        <p14:creationId xmlns:p14="http://schemas.microsoft.com/office/powerpoint/2010/main" val="3496107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AF13E89-844E-6551-433F-AD9508C591AE}"/>
              </a:ext>
            </a:extLst>
          </p:cNvPr>
          <p:cNvSpPr>
            <a:spLocks noGrp="1"/>
          </p:cNvSpPr>
          <p:nvPr>
            <p:ph type="title"/>
          </p:nvPr>
        </p:nvSpPr>
        <p:spPr/>
        <p:txBody>
          <a:bodyPr/>
          <a:lstStyle/>
          <a:p>
            <a:r>
              <a:rPr lang="kk-KZ" dirty="0">
                <a:solidFill>
                  <a:srgbClr val="002060"/>
                </a:solidFill>
                <a:latin typeface="Times New Roman" panose="02020603050405020304" pitchFamily="18" charset="0"/>
                <a:cs typeface="Times New Roman" panose="02020603050405020304" pitchFamily="18" charset="0"/>
              </a:rPr>
              <a:t>Қорытынды</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6C6C0824-1043-0CDC-44E5-9AA52481768F}"/>
              </a:ext>
            </a:extLst>
          </p:cNvPr>
          <p:cNvSpPr>
            <a:spLocks noGrp="1"/>
          </p:cNvSpPr>
          <p:nvPr>
            <p:ph idx="1"/>
          </p:nvPr>
        </p:nvSpPr>
        <p:spPr>
          <a:xfrm>
            <a:off x="258696" y="2108199"/>
            <a:ext cx="9015306" cy="1320801"/>
          </a:xfrm>
        </p:spPr>
        <p:txBody>
          <a:bodyPr>
            <a:normAutofit/>
          </a:bodyPr>
          <a:lstStyle/>
          <a:p>
            <a:pPr marL="0" indent="0">
              <a:buNone/>
            </a:pPr>
            <a:r>
              <a:rPr lang="kk-KZ" sz="2800" dirty="0">
                <a:solidFill>
                  <a:srgbClr val="002060"/>
                </a:solidFill>
                <a:latin typeface="Times New Roman" panose="02020603050405020304" pitchFamily="18" charset="0"/>
                <a:cs typeface="Times New Roman" panose="02020603050405020304" pitchFamily="18" charset="0"/>
              </a:rPr>
              <a:t>Геометриялық ықтималдық ұғымымен таныстыңыздар.</a:t>
            </a:r>
            <a:endParaRPr lang="ru-RU" sz="2800" dirty="0">
              <a:solidFill>
                <a:srgbClr val="002060"/>
              </a:solidFill>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xmlns="" id="{768857E0-2960-F6BB-FF68-A515425ACE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13295" y="2108199"/>
            <a:ext cx="3521413" cy="4321735"/>
          </a:xfrm>
          <a:prstGeom prst="rect">
            <a:avLst/>
          </a:prstGeom>
        </p:spPr>
      </p:pic>
    </p:spTree>
    <p:extLst>
      <p:ext uri="{BB962C8B-B14F-4D97-AF65-F5344CB8AC3E}">
        <p14:creationId xmlns:p14="http://schemas.microsoft.com/office/powerpoint/2010/main" val="44792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72196" y="-1"/>
            <a:ext cx="9959927" cy="3699803"/>
          </a:xfrm>
        </p:spPr>
        <p:txBody>
          <a:bodyPr>
            <a:noAutofit/>
          </a:bodyPr>
          <a:lstStyle/>
          <a:p>
            <a:pPr algn="l"/>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Тақырып</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b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r>
            <a:b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Мәтінді</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есептерді</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шығару</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a:t>
            </a:r>
            <a:b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Геометриялық</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4400" b="1" dirty="0" err="1">
                <a:solidFill>
                  <a:srgbClr val="002060"/>
                </a:solidFill>
                <a:latin typeface="Tahoma" panose="020B0604030504040204" pitchFamily="34" charset="0"/>
                <a:ea typeface="Tahoma" panose="020B0604030504040204" pitchFamily="34" charset="0"/>
                <a:cs typeface="Tahoma" panose="020B0604030504040204" pitchFamily="34" charset="0"/>
              </a:rPr>
              <a:t>ықтималдық</a:t>
            </a:r>
            <a:r>
              <a:rPr lang="ru-RU" sz="4400" b="1" dirty="0">
                <a:solidFill>
                  <a:srgbClr val="00206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42714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1F1C1A5-A368-2E73-E1C7-F82DD218AF4F}"/>
              </a:ext>
            </a:extLst>
          </p:cNvPr>
          <p:cNvSpPr>
            <a:spLocks noGrp="1"/>
          </p:cNvSpPr>
          <p:nvPr>
            <p:ph type="title"/>
          </p:nvPr>
        </p:nvSpPr>
        <p:spPr>
          <a:xfrm>
            <a:off x="677334" y="609600"/>
            <a:ext cx="8596668" cy="797169"/>
          </a:xfrm>
        </p:spPr>
        <p:txBody>
          <a:bodyPr/>
          <a:lstStyle/>
          <a:p>
            <a:r>
              <a:rPr lang="kk-KZ" dirty="0">
                <a:solidFill>
                  <a:srgbClr val="002060"/>
                </a:solidFill>
                <a:latin typeface="Times New Roman" panose="02020603050405020304" pitchFamily="18" charset="0"/>
                <a:cs typeface="Times New Roman" panose="02020603050405020304" pitchFamily="18" charset="0"/>
              </a:rPr>
              <a:t>Сабақ мақсаты:</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1209300A-E9A5-AD6A-4A4A-1B76DC24B855}"/>
              </a:ext>
            </a:extLst>
          </p:cNvPr>
          <p:cNvSpPr>
            <a:spLocks noGrp="1"/>
          </p:cNvSpPr>
          <p:nvPr>
            <p:ph idx="1"/>
          </p:nvPr>
        </p:nvSpPr>
        <p:spPr>
          <a:xfrm>
            <a:off x="677334" y="1406769"/>
            <a:ext cx="8719884" cy="4178105"/>
          </a:xfrm>
        </p:spPr>
        <p:txBody>
          <a:bodyPr>
            <a:normAutofit/>
          </a:bodyPr>
          <a:lstStyle/>
          <a:p>
            <a:pPr marL="0" indent="0">
              <a:lnSpc>
                <a:spcPct val="150000"/>
              </a:lnSpc>
              <a:buNone/>
            </a:pPr>
            <a:r>
              <a:rPr lang="ru-RU" sz="2800" dirty="0">
                <a:solidFill>
                  <a:srgbClr val="002060"/>
                </a:solidFill>
                <a:latin typeface="Times New Roman" panose="02020603050405020304" pitchFamily="18" charset="0"/>
                <a:cs typeface="Times New Roman" panose="02020603050405020304" pitchFamily="18" charset="0"/>
              </a:rPr>
              <a:t>9.3.2.5 </a:t>
            </a:r>
            <a:r>
              <a:rPr lang="ru-RU" sz="2800" dirty="0" err="1">
                <a:solidFill>
                  <a:srgbClr val="002060"/>
                </a:solidFill>
                <a:latin typeface="Times New Roman" panose="02020603050405020304" pitchFamily="18" charset="0"/>
                <a:cs typeface="Times New Roman" panose="02020603050405020304" pitchFamily="18" charset="0"/>
              </a:rPr>
              <a:t>геометриялық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ықтималдықты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есептер</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шығаруда</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қолдану</a:t>
            </a:r>
            <a:r>
              <a:rPr lang="ru-RU" sz="28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2129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F2A8336-B835-12D8-48E3-C07A6C491BCE}"/>
              </a:ext>
            </a:extLst>
          </p:cNvPr>
          <p:cNvSpPr>
            <a:spLocks noGrp="1"/>
          </p:cNvSpPr>
          <p:nvPr>
            <p:ph type="title"/>
          </p:nvPr>
        </p:nvSpPr>
        <p:spPr>
          <a:xfrm>
            <a:off x="542778" y="449532"/>
            <a:ext cx="9206132" cy="1126050"/>
          </a:xfrm>
        </p:spPr>
        <p:txBody>
          <a:bodyPr>
            <a:noAutofit/>
          </a:bodyPr>
          <a:lstStyle/>
          <a:p>
            <a:r>
              <a:rPr lang="kk-KZ" b="1" dirty="0">
                <a:solidFill>
                  <a:srgbClr val="002060"/>
                </a:solidFill>
                <a:latin typeface="Times New Roman" panose="02020603050405020304" pitchFamily="18" charset="0"/>
                <a:cs typeface="Times New Roman" panose="02020603050405020304" pitchFamily="18" charset="0"/>
              </a:rPr>
              <a:t>Бүгін сабақта</a:t>
            </a:r>
            <a:r>
              <a:rPr lang="ru-RU" sz="3600" b="1" dirty="0">
                <a:solidFill>
                  <a:srgbClr val="002060"/>
                </a:solidFill>
                <a:latin typeface="Times New Roman" panose="02020603050405020304" pitchFamily="18" charset="0"/>
                <a:cs typeface="Times New Roman" panose="02020603050405020304" pitchFamily="18" charset="0"/>
              </a:rPr>
              <a:t>:</a:t>
            </a:r>
          </a:p>
        </p:txBody>
      </p:sp>
      <p:sp>
        <p:nvSpPr>
          <p:cNvPr id="3" name="Объект 2">
            <a:extLst>
              <a:ext uri="{FF2B5EF4-FFF2-40B4-BE49-F238E27FC236}">
                <a16:creationId xmlns:a16="http://schemas.microsoft.com/office/drawing/2014/main" xmlns="" id="{A8EFE5BF-B07F-E188-5709-87F088A71B13}"/>
              </a:ext>
            </a:extLst>
          </p:cNvPr>
          <p:cNvSpPr>
            <a:spLocks noGrp="1"/>
          </p:cNvSpPr>
          <p:nvPr>
            <p:ph idx="1"/>
          </p:nvPr>
        </p:nvSpPr>
        <p:spPr>
          <a:xfrm>
            <a:off x="416168" y="1797489"/>
            <a:ext cx="9909517" cy="3928062"/>
          </a:xfrm>
        </p:spPr>
        <p:txBody>
          <a:bodyPr>
            <a:normAutofit/>
          </a:bodyPr>
          <a:lstStyle/>
          <a:p>
            <a:pPr marL="0" indent="0">
              <a:buNone/>
            </a:pPr>
            <a:endParaRPr lang="kk-KZ" sz="2800" dirty="0">
              <a:solidFill>
                <a:srgbClr val="002060"/>
              </a:solidFill>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
            </a:pPr>
            <a:r>
              <a:rPr lang="ru-RU" sz="2800" dirty="0" err="1">
                <a:solidFill>
                  <a:srgbClr val="002060"/>
                </a:solidFill>
                <a:latin typeface="Times New Roman" panose="02020603050405020304" pitchFamily="18" charset="0"/>
                <a:cs typeface="Times New Roman" panose="02020603050405020304" pitchFamily="18" charset="0"/>
              </a:rPr>
              <a:t>Геометриял</a:t>
            </a:r>
            <a:r>
              <a:rPr lang="kk-KZ" sz="2800" dirty="0">
                <a:solidFill>
                  <a:srgbClr val="002060"/>
                </a:solidFill>
                <a:latin typeface="Times New Roman" panose="02020603050405020304" pitchFamily="18" charset="0"/>
                <a:cs typeface="Times New Roman" panose="02020603050405020304" pitchFamily="18" charset="0"/>
              </a:rPr>
              <a:t>ық ы</a:t>
            </a:r>
            <a:r>
              <a:rPr lang="ru-RU" sz="2800" dirty="0" err="1">
                <a:solidFill>
                  <a:srgbClr val="002060"/>
                </a:solidFill>
                <a:latin typeface="Times New Roman" panose="02020603050405020304" pitchFamily="18" charset="0"/>
                <a:cs typeface="Times New Roman" panose="02020603050405020304" pitchFamily="18" charset="0"/>
              </a:rPr>
              <a:t>қтималдық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ұғымын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білетін</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боласыңдар</a:t>
            </a:r>
            <a:r>
              <a:rPr lang="ru-RU" sz="2800" dirty="0">
                <a:solidFill>
                  <a:srgbClr val="002060"/>
                </a:solidFill>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
            </a:pPr>
            <a:r>
              <a:rPr lang="ru-RU" sz="2800" dirty="0" err="1">
                <a:solidFill>
                  <a:srgbClr val="002060"/>
                </a:solidFill>
                <a:latin typeface="Times New Roman" panose="02020603050405020304" pitchFamily="18" charset="0"/>
                <a:cs typeface="Times New Roman" panose="02020603050405020304" pitchFamily="18" charset="0"/>
              </a:rPr>
              <a:t>Геометриялық</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ықтималдықты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есеп</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шығаруда</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қолдануды</a:t>
            </a:r>
            <a:r>
              <a:rPr lang="ru-RU" sz="2800" dirty="0">
                <a:solidFill>
                  <a:srgbClr val="002060"/>
                </a:solidFill>
                <a:latin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cs typeface="Times New Roman" panose="02020603050405020304" pitchFamily="18" charset="0"/>
              </a:rPr>
              <a:t>үйренесіңдер</a:t>
            </a:r>
            <a:r>
              <a:rPr lang="ru-RU" sz="2800" dirty="0">
                <a:solidFill>
                  <a:srgbClr val="002060"/>
                </a:solidFill>
                <a:latin typeface="Times New Roman" panose="02020603050405020304" pitchFamily="18" charset="0"/>
                <a:cs typeface="Times New Roman" panose="02020603050405020304" pitchFamily="18" charset="0"/>
              </a:rPr>
              <a:t>.</a:t>
            </a:r>
          </a:p>
          <a:p>
            <a:pPr marL="0" indent="0">
              <a:buNone/>
            </a:pP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29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45BE6C70-F0F5-FE21-7C2D-E8ECFB208130}"/>
              </a:ext>
            </a:extLst>
          </p:cNvPr>
          <p:cNvSpPr>
            <a:spLocks noGrp="1"/>
          </p:cNvSpPr>
          <p:nvPr>
            <p:ph idx="1"/>
          </p:nvPr>
        </p:nvSpPr>
        <p:spPr>
          <a:xfrm>
            <a:off x="677333" y="464234"/>
            <a:ext cx="8959035" cy="5936565"/>
          </a:xfrm>
        </p:spPr>
        <p:txBody>
          <a:bodyPr>
            <a:normAutofit/>
          </a:bodyPr>
          <a:lstStyle/>
          <a:p>
            <a:pPr marL="0" indent="0">
              <a:lnSpc>
                <a:spcPct val="150000"/>
              </a:lnSpc>
              <a:buNone/>
            </a:pPr>
            <a:r>
              <a:rPr lang="kk-KZ" sz="2800" dirty="0">
                <a:solidFill>
                  <a:srgbClr val="002060"/>
                </a:solidFill>
                <a:latin typeface="Times New Roman" panose="02020603050405020304" pitchFamily="18" charset="0"/>
                <a:cs typeface="Times New Roman" panose="02020603050405020304" pitchFamily="18" charset="0"/>
              </a:rPr>
              <a:t>   Классикалық және статистикалық ықтималдықтармен қатар практикада геометриялық ықтималдық қолданылады. Классикалық ықтималдық нәтижелер </a:t>
            </a:r>
            <a:r>
              <a:rPr lang="kk-KZ" sz="2800" dirty="0" err="1">
                <a:solidFill>
                  <a:srgbClr val="002060"/>
                </a:solidFill>
                <a:latin typeface="Times New Roman" panose="02020603050405020304" pitchFamily="18" charset="0"/>
                <a:cs typeface="Times New Roman" panose="02020603050405020304" pitchFamily="18" charset="0"/>
              </a:rPr>
              <a:t>теңмүмкіндікті</a:t>
            </a:r>
            <a:r>
              <a:rPr lang="kk-KZ" sz="2800" dirty="0">
                <a:solidFill>
                  <a:srgbClr val="002060"/>
                </a:solidFill>
                <a:latin typeface="Times New Roman" panose="02020603050405020304" pitchFamily="18" charset="0"/>
                <a:cs typeface="Times New Roman" panose="02020603050405020304" pitchFamily="18" charset="0"/>
              </a:rPr>
              <a:t> болғанда ғана қолданылатын және нәтижелер саны шектеулі болатынын білесіздер.    Статистикалық ықтималдықты қолдану тәжірибелер жүргізуді қажет етеді. Мүмкін нәтижелер саны шексіз болған жағдайда геометриялық ықтималдық қолданылады.</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242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C20F07E-6CC2-D06C-6790-DC160311940C}"/>
              </a:ext>
            </a:extLst>
          </p:cNvPr>
          <p:cNvSpPr>
            <a:spLocks noGrp="1"/>
          </p:cNvSpPr>
          <p:nvPr>
            <p:ph idx="1"/>
          </p:nvPr>
        </p:nvSpPr>
        <p:spPr>
          <a:xfrm>
            <a:off x="677334" y="2160589"/>
            <a:ext cx="9381066" cy="3880773"/>
          </a:xfrm>
        </p:spPr>
        <p:txBody>
          <a:bodyPr>
            <a:normAutofit/>
          </a:bodyPr>
          <a:lstStyle/>
          <a:p>
            <a:pPr marL="0" indent="0">
              <a:lnSpc>
                <a:spcPct val="150000"/>
              </a:lnSpc>
              <a:buNone/>
            </a:pPr>
            <a:r>
              <a:rPr lang="kk-KZ" sz="3200" b="1" dirty="0">
                <a:solidFill>
                  <a:srgbClr val="002060"/>
                </a:solidFill>
                <a:latin typeface="Times New Roman" panose="02020603050405020304" pitchFamily="18" charset="0"/>
                <a:cs typeface="Times New Roman" panose="02020603050405020304" pitchFamily="18" charset="0"/>
              </a:rPr>
              <a:t>Геометриялық ықтималдық </a:t>
            </a:r>
            <a:r>
              <a:rPr lang="kk-KZ" sz="3200" dirty="0">
                <a:solidFill>
                  <a:srgbClr val="002060"/>
                </a:solidFill>
                <a:latin typeface="Times New Roman" panose="02020603050405020304" pitchFamily="18" charset="0"/>
                <a:cs typeface="Times New Roman" panose="02020603050405020304" pitchFamily="18" charset="0"/>
              </a:rPr>
              <a:t>-  нүктенің кесіндіге, жазықтық пен кеңістік фигураларының бөлігіне түсу ықтималдығы.</a:t>
            </a:r>
            <a:endParaRPr lang="ru-RU"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4567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E0C1944-4159-06E9-502F-96E65F18AEC4}"/>
              </a:ext>
            </a:extLst>
          </p:cNvPr>
          <p:cNvSpPr>
            <a:spLocks noGrp="1"/>
          </p:cNvSpPr>
          <p:nvPr>
            <p:ph type="ctrTitle"/>
          </p:nvPr>
        </p:nvSpPr>
        <p:spPr>
          <a:xfrm>
            <a:off x="1127238" y="4824177"/>
            <a:ext cx="7766936" cy="1646302"/>
          </a:xfrm>
        </p:spPr>
        <p:txBody>
          <a:bodyPr/>
          <a:lstStyle/>
          <a:p>
            <a:pPr algn="l">
              <a:lnSpc>
                <a:spcPct val="150000"/>
              </a:lnSpc>
            </a:pPr>
            <a:r>
              <a:rPr lang="kk-KZ" sz="2800" dirty="0">
                <a:solidFill>
                  <a:srgbClr val="002060"/>
                </a:solidFill>
                <a:latin typeface="Times New Roman" panose="02020603050405020304" pitchFamily="18" charset="0"/>
                <a:cs typeface="Times New Roman" panose="02020603050405020304" pitchFamily="18" charset="0"/>
              </a:rPr>
              <a:t>Оқиғаның ықтималдығын табу үшін біз сынақтың соңғы санын қарастырған болатынбыз. Бірақ ықтималдықты есептеуге берілген көптеген есептерді шығарғанда қайсыбір оқиғаларды сипаттайтын шексіз жиындарды қарастыру қажеттілігі туындайды. Мұндай жағдайда есептің геометриялық моделін салу ыңғайлы болады. Сондай модельді пайдаланып табылған ықтималдық </a:t>
            </a:r>
            <a:r>
              <a:rPr lang="kk-KZ" sz="2800" b="1" i="1" dirty="0">
                <a:solidFill>
                  <a:srgbClr val="002060"/>
                </a:solidFill>
                <a:latin typeface="Times New Roman" panose="02020603050405020304" pitchFamily="18" charset="0"/>
                <a:cs typeface="Times New Roman" panose="02020603050405020304" pitchFamily="18" charset="0"/>
              </a:rPr>
              <a:t>геометриялық ықтималдық </a:t>
            </a:r>
            <a:r>
              <a:rPr lang="kk-KZ" sz="2800" dirty="0">
                <a:solidFill>
                  <a:srgbClr val="002060"/>
                </a:solidFill>
                <a:latin typeface="Times New Roman" panose="02020603050405020304" pitchFamily="18" charset="0"/>
                <a:cs typeface="Times New Roman" panose="02020603050405020304" pitchFamily="18" charset="0"/>
              </a:rPr>
              <a:t>деп аталады. </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4614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929A4F9-D076-64C8-04E9-6716D70672C5}"/>
              </a:ext>
            </a:extLst>
          </p:cNvPr>
          <p:cNvSpPr>
            <a:spLocks noGrp="1"/>
          </p:cNvSpPr>
          <p:nvPr>
            <p:ph type="title"/>
          </p:nvPr>
        </p:nvSpPr>
        <p:spPr>
          <a:xfrm>
            <a:off x="677334" y="609600"/>
            <a:ext cx="8596668" cy="459545"/>
          </a:xfrm>
        </p:spPr>
        <p:txBody>
          <a:bodyPr>
            <a:normAutofit fontScale="90000"/>
          </a:bodyPr>
          <a:lstStyle/>
          <a:p>
            <a:r>
              <a:rPr lang="kk-KZ" sz="2800" b="1" dirty="0">
                <a:solidFill>
                  <a:srgbClr val="002060"/>
                </a:solidFill>
                <a:latin typeface="Times New Roman" panose="02020603050405020304" pitchFamily="18" charset="0"/>
                <a:cs typeface="Times New Roman" panose="02020603050405020304" pitchFamily="18" charset="0"/>
              </a:rPr>
              <a:t> </a:t>
            </a:r>
            <a:r>
              <a:rPr lang="ru-RU" sz="2800" b="1" dirty="0">
                <a:solidFill>
                  <a:srgbClr val="002060"/>
                </a:solidFill>
                <a:latin typeface="Times New Roman" panose="02020603050405020304" pitchFamily="18" charset="0"/>
                <a:cs typeface="Times New Roman" panose="02020603050405020304" pitchFamily="18" charset="0"/>
              </a:rPr>
              <a:t>1 м</a:t>
            </a:r>
            <a:r>
              <a:rPr lang="kk-KZ" sz="2800" b="1" dirty="0" err="1">
                <a:solidFill>
                  <a:srgbClr val="002060"/>
                </a:solidFill>
                <a:latin typeface="Times New Roman" panose="02020603050405020304" pitchFamily="18" charset="0"/>
                <a:cs typeface="Times New Roman" panose="02020603050405020304" pitchFamily="18" charset="0"/>
              </a:rPr>
              <a:t>ысал</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74C843B5-EAD5-6B2A-C332-68530864AA18}"/>
              </a:ext>
            </a:extLst>
          </p:cNvPr>
          <p:cNvSpPr>
            <a:spLocks noGrp="1"/>
          </p:cNvSpPr>
          <p:nvPr>
            <p:ph idx="1"/>
          </p:nvPr>
        </p:nvSpPr>
        <p:spPr>
          <a:xfrm>
            <a:off x="309489" y="1596866"/>
            <a:ext cx="9973993" cy="5008098"/>
          </a:xfrm>
        </p:spPr>
        <p:txBody>
          <a:bodyPr>
            <a:normAutofit/>
          </a:bodyPr>
          <a:lstStyle/>
          <a:p>
            <a:pPr marL="0" indent="0">
              <a:buNone/>
            </a:pPr>
            <a:r>
              <a:rPr lang="kk-KZ" sz="2800" dirty="0">
                <a:solidFill>
                  <a:srgbClr val="002060"/>
                </a:solidFill>
                <a:latin typeface="Times New Roman" panose="02020603050405020304" pitchFamily="18" charset="0"/>
                <a:cs typeface="Times New Roman" panose="02020603050405020304" pitchFamily="18" charset="0"/>
              </a:rPr>
              <a:t>   Жазықтықта қандай да бір </a:t>
            </a:r>
            <a:r>
              <a:rPr lang="en-US" sz="2800" dirty="0">
                <a:solidFill>
                  <a:srgbClr val="002060"/>
                </a:solidFill>
                <a:latin typeface="Times New Roman" panose="02020603050405020304" pitchFamily="18" charset="0"/>
                <a:cs typeface="Times New Roman" panose="02020603050405020304" pitchFamily="18" charset="0"/>
              </a:rPr>
              <a:t>D</a:t>
            </a:r>
            <a:r>
              <a:rPr lang="kk-KZ" sz="2800" dirty="0">
                <a:solidFill>
                  <a:srgbClr val="002060"/>
                </a:solidFill>
                <a:latin typeface="Times New Roman" panose="02020603050405020304" pitchFamily="18" charset="0"/>
                <a:cs typeface="Times New Roman" panose="02020603050405020304" pitchFamily="18" charset="0"/>
              </a:rPr>
              <a:t> фигурасы және</a:t>
            </a:r>
            <a:r>
              <a:rPr lang="en-US" sz="2800" dirty="0">
                <a:solidFill>
                  <a:srgbClr val="002060"/>
                </a:solidFill>
                <a:latin typeface="Times New Roman" panose="02020603050405020304" pitchFamily="18" charset="0"/>
                <a:cs typeface="Times New Roman" panose="02020603050405020304" pitchFamily="18" charset="0"/>
              </a:rPr>
              <a:t> D</a:t>
            </a:r>
            <a:r>
              <a:rPr lang="kk-KZ" sz="2800" dirty="0">
                <a:solidFill>
                  <a:srgbClr val="002060"/>
                </a:solidFill>
                <a:latin typeface="Times New Roman" panose="02020603050405020304" pitchFamily="18" charset="0"/>
                <a:cs typeface="Times New Roman" panose="02020603050405020304" pitchFamily="18" charset="0"/>
              </a:rPr>
              <a:t> фигурасының бір бөлігі болатын Е геометриялық фигурасы берілсін. </a:t>
            </a:r>
            <a:r>
              <a:rPr lang="ru-RU" sz="2800" dirty="0">
                <a:solidFill>
                  <a:srgbClr val="002060"/>
                </a:solidFill>
                <a:latin typeface="Times New Roman" panose="02020603050405020304" pitchFamily="18" charset="0"/>
                <a:cs typeface="Times New Roman" panose="02020603050405020304" pitchFamily="18" charset="0"/>
              </a:rPr>
              <a:t>(1</a:t>
            </a:r>
            <a:r>
              <a:rPr lang="kk-KZ" sz="2800" dirty="0">
                <a:solidFill>
                  <a:srgbClr val="002060"/>
                </a:solidFill>
                <a:latin typeface="Times New Roman" panose="02020603050405020304" pitchFamily="18" charset="0"/>
                <a:cs typeface="Times New Roman" panose="02020603050405020304" pitchFamily="18" charset="0"/>
              </a:rPr>
              <a:t> сурет)</a:t>
            </a:r>
          </a:p>
          <a:p>
            <a:pPr marL="0" indent="0">
              <a:buNone/>
            </a:pPr>
            <a:r>
              <a:rPr lang="kk-KZ" sz="2800" dirty="0">
                <a:solidFill>
                  <a:srgbClr val="002060"/>
                </a:solidFill>
                <a:latin typeface="Times New Roman" panose="02020603050405020304" pitchFamily="18" charset="0"/>
                <a:cs typeface="Times New Roman" panose="02020603050405020304" pitchFamily="18" charset="0"/>
              </a:rPr>
              <a:t>Тәжірибе барысында </a:t>
            </a:r>
            <a:r>
              <a:rPr lang="en-US" sz="2800" dirty="0">
                <a:solidFill>
                  <a:srgbClr val="002060"/>
                </a:solidFill>
                <a:latin typeface="Times New Roman" panose="02020603050405020304" pitchFamily="18" charset="0"/>
                <a:cs typeface="Times New Roman" panose="02020603050405020304" pitchFamily="18" charset="0"/>
              </a:rPr>
              <a:t>D</a:t>
            </a:r>
            <a:r>
              <a:rPr lang="kk-KZ" sz="2800" dirty="0">
                <a:solidFill>
                  <a:srgbClr val="002060"/>
                </a:solidFill>
                <a:latin typeface="Times New Roman" panose="02020603050405020304" pitchFamily="18" charset="0"/>
                <a:cs typeface="Times New Roman" panose="02020603050405020304" pitchFamily="18" charset="0"/>
              </a:rPr>
              <a:t> фигурасына тиісті   </a:t>
            </a:r>
          </a:p>
          <a:p>
            <a:pPr marL="0" indent="0">
              <a:buNone/>
            </a:pPr>
            <a:r>
              <a:rPr lang="kk-KZ" sz="2800" dirty="0">
                <a:solidFill>
                  <a:srgbClr val="002060"/>
                </a:solidFill>
                <a:latin typeface="Times New Roman" panose="02020603050405020304" pitchFamily="18" charset="0"/>
                <a:cs typeface="Times New Roman" panose="02020603050405020304" pitchFamily="18" charset="0"/>
              </a:rPr>
              <a:t>кездейсоқ нүкте таңдалсын. Осы </a:t>
            </a:r>
          </a:p>
          <a:p>
            <a:pPr marL="0" indent="0">
              <a:buNone/>
            </a:pPr>
            <a:r>
              <a:rPr lang="kk-KZ" sz="2800" dirty="0">
                <a:solidFill>
                  <a:srgbClr val="002060"/>
                </a:solidFill>
                <a:latin typeface="Times New Roman" panose="02020603050405020304" pitchFamily="18" charset="0"/>
                <a:cs typeface="Times New Roman" panose="02020603050405020304" pitchFamily="18" charset="0"/>
              </a:rPr>
              <a:t>нүктенің Е фигурасына тиісті болу</a:t>
            </a:r>
          </a:p>
          <a:p>
            <a:pPr marL="0" indent="0">
              <a:buNone/>
            </a:pPr>
            <a:r>
              <a:rPr lang="kk-KZ" sz="2800" dirty="0">
                <a:solidFill>
                  <a:srgbClr val="002060"/>
                </a:solidFill>
                <a:latin typeface="Times New Roman" panose="02020603050405020304" pitchFamily="18" charset="0"/>
                <a:cs typeface="Times New Roman" panose="02020603050405020304" pitchFamily="18" charset="0"/>
              </a:rPr>
              <a:t>ықтималдығын табу керек. </a:t>
            </a:r>
          </a:p>
          <a:p>
            <a:pPr marL="0" indent="0">
              <a:buNone/>
            </a:pPr>
            <a:endParaRPr lang="ru-RU" sz="2800" dirty="0">
              <a:solidFill>
                <a:srgbClr val="002060"/>
              </a:solidFill>
              <a:latin typeface="Times New Roman" panose="02020603050405020304" pitchFamily="18" charset="0"/>
              <a:cs typeface="Times New Roman" panose="02020603050405020304" pitchFamily="18" charset="0"/>
            </a:endParaRPr>
          </a:p>
          <a:p>
            <a:pPr marL="0" indent="0">
              <a:buNone/>
            </a:pPr>
            <a:r>
              <a:rPr lang="ru-RU" sz="2800" dirty="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(1</a:t>
            </a:r>
            <a:r>
              <a:rPr lang="kk-KZ" sz="2400" dirty="0">
                <a:solidFill>
                  <a:srgbClr val="002060"/>
                </a:solidFill>
                <a:latin typeface="Times New Roman" panose="02020603050405020304" pitchFamily="18" charset="0"/>
                <a:cs typeface="Times New Roman" panose="02020603050405020304" pitchFamily="18" charset="0"/>
              </a:rPr>
              <a:t> сурет)</a:t>
            </a:r>
          </a:p>
          <a:p>
            <a:pPr marL="0" indent="0">
              <a:buNone/>
            </a:pPr>
            <a:endParaRPr lang="ru-RU" sz="2800" dirty="0">
              <a:solidFill>
                <a:srgbClr val="002060"/>
              </a:solidFill>
              <a:latin typeface="Times New Roman" panose="02020603050405020304" pitchFamily="18" charset="0"/>
              <a:cs typeface="Times New Roman" panose="02020603050405020304" pitchFamily="18" charset="0"/>
            </a:endParaRPr>
          </a:p>
        </p:txBody>
      </p:sp>
      <p:sp>
        <p:nvSpPr>
          <p:cNvPr id="4" name="Овал 3">
            <a:extLst>
              <a:ext uri="{FF2B5EF4-FFF2-40B4-BE49-F238E27FC236}">
                <a16:creationId xmlns:a16="http://schemas.microsoft.com/office/drawing/2014/main" xmlns="" id="{4321E5D6-F6E1-CF48-2CE8-8251DE6A7360}"/>
              </a:ext>
            </a:extLst>
          </p:cNvPr>
          <p:cNvSpPr/>
          <p:nvPr/>
        </p:nvSpPr>
        <p:spPr>
          <a:xfrm>
            <a:off x="5959627" y="3307352"/>
            <a:ext cx="3765452" cy="19537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b="1" dirty="0">
              <a:solidFill>
                <a:srgbClr val="002060"/>
              </a:solidFill>
            </a:endParaRPr>
          </a:p>
        </p:txBody>
      </p:sp>
      <p:sp>
        <p:nvSpPr>
          <p:cNvPr id="5" name="Равнобедренный треугольник 4">
            <a:extLst>
              <a:ext uri="{FF2B5EF4-FFF2-40B4-BE49-F238E27FC236}">
                <a16:creationId xmlns:a16="http://schemas.microsoft.com/office/drawing/2014/main" xmlns="" id="{1ECF6E6E-1C59-2FDE-BC12-EF7EDFA7D44F}"/>
              </a:ext>
            </a:extLst>
          </p:cNvPr>
          <p:cNvSpPr/>
          <p:nvPr/>
        </p:nvSpPr>
        <p:spPr>
          <a:xfrm rot="19449908">
            <a:off x="6248758" y="3498911"/>
            <a:ext cx="1313091" cy="985794"/>
          </a:xfrm>
          <a:prstGeom prst="triangl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a:t>
            </a:r>
            <a:endParaRPr lang="ru-RU" dirty="0"/>
          </a:p>
        </p:txBody>
      </p:sp>
      <mc:AlternateContent xmlns:mc="http://schemas.openxmlformats.org/markup-compatibility/2006" xmlns:p14="http://schemas.microsoft.com/office/powerpoint/2010/main">
        <mc:Choice Requires="p14">
          <p:contentPart p14:bwMode="auto" r:id="rId2">
            <p14:nvContentPartPr>
              <p14:cNvPr id="32" name="Рукописный ввод 31">
                <a:extLst>
                  <a:ext uri="{FF2B5EF4-FFF2-40B4-BE49-F238E27FC236}">
                    <a16:creationId xmlns:a16="http://schemas.microsoft.com/office/drawing/2014/main" xmlns="" id="{99B887A2-D601-F4AF-9ED3-6D0109A22203}"/>
                  </a:ext>
                </a:extLst>
              </p14:cNvPr>
              <p14:cNvContentPartPr/>
              <p14:nvPr/>
            </p14:nvContentPartPr>
            <p14:xfrm>
              <a:off x="9129185" y="4515148"/>
              <a:ext cx="360" cy="360"/>
            </p14:xfrm>
          </p:contentPart>
        </mc:Choice>
        <mc:Fallback xmlns="">
          <p:pic>
            <p:nvPicPr>
              <p:cNvPr id="32" name="Рукописный ввод 31">
                <a:extLst>
                  <a:ext uri="{FF2B5EF4-FFF2-40B4-BE49-F238E27FC236}">
                    <a16:creationId xmlns:a16="http://schemas.microsoft.com/office/drawing/2014/main" id="{99B887A2-D601-F4AF-9ED3-6D0109A22203}"/>
                  </a:ext>
                </a:extLst>
              </p:cNvPr>
              <p:cNvPicPr/>
              <p:nvPr/>
            </p:nvPicPr>
            <p:blipFill>
              <a:blip r:embed="rId3"/>
              <a:stretch>
                <a:fillRect/>
              </a:stretch>
            </p:blipFill>
            <p:spPr>
              <a:xfrm>
                <a:off x="9123065" y="4509028"/>
                <a:ext cx="12600" cy="126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4">
            <p14:nvContentPartPr>
              <p14:cNvPr id="33" name="Рукописный ввод 32">
                <a:extLst>
                  <a:ext uri="{FF2B5EF4-FFF2-40B4-BE49-F238E27FC236}">
                    <a16:creationId xmlns:a16="http://schemas.microsoft.com/office/drawing/2014/main" id="{B1922EA6-2AA8-A997-956A-0E8F4771D414}"/>
                  </a:ext>
                </a:extLst>
              </p14:cNvPr>
              <p14:cNvContentPartPr/>
              <p14:nvPr/>
            </p14:nvContentPartPr>
            <p14:xfrm>
              <a:off x="3094505" y="4458988"/>
              <a:ext cx="360" cy="360"/>
            </p14:xfrm>
          </p:contentPart>
        </mc:Choice>
        <mc:Fallback>
          <p:pic>
            <p:nvPicPr>
              <p:cNvPr id="33" name="Рукописный ввод 32">
                <a:extLst>
                  <a:ext uri="{FF2B5EF4-FFF2-40B4-BE49-F238E27FC236}">
                    <a16:creationId xmlns:a16="http://schemas.microsoft.com/office/drawing/2014/main" xmlns="" xmlns:aink="http://schemas.microsoft.com/office/drawing/2016/ink" xmlns:p14="http://schemas.microsoft.com/office/powerpoint/2010/main" id="{B1922EA6-2AA8-A997-956A-0E8F4771D414}"/>
                  </a:ext>
                </a:extLst>
              </p:cNvPr>
              <p:cNvPicPr/>
              <p:nvPr/>
            </p:nvPicPr>
            <p:blipFill>
              <a:blip r:embed="rId5"/>
              <a:stretch>
                <a:fillRect/>
              </a:stretch>
            </p:blipFill>
            <p:spPr>
              <a:xfrm>
                <a:off x="3085865" y="4449988"/>
                <a:ext cx="18000" cy="18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6">
            <p14:nvContentPartPr>
              <p14:cNvPr id="34" name="Рукописный ввод 33">
                <a:extLst>
                  <a:ext uri="{FF2B5EF4-FFF2-40B4-BE49-F238E27FC236}">
                    <a16:creationId xmlns:a16="http://schemas.microsoft.com/office/drawing/2014/main" id="{2BE81121-B597-56E3-38E8-A51365AB57B9}"/>
                  </a:ext>
                </a:extLst>
              </p14:cNvPr>
              <p14:cNvContentPartPr/>
              <p14:nvPr/>
            </p14:nvContentPartPr>
            <p14:xfrm>
              <a:off x="2700665" y="435628"/>
              <a:ext cx="360" cy="360"/>
            </p14:xfrm>
          </p:contentPart>
        </mc:Choice>
        <mc:Fallback>
          <p:pic>
            <p:nvPicPr>
              <p:cNvPr id="34" name="Рукописный ввод 33">
                <a:extLst>
                  <a:ext uri="{FF2B5EF4-FFF2-40B4-BE49-F238E27FC236}">
                    <a16:creationId xmlns:a16="http://schemas.microsoft.com/office/drawing/2014/main" xmlns="" xmlns:aink="http://schemas.microsoft.com/office/drawing/2016/ink" xmlns:p14="http://schemas.microsoft.com/office/powerpoint/2010/main" id="{2BE81121-B597-56E3-38E8-A51365AB57B9}"/>
                  </a:ext>
                </a:extLst>
              </p:cNvPr>
              <p:cNvPicPr/>
              <p:nvPr/>
            </p:nvPicPr>
            <p:blipFill>
              <a:blip r:embed="rId7"/>
              <a:stretch>
                <a:fillRect/>
              </a:stretch>
            </p:blipFill>
            <p:spPr>
              <a:xfrm>
                <a:off x="2691665" y="426628"/>
                <a:ext cx="18000" cy="18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8">
            <p14:nvContentPartPr>
              <p14:cNvPr id="35" name="Рукописный ввод 34">
                <a:extLst>
                  <a:ext uri="{FF2B5EF4-FFF2-40B4-BE49-F238E27FC236}">
                    <a16:creationId xmlns:a16="http://schemas.microsoft.com/office/drawing/2014/main" id="{A4CC63CE-6FF1-7CC3-793C-E83C6284F633}"/>
                  </a:ext>
                </a:extLst>
              </p14:cNvPr>
              <p14:cNvContentPartPr/>
              <p14:nvPr/>
            </p14:nvContentPartPr>
            <p14:xfrm>
              <a:off x="5077745" y="1532908"/>
              <a:ext cx="360" cy="360"/>
            </p14:xfrm>
          </p:contentPart>
        </mc:Choice>
        <mc:Fallback>
          <p:pic>
            <p:nvPicPr>
              <p:cNvPr id="35" name="Рукописный ввод 34">
                <a:extLst>
                  <a:ext uri="{FF2B5EF4-FFF2-40B4-BE49-F238E27FC236}">
                    <a16:creationId xmlns:a16="http://schemas.microsoft.com/office/drawing/2014/main" xmlns="" xmlns:aink="http://schemas.microsoft.com/office/drawing/2016/ink" xmlns:p14="http://schemas.microsoft.com/office/powerpoint/2010/main" id="{A4CC63CE-6FF1-7CC3-793C-E83C6284F633}"/>
                  </a:ext>
                </a:extLst>
              </p:cNvPr>
              <p:cNvPicPr/>
              <p:nvPr/>
            </p:nvPicPr>
            <p:blipFill>
              <a:blip r:embed="rId9"/>
              <a:stretch>
                <a:fillRect/>
              </a:stretch>
            </p:blipFill>
            <p:spPr>
              <a:xfrm>
                <a:off x="5069105" y="1524268"/>
                <a:ext cx="18000" cy="18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10">
            <p14:nvContentPartPr>
              <p14:cNvPr id="36" name="Рукописный ввод 35">
                <a:extLst>
                  <a:ext uri="{FF2B5EF4-FFF2-40B4-BE49-F238E27FC236}">
                    <a16:creationId xmlns:a16="http://schemas.microsoft.com/office/drawing/2014/main" id="{F63574D5-A41B-1E30-A1C5-1F5FF2169F43}"/>
                  </a:ext>
                </a:extLst>
              </p14:cNvPr>
              <p14:cNvContentPartPr/>
              <p14:nvPr/>
            </p14:nvContentPartPr>
            <p14:xfrm>
              <a:off x="1448585" y="604468"/>
              <a:ext cx="360" cy="360"/>
            </p14:xfrm>
          </p:contentPart>
        </mc:Choice>
        <mc:Fallback>
          <p:pic>
            <p:nvPicPr>
              <p:cNvPr id="36" name="Рукописный ввод 35">
                <a:extLst>
                  <a:ext uri="{FF2B5EF4-FFF2-40B4-BE49-F238E27FC236}">
                    <a16:creationId xmlns:a16="http://schemas.microsoft.com/office/drawing/2014/main" xmlns="" xmlns:aink="http://schemas.microsoft.com/office/drawing/2016/ink" xmlns:p14="http://schemas.microsoft.com/office/powerpoint/2010/main" id="{F63574D5-A41B-1E30-A1C5-1F5FF2169F43}"/>
                  </a:ext>
                </a:extLst>
              </p:cNvPr>
              <p:cNvPicPr/>
              <p:nvPr/>
            </p:nvPicPr>
            <p:blipFill>
              <a:blip r:embed="rId11"/>
              <a:stretch>
                <a:fillRect/>
              </a:stretch>
            </p:blipFill>
            <p:spPr>
              <a:xfrm>
                <a:off x="1439585" y="550828"/>
                <a:ext cx="18000" cy="108000"/>
              </a:xfrm>
              <a:prstGeom prst="rect">
                <a:avLst/>
              </a:prstGeom>
            </p:spPr>
          </p:pic>
        </mc:Fallback>
      </mc:AlternateContent>
      <p:sp>
        <p:nvSpPr>
          <p:cNvPr id="37" name="TextBox 36">
            <a:extLst>
              <a:ext uri="{FF2B5EF4-FFF2-40B4-BE49-F238E27FC236}">
                <a16:creationId xmlns:a16="http://schemas.microsoft.com/office/drawing/2014/main" xmlns="" id="{25AC92F4-D39D-0DC3-8AFF-5DDE9E6775B0}"/>
              </a:ext>
            </a:extLst>
          </p:cNvPr>
          <p:cNvSpPr txBox="1"/>
          <p:nvPr/>
        </p:nvSpPr>
        <p:spPr>
          <a:xfrm>
            <a:off x="6890149" y="3991808"/>
            <a:ext cx="575919" cy="400110"/>
          </a:xfrm>
          <a:prstGeom prst="rect">
            <a:avLst/>
          </a:prstGeom>
          <a:noFill/>
        </p:spPr>
        <p:txBody>
          <a:bodyPr wrap="square" rtlCol="0">
            <a:spAutoFit/>
          </a:bodyPr>
          <a:lstStyle/>
          <a:p>
            <a:r>
              <a:rPr lang="en-US" sz="2000" b="1" dirty="0"/>
              <a:t>E</a:t>
            </a:r>
            <a:endParaRPr lang="ru-RU" sz="2000" b="1" dirty="0"/>
          </a:p>
        </p:txBody>
      </p:sp>
      <p:sp>
        <p:nvSpPr>
          <p:cNvPr id="38" name="TextBox 37">
            <a:extLst>
              <a:ext uri="{FF2B5EF4-FFF2-40B4-BE49-F238E27FC236}">
                <a16:creationId xmlns:a16="http://schemas.microsoft.com/office/drawing/2014/main" xmlns="" id="{F95D8E4E-A4DF-BCC5-A1BF-01E8E281B9B6}"/>
              </a:ext>
            </a:extLst>
          </p:cNvPr>
          <p:cNvSpPr txBox="1"/>
          <p:nvPr/>
        </p:nvSpPr>
        <p:spPr>
          <a:xfrm>
            <a:off x="8954297" y="3791753"/>
            <a:ext cx="349776" cy="400110"/>
          </a:xfrm>
          <a:prstGeom prst="rect">
            <a:avLst/>
          </a:prstGeom>
          <a:noFill/>
        </p:spPr>
        <p:txBody>
          <a:bodyPr wrap="none" rtlCol="0">
            <a:spAutoFit/>
          </a:bodyPr>
          <a:lstStyle/>
          <a:p>
            <a:r>
              <a:rPr lang="en-US" sz="2000" b="1" dirty="0"/>
              <a:t>D</a:t>
            </a:r>
            <a:endParaRPr lang="ru-RU" sz="2000" b="1" dirty="0"/>
          </a:p>
        </p:txBody>
      </p:sp>
      <p:sp>
        <p:nvSpPr>
          <p:cNvPr id="39" name="Овал 38">
            <a:extLst>
              <a:ext uri="{FF2B5EF4-FFF2-40B4-BE49-F238E27FC236}">
                <a16:creationId xmlns:a16="http://schemas.microsoft.com/office/drawing/2014/main" xmlns="" id="{76E28ED7-F972-BA30-A745-5A6ABF067196}"/>
              </a:ext>
            </a:extLst>
          </p:cNvPr>
          <p:cNvSpPr/>
          <p:nvPr/>
        </p:nvSpPr>
        <p:spPr>
          <a:xfrm>
            <a:off x="6935868" y="3968948"/>
            <a:ext cx="45719" cy="45719"/>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51310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B1E288-FE0C-C577-4E7F-83AE7327CC8C}"/>
              </a:ext>
            </a:extLst>
          </p:cNvPr>
          <p:cNvSpPr>
            <a:spLocks noGrp="1"/>
          </p:cNvSpPr>
          <p:nvPr>
            <p:ph type="title"/>
          </p:nvPr>
        </p:nvSpPr>
        <p:spPr>
          <a:xfrm>
            <a:off x="677334" y="609600"/>
            <a:ext cx="8596668" cy="783102"/>
          </a:xfrm>
        </p:spPr>
        <p:txBody>
          <a:bodyPr/>
          <a:lstStyle/>
          <a:p>
            <a:r>
              <a:rPr lang="kk-KZ" b="1" i="1" dirty="0">
                <a:solidFill>
                  <a:srgbClr val="002060"/>
                </a:solidFill>
                <a:latin typeface="Times New Roman" panose="02020603050405020304" pitchFamily="18" charset="0"/>
                <a:cs typeface="Times New Roman" panose="02020603050405020304" pitchFamily="18" charset="0"/>
              </a:rPr>
              <a:t>Шешуі</a:t>
            </a:r>
            <a:endParaRPr lang="ru-RU" b="1" i="1" dirty="0">
              <a:solidFill>
                <a:srgbClr val="00206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xmlns="" id="{2CD7A96C-EAF0-1C88-002C-54754019CAB5}"/>
                  </a:ext>
                </a:extLst>
              </p:cNvPr>
              <p:cNvSpPr>
                <a:spLocks noGrp="1"/>
              </p:cNvSpPr>
              <p:nvPr>
                <p:ph idx="1"/>
              </p:nvPr>
            </p:nvSpPr>
            <p:spPr>
              <a:xfrm>
                <a:off x="677334" y="1392702"/>
                <a:ext cx="9381066" cy="4979963"/>
              </a:xfrm>
            </p:spPr>
            <p:txBody>
              <a:bodyPr>
                <a:normAutofit/>
              </a:bodyPr>
              <a:lstStyle/>
              <a:p>
                <a:pPr marL="0" indent="0">
                  <a:buNone/>
                </a:pPr>
                <a:r>
                  <a:rPr lang="kk-KZ" sz="2800" dirty="0">
                    <a:solidFill>
                      <a:srgbClr val="002060"/>
                    </a:solidFill>
                    <a:latin typeface="Times New Roman" panose="02020603050405020304" pitchFamily="18" charset="0"/>
                    <a:cs typeface="Times New Roman" panose="02020603050405020304" pitchFamily="18" charset="0"/>
                  </a:rPr>
                  <a:t>Таңдалған нүкте </a:t>
                </a:r>
                <a:r>
                  <a:rPr lang="en-US" sz="2800" dirty="0">
                    <a:solidFill>
                      <a:srgbClr val="002060"/>
                    </a:solidFill>
                    <a:latin typeface="Times New Roman" panose="02020603050405020304" pitchFamily="18" charset="0"/>
                    <a:cs typeface="Times New Roman" panose="02020603050405020304" pitchFamily="18" charset="0"/>
                  </a:rPr>
                  <a:t>D </a:t>
                </a:r>
                <a:r>
                  <a:rPr lang="kk-KZ" sz="2800" dirty="0">
                    <a:solidFill>
                      <a:srgbClr val="002060"/>
                    </a:solidFill>
                    <a:latin typeface="Times New Roman" panose="02020603050405020304" pitchFamily="18" charset="0"/>
                    <a:cs typeface="Times New Roman" panose="02020603050405020304" pitchFamily="18" charset="0"/>
                  </a:rPr>
                  <a:t>фигурасының кез келген жерінен алынуы мүмкін. Бірақ алынған Е фигурасына тиісті болу ықтималдығы осы фигураның ауданына тура пропорционал және оның пішініне тәуелді емес.</a:t>
                </a:r>
              </a:p>
              <a:p>
                <a:pPr marL="0" indent="0">
                  <a:buNone/>
                </a:pPr>
                <a:r>
                  <a:rPr lang="kk-KZ" sz="2800" dirty="0">
                    <a:solidFill>
                      <a:srgbClr val="002060"/>
                    </a:solidFill>
                    <a:latin typeface="Times New Roman" panose="02020603050405020304" pitchFamily="18" charset="0"/>
                    <a:cs typeface="Times New Roman" panose="02020603050405020304" pitchFamily="18" charset="0"/>
                  </a:rPr>
                  <a:t>А оқиғасының ықтималдығы, яғни алынған нүктенің Е фигурасына тиісті болуы</a:t>
                </a:r>
                <a:r>
                  <a:rPr lang="kk-KZ" sz="2800" b="1" dirty="0">
                    <a:solidFill>
                      <a:srgbClr val="002060"/>
                    </a:solidFill>
                    <a:latin typeface="Times New Roman" panose="02020603050405020304" pitchFamily="18" charset="0"/>
                    <a:cs typeface="Times New Roman" panose="02020603050405020304" pitchFamily="18" charset="0"/>
                  </a:rPr>
                  <a:t>:   </a:t>
                </a:r>
                <a:r>
                  <a:rPr lang="kk-KZ" sz="3200" b="1" dirty="0">
                    <a:solidFill>
                      <a:srgbClr val="002060"/>
                    </a:solidFill>
                    <a:latin typeface="Times New Roman" panose="02020603050405020304" pitchFamily="18" charset="0"/>
                    <a:cs typeface="Times New Roman" panose="02020603050405020304" pitchFamily="18" charset="0"/>
                  </a:rPr>
                  <a:t>Р</a:t>
                </a:r>
                <a:r>
                  <a:rPr lang="ru-RU" sz="3200" b="1" dirty="0">
                    <a:solidFill>
                      <a:srgbClr val="002060"/>
                    </a:solidFill>
                    <a:latin typeface="Times New Roman" panose="02020603050405020304" pitchFamily="18" charset="0"/>
                    <a:cs typeface="Times New Roman" panose="02020603050405020304" pitchFamily="18" charset="0"/>
                  </a:rPr>
                  <a:t>(А)=</a:t>
                </a:r>
                <a14:m>
                  <m:oMath xmlns:m="http://schemas.openxmlformats.org/officeDocument/2006/math">
                    <m:f>
                      <m:fPr>
                        <m:ctrlPr>
                          <a:rPr lang="ru-RU" sz="3200" b="1" i="1" smtClean="0">
                            <a:solidFill>
                              <a:srgbClr val="002060"/>
                            </a:solidFill>
                            <a:latin typeface="Cambria Math" panose="02040503050406030204" pitchFamily="18" charset="0"/>
                          </a:rPr>
                        </m:ctrlPr>
                      </m:fPr>
                      <m:num>
                        <m:r>
                          <a:rPr lang="en-US" sz="3200" b="1" i="1" smtClean="0">
                            <a:solidFill>
                              <a:srgbClr val="002060"/>
                            </a:solidFill>
                            <a:latin typeface="Cambria Math" panose="02040503050406030204" pitchFamily="18" charset="0"/>
                          </a:rPr>
                          <m:t>𝑺</m:t>
                        </m:r>
                        <m:r>
                          <a:rPr lang="en-US" sz="3200" b="1" i="1" smtClean="0">
                            <a:solidFill>
                              <a:srgbClr val="002060"/>
                            </a:solidFill>
                            <a:latin typeface="Cambria Math" panose="02040503050406030204" pitchFamily="18" charset="0"/>
                          </a:rPr>
                          <m:t>(</m:t>
                        </m:r>
                        <m:r>
                          <a:rPr lang="en-US" sz="3200" b="1" i="1" smtClean="0">
                            <a:solidFill>
                              <a:srgbClr val="002060"/>
                            </a:solidFill>
                            <a:latin typeface="Cambria Math" panose="02040503050406030204" pitchFamily="18" charset="0"/>
                          </a:rPr>
                          <m:t>𝑬</m:t>
                        </m:r>
                        <m:r>
                          <a:rPr lang="en-US" sz="3200" b="1" i="1" smtClean="0">
                            <a:solidFill>
                              <a:srgbClr val="002060"/>
                            </a:solidFill>
                            <a:latin typeface="Cambria Math" panose="02040503050406030204" pitchFamily="18" charset="0"/>
                          </a:rPr>
                          <m:t>)</m:t>
                        </m:r>
                      </m:num>
                      <m:den>
                        <m:r>
                          <a:rPr lang="en-US" sz="3200" b="1" i="1" smtClean="0">
                            <a:solidFill>
                              <a:srgbClr val="002060"/>
                            </a:solidFill>
                            <a:latin typeface="Cambria Math" panose="02040503050406030204" pitchFamily="18" charset="0"/>
                          </a:rPr>
                          <m:t>𝑺</m:t>
                        </m:r>
                        <m:r>
                          <a:rPr lang="en-US" sz="3200" b="1" i="1" smtClean="0">
                            <a:solidFill>
                              <a:srgbClr val="002060"/>
                            </a:solidFill>
                            <a:latin typeface="Cambria Math" panose="02040503050406030204" pitchFamily="18" charset="0"/>
                          </a:rPr>
                          <m:t>(</m:t>
                        </m:r>
                        <m:r>
                          <a:rPr lang="en-US" sz="3200" b="1" i="1" smtClean="0">
                            <a:solidFill>
                              <a:srgbClr val="002060"/>
                            </a:solidFill>
                            <a:latin typeface="Cambria Math" panose="02040503050406030204" pitchFamily="18" charset="0"/>
                          </a:rPr>
                          <m:t>𝑫</m:t>
                        </m:r>
                        <m:r>
                          <a:rPr lang="en-US" sz="3200" b="1" i="1" smtClean="0">
                            <a:solidFill>
                              <a:srgbClr val="002060"/>
                            </a:solidFill>
                            <a:latin typeface="Cambria Math" panose="02040503050406030204" pitchFamily="18" charset="0"/>
                          </a:rPr>
                          <m:t>)</m:t>
                        </m:r>
                      </m:den>
                    </m:f>
                  </m:oMath>
                </a14:m>
                <a:endParaRPr lang="en-US" sz="2800" b="1" dirty="0">
                  <a:solidFill>
                    <a:srgbClr val="002060"/>
                  </a:solidFill>
                  <a:latin typeface="Times New Roman" panose="02020603050405020304" pitchFamily="18" charset="0"/>
                  <a:cs typeface="Times New Roman" panose="02020603050405020304" pitchFamily="18" charset="0"/>
                </a:endParaRPr>
              </a:p>
              <a:p>
                <a:pPr marL="0" indent="0">
                  <a:buNone/>
                </a:pPr>
                <a:r>
                  <a:rPr lang="en-US" sz="2800" dirty="0">
                    <a:solidFill>
                      <a:srgbClr val="002060"/>
                    </a:solidFill>
                    <a:latin typeface="Times New Roman" panose="02020603050405020304" pitchFamily="18" charset="0"/>
                    <a:cs typeface="Times New Roman" panose="02020603050405020304" pitchFamily="18" charset="0"/>
                  </a:rPr>
                  <a:t>(</a:t>
                </a:r>
                <a:r>
                  <a:rPr lang="kk-KZ" sz="2800" dirty="0">
                    <a:solidFill>
                      <a:srgbClr val="002060"/>
                    </a:solidFill>
                    <a:latin typeface="Times New Roman" panose="02020603050405020304" pitchFamily="18" charset="0"/>
                    <a:cs typeface="Times New Roman" panose="02020603050405020304" pitchFamily="18" charset="0"/>
                  </a:rPr>
                  <a:t> мұндағы </a:t>
                </a:r>
                <a:r>
                  <a:rPr lang="en-US" sz="2800" dirty="0">
                    <a:solidFill>
                      <a:srgbClr val="002060"/>
                    </a:solidFill>
                    <a:latin typeface="Times New Roman" panose="02020603050405020304" pitchFamily="18" charset="0"/>
                    <a:cs typeface="Times New Roman" panose="02020603050405020304" pitchFamily="18" charset="0"/>
                  </a:rPr>
                  <a:t>S(E) – E </a:t>
                </a:r>
                <a:r>
                  <a:rPr lang="kk-KZ" sz="2800" dirty="0">
                    <a:solidFill>
                      <a:srgbClr val="002060"/>
                    </a:solidFill>
                    <a:latin typeface="Times New Roman" panose="02020603050405020304" pitchFamily="18" charset="0"/>
                    <a:cs typeface="Times New Roman" panose="02020603050405020304" pitchFamily="18" charset="0"/>
                  </a:rPr>
                  <a:t>фигурасының ауданы, </a:t>
                </a:r>
                <a:r>
                  <a:rPr lang="en-US" sz="2800" dirty="0">
                    <a:solidFill>
                      <a:srgbClr val="002060"/>
                    </a:solidFill>
                    <a:latin typeface="Times New Roman" panose="02020603050405020304" pitchFamily="18" charset="0"/>
                    <a:cs typeface="Times New Roman" panose="02020603050405020304" pitchFamily="18" charset="0"/>
                  </a:rPr>
                  <a:t>S(D) – D </a:t>
                </a:r>
                <a:r>
                  <a:rPr lang="kk-KZ" sz="2800" dirty="0">
                    <a:solidFill>
                      <a:srgbClr val="002060"/>
                    </a:solidFill>
                    <a:latin typeface="Times New Roman" panose="02020603050405020304" pitchFamily="18" charset="0"/>
                    <a:cs typeface="Times New Roman" panose="02020603050405020304" pitchFamily="18" charset="0"/>
                  </a:rPr>
                  <a:t>фигурасының ауданы</a:t>
                </a:r>
                <a:r>
                  <a:rPr lang="en-US" sz="2800" dirty="0">
                    <a:solidFill>
                      <a:srgbClr val="002060"/>
                    </a:solidFill>
                    <a:latin typeface="Times New Roman" panose="02020603050405020304" pitchFamily="18" charset="0"/>
                    <a:cs typeface="Times New Roman" panose="02020603050405020304" pitchFamily="18" charset="0"/>
                  </a:rPr>
                  <a:t>)</a:t>
                </a:r>
                <a:r>
                  <a:rPr lang="kk-KZ" sz="2800" dirty="0">
                    <a:solidFill>
                      <a:srgbClr val="002060"/>
                    </a:solidFill>
                    <a:latin typeface="Times New Roman" panose="02020603050405020304" pitchFamily="18" charset="0"/>
                    <a:cs typeface="Times New Roman" panose="02020603050405020304" pitchFamily="18" charset="0"/>
                  </a:rPr>
                  <a:t> формуласынан анықталады және Е фигурасы толығымен </a:t>
                </a:r>
                <a:r>
                  <a:rPr lang="en-US" sz="2800" dirty="0">
                    <a:solidFill>
                      <a:srgbClr val="002060"/>
                    </a:solidFill>
                    <a:latin typeface="Times New Roman" panose="02020603050405020304" pitchFamily="18" charset="0"/>
                    <a:cs typeface="Times New Roman" panose="02020603050405020304" pitchFamily="18" charset="0"/>
                  </a:rPr>
                  <a:t>D </a:t>
                </a:r>
                <a:r>
                  <a:rPr lang="kk-KZ" sz="2800" dirty="0">
                    <a:solidFill>
                      <a:srgbClr val="002060"/>
                    </a:solidFill>
                    <a:latin typeface="Times New Roman" panose="02020603050405020304" pitchFamily="18" charset="0"/>
                    <a:cs typeface="Times New Roman" panose="02020603050405020304" pitchFamily="18" charset="0"/>
                  </a:rPr>
                  <a:t>фигурасында жатуы геометриялық </a:t>
                </a:r>
                <a:r>
                  <a:rPr lang="kk-KZ" sz="2800" b="1" dirty="0">
                    <a:solidFill>
                      <a:srgbClr val="002060"/>
                    </a:solidFill>
                    <a:latin typeface="Times New Roman" panose="02020603050405020304" pitchFamily="18" charset="0"/>
                    <a:cs typeface="Times New Roman" panose="02020603050405020304" pitchFamily="18" charset="0"/>
                  </a:rPr>
                  <a:t>ықтималдықты береді</a:t>
                </a:r>
                <a:r>
                  <a:rPr lang="kk-KZ" sz="2800" dirty="0">
                    <a:solidFill>
                      <a:srgbClr val="002060"/>
                    </a:solidFill>
                    <a:latin typeface="Times New Roman" panose="02020603050405020304" pitchFamily="18" charset="0"/>
                    <a:cs typeface="Times New Roman" panose="02020603050405020304" pitchFamily="18" charset="0"/>
                  </a:rPr>
                  <a:t>. </a:t>
                </a:r>
              </a:p>
              <a:p>
                <a:pPr marL="0" indent="0">
                  <a:buNone/>
                </a:pPr>
                <a:endParaRPr lang="ru-RU" dirty="0">
                  <a:solidFill>
                    <a:srgbClr val="002060"/>
                  </a:solidFill>
                </a:endParaRPr>
              </a:p>
            </p:txBody>
          </p:sp>
        </mc:Choice>
        <mc:Fallback xmlns="">
          <p:sp>
            <p:nvSpPr>
              <p:cNvPr id="3" name="Объект 2">
                <a:extLst>
                  <a:ext uri="{FF2B5EF4-FFF2-40B4-BE49-F238E27FC236}">
                    <a16:creationId xmlns:a16="http://schemas.microsoft.com/office/drawing/2014/main" id="{2CD7A96C-EAF0-1C88-002C-54754019CAB5}"/>
                  </a:ext>
                </a:extLst>
              </p:cNvPr>
              <p:cNvSpPr>
                <a:spLocks noGrp="1" noRot="1" noChangeAspect="1" noMove="1" noResize="1" noEditPoints="1" noAdjustHandles="1" noChangeArrowheads="1" noChangeShapeType="1" noTextEdit="1"/>
              </p:cNvSpPr>
              <p:nvPr>
                <p:ph idx="1"/>
              </p:nvPr>
            </p:nvSpPr>
            <p:spPr>
              <a:xfrm>
                <a:off x="677334" y="1392702"/>
                <a:ext cx="9381066" cy="4979963"/>
              </a:xfrm>
              <a:blipFill>
                <a:blip r:embed="rId2"/>
                <a:stretch>
                  <a:fillRect l="-1300" t="-1224" r="-1365" b="-3060"/>
                </a:stretch>
              </a:blipFill>
            </p:spPr>
            <p:txBody>
              <a:bodyPr/>
              <a:lstStyle/>
              <a:p>
                <a:r>
                  <a:rPr lang="ru-RU">
                    <a:noFill/>
                  </a:rPr>
                  <a:t> </a:t>
                </a:r>
              </a:p>
            </p:txBody>
          </p:sp>
        </mc:Fallback>
      </mc:AlternateContent>
    </p:spTree>
    <p:extLst>
      <p:ext uri="{BB962C8B-B14F-4D97-AF65-F5344CB8AC3E}">
        <p14:creationId xmlns:p14="http://schemas.microsoft.com/office/powerpoint/2010/main" val="3672558300"/>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259</TotalTime>
  <Words>332</Words>
  <Application>Microsoft Office PowerPoint</Application>
  <PresentationFormat>Широкоэкранный</PresentationFormat>
  <Paragraphs>42</Paragraphs>
  <Slides>13</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13</vt:i4>
      </vt:variant>
    </vt:vector>
  </HeadingPairs>
  <TitlesOfParts>
    <vt:vector size="21" baseType="lpstr">
      <vt:lpstr>Arial</vt:lpstr>
      <vt:lpstr>Cambria Math</vt:lpstr>
      <vt:lpstr>Tahoma</vt:lpstr>
      <vt:lpstr>Times New Roman</vt:lpstr>
      <vt:lpstr>Trebuchet MS</vt:lpstr>
      <vt:lpstr>Wingdings</vt:lpstr>
      <vt:lpstr>Wingdings 3</vt:lpstr>
      <vt:lpstr>Аспект</vt:lpstr>
      <vt:lpstr>Презентация PowerPoint</vt:lpstr>
      <vt:lpstr>Тақырып:     Мәтінді есептерді шығару. Геометриялық ықтималдық.</vt:lpstr>
      <vt:lpstr>Сабақ мақсаты:</vt:lpstr>
      <vt:lpstr>Бүгін сабақта:</vt:lpstr>
      <vt:lpstr>Презентация PowerPoint</vt:lpstr>
      <vt:lpstr>Презентация PowerPoint</vt:lpstr>
      <vt:lpstr>Оқиғаның ықтималдығын табу үшін біз сынақтың соңғы санын қарастырған болатынбыз. Бірақ ықтималдықты есептеуге берілген көптеген есептерді шығарғанда қайсыбір оқиғаларды сипаттайтын шексіз жиындарды қарастыру қажеттілігі туындайды. Мұндай жағдайда есептің геометриялық моделін салу ыңғайлы болады. Сондай модельді пайдаланып табылған ықтималдық геометриялық ықтималдық деп аталады. </vt:lpstr>
      <vt:lpstr> 1 мысал</vt:lpstr>
      <vt:lpstr>Шешуі</vt:lpstr>
      <vt:lpstr>Презентация PowerPoint</vt:lpstr>
      <vt:lpstr>А оқиғасының геометриялық ықтималдығы, яғни алынған нүктенің FE кесіндісіне тиісті болуы                                                       Р(А)=(L(FE))/(L(MN))              формуласынан анықталады (мұндағы L(MN) – қандай да бір MN кесіндісінің ұзындығы, L(FE)- қандай да бір  FE кесіндісінің ұзындығы)  және FE кесіндісінің толығымен MN кесіндісіне тиісті болуы геометриялық ықтималдықты береді.  </vt:lpstr>
      <vt:lpstr>  Ұзындығы l болатын кесінді ұзындығы L-ге тен кесіндіге тиісті.А оқиғасы - "кездейсоқ алынған нүкте ұзындығы l кесіндіде белгіленген". Онда А оқиғасының ықтималдығы:                                             P(A) =  "l" /L         </vt:lpstr>
      <vt:lpstr>Қорытынды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student</dc:creator>
  <cp:lastModifiedBy>Huawei</cp:lastModifiedBy>
  <cp:revision>13</cp:revision>
  <dcterms:created xsi:type="dcterms:W3CDTF">2024-02-09T10:18:05Z</dcterms:created>
  <dcterms:modified xsi:type="dcterms:W3CDTF">2024-09-18T13:55:45Z</dcterms:modified>
</cp:coreProperties>
</file>