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8" r:id="rId2"/>
    <p:sldId id="257" r:id="rId3"/>
    <p:sldId id="258" r:id="rId4"/>
    <p:sldId id="256" r:id="rId5"/>
    <p:sldId id="259" r:id="rId6"/>
    <p:sldId id="262" r:id="rId7"/>
    <p:sldId id="260" r:id="rId8"/>
    <p:sldId id="263" r:id="rId9"/>
    <p:sldId id="261" r:id="rId10"/>
    <p:sldId id="265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84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739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8877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890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1191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190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9372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94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80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89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59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034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39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713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64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15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94222-8B3D-4E19-B21C-37E9B608E062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11763D-8C22-47B3-8781-4302C2D6E2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020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2165" y="2538188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92165" y="3386541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2165" y="4360502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2165" y="5292570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94950" y="257639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94950" y="356765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94950" y="444421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82"/>
    </mc:Choice>
    <mc:Fallback xmlns="">
      <p:transition spd="slow" advTm="388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5168920-359C-7CBB-3F31-A565FAEF8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№4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Теңбе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теңдікті дәлелдеңіз: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19283304-27CC-29D9-70FC-8005E5003D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4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ctg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f>
                          <m:fPr>
                            <m:ctrlPr>
                              <a:rPr lang="en-US" sz="4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48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⁡(−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</m:t>
                        </m:r>
                        <m:r>
                          <m:rPr>
                            <m:sty m:val="p"/>
                          </m:rPr>
                          <a:rPr lang="en-US" sz="4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tg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⁡(−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4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4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4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en-US" sz="4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en-US" sz="4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9283304-27CC-29D9-70FC-8005E5003D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833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35CD03-E781-368F-89A7-069A4D438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522" y="617051"/>
            <a:ext cx="8596668" cy="1320800"/>
          </a:xfrm>
        </p:spPr>
        <p:txBody>
          <a:bodyPr/>
          <a:lstStyle/>
          <a:p>
            <a:r>
              <a:rPr lang="kk-KZ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Дәлелдеуі: </a:t>
            </a:r>
            <a:endParaRPr lang="ru-RU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C6126C65-FD05-247F-23F3-C093776781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8522" y="1142609"/>
                <a:ext cx="9535812" cy="5098340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ctg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f>
                          <m:fPr>
                            <m:ctrlP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⁡(−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tg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⁡(−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</m:t>
                        </m:r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ctg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f>
                          <m:fPr>
                            <m:ctrlP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⁡(2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∙(−</m:t>
                        </m:r>
                        <m:r>
                          <m:rPr>
                            <m:sty m:val="p"/>
                          </m:rPr>
                          <a:rPr lang="en-US" sz="36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tg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⁡</m:t>
                        </m:r>
                        <m:r>
                          <m:rPr>
                            <m:sty m:val="p"/>
                          </m:rPr>
                          <a:rPr lang="el-GR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  <m:r>
                          <a:rPr lang="en-US" sz="3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(−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tg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)∙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∙(−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𝑡𝑔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b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-</a:t>
                </a:r>
                <a:r>
                  <a:rPr lang="en-US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ru-RU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                                       </a:t>
                </a:r>
                <a:endParaRPr lang="en-US" sz="32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</a:t>
                </a:r>
                <a:r>
                  <a:rPr lang="kk-KZ" sz="32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дәлелдеу керегі осы еді.</a:t>
                </a:r>
                <a:r>
                  <a:rPr lang="ru-RU" sz="32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endParaRPr lang="ru-RU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6126C65-FD05-247F-23F3-C093776781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8522" y="1142609"/>
                <a:ext cx="9535812" cy="5098340"/>
              </a:xfrm>
              <a:blipFill>
                <a:blip r:embed="rId2"/>
                <a:stretch>
                  <a:fillRect l="-1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4492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350872-76B8-8267-C7A7-3B0ED6865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0697ADC-190F-20D7-AE19-09367E5E4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Тригонометриялық функцияларды ықшамдауды және тригонометриялық тепе теңдіктерге есептер шығардыңыздар.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231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17200E-55DF-2BD0-2107-2E9AB8BF6B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887115"/>
            <a:ext cx="7961786" cy="3612695"/>
          </a:xfrm>
        </p:spPr>
        <p:txBody>
          <a:bodyPr/>
          <a:lstStyle/>
          <a:p>
            <a:pPr algn="ctr"/>
            <a:r>
              <a:rPr lang="kk-K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br>
              <a:rPr lang="kk-KZ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Тригонометриялық өрнектерді тепе</a:t>
            </a:r>
            <a:r>
              <a:rPr lang="ru-RU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4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r>
              <a:rPr lang="ru-RU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түрлендіру</a:t>
            </a:r>
            <a:endParaRPr lang="ru-RU" sz="4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200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BB6FA8-B39E-D66B-1E3D-A72A29522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сабақта:</a:t>
            </a:r>
            <a:endParaRPr lang="ru-RU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088ACE2-1DB8-F872-8209-D0B6DB484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Тригонометриялық тепе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теңдіктермен тепе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 түрлендірулерді есептер шығаруда қолданасыңдар.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950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21835AD-8DAF-D5F0-5914-EB333CA8DA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1817" y="308447"/>
            <a:ext cx="7766936" cy="887307"/>
          </a:xfrm>
        </p:spPr>
        <p:txBody>
          <a:bodyPr/>
          <a:lstStyle/>
          <a:p>
            <a:pPr algn="l"/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>
                <a:extLst>
                  <a:ext uri="{FF2B5EF4-FFF2-40B4-BE49-F238E27FC236}">
                    <a16:creationId xmlns:a16="http://schemas.microsoft.com/office/drawing/2014/main" xmlns="" id="{29DCFFBE-FC29-68BF-1E58-3AF3951F2634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831817" y="2074322"/>
                <a:ext cx="8677943" cy="4783678"/>
              </a:xfrm>
            </p:spPr>
            <p:txBody>
              <a:bodyPr/>
              <a:lstStyle/>
              <a:p>
                <a:pPr algn="l"/>
                <a:r>
                  <a:rPr lang="ru-RU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Тепе-</a:t>
                </a:r>
                <a:r>
                  <a:rPr lang="ru-RU" sz="36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теңдікті</a:t>
                </a:r>
                <a:r>
                  <a:rPr lang="ru-RU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6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дәлелдеңіз</a:t>
                </a:r>
                <a:r>
                  <a:rPr lang="ru-RU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l"/>
                <a:r>
                  <a:rPr lang="en-US" sz="36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tg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𝑡𝑔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en-US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+(</a:t>
                </a:r>
                <a:r>
                  <a:rPr lang="en-US" sz="36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tg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𝑡𝑔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en-US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36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func>
                      <m:funcPr>
                        <m:ctrlPr>
                          <a:rPr lang="en-US" sz="36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ctg</m:t>
                        </m:r>
                      </m:fName>
                      <m:e>
                        <m:d>
                          <m:dPr>
                            <m:ctrlPr>
                              <a:rPr lang="en-US" sz="36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𝛼</m:t>
                            </m:r>
                            <m:r>
                              <a:rPr lang="en-US" sz="36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36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𝛽</m:t>
                            </m:r>
                          </m:e>
                        </m:d>
                      </m:e>
                    </m:func>
                    <m:r>
                      <a:rPr lang="en-US" sz="36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endParaRPr lang="ru-RU" sz="36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Подзаголовок 2">
                <a:extLst>
                  <a:ext uri="{FF2B5EF4-FFF2-40B4-BE49-F238E27FC236}">
                    <a16:creationId xmlns:a16="http://schemas.microsoft.com/office/drawing/2014/main" id="{29DCFFBE-FC29-68BF-1E58-3AF3951F26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831817" y="2074322"/>
                <a:ext cx="8677943" cy="4783678"/>
              </a:xfrm>
              <a:blipFill>
                <a:blip r:embed="rId2"/>
                <a:stretch>
                  <a:fillRect l="-2107" t="-20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036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27C56840-BC3A-79BE-AB79-C8F97C5D4C8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17696" y="812750"/>
                <a:ext cx="10515600" cy="49690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kk-KZ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Дәлелдеуі: </a:t>
                </a:r>
              </a:p>
              <a:p>
                <a:pPr marL="0" indent="0">
                  <a:buNone/>
                </a:pPr>
                <a:r>
                  <a:rPr lang="en-US" sz="36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tg</a:t>
                </a:r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36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3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𝑡𝑔</m:t>
                    </m:r>
                    <m:r>
                      <a:rPr lang="en-US" sz="3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en-US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+(</a:t>
                </a:r>
                <a:r>
                  <a:rPr lang="en-US" sz="36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tg</a:t>
                </a:r>
                <a14:m>
                  <m:oMath xmlns:m="http://schemas.openxmlformats.org/officeDocument/2006/math">
                    <m:r>
                      <a:rPr lang="en-US" sz="36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𝑡𝑔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en-US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func>
                      <m:funcPr>
                        <m:ctrlPr>
                          <a:rPr lang="en-US" sz="36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ctg</m:t>
                        </m:r>
                      </m:fName>
                      <m:e>
                        <m:d>
                          <m:dPr>
                            <m:ctrlPr>
                              <a:rPr lang="en-US" sz="36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6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𝛼</m:t>
                            </m:r>
                            <m:r>
                              <a:rPr lang="en-US" sz="36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sz="36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𝛽</m:t>
                            </m:r>
                          </m:e>
                        </m:d>
                      </m:e>
                    </m:func>
                    <m:r>
                      <a:rPr lang="en-US" sz="36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3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tg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𝑡𝑔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endParaRPr lang="en-US" sz="3600" i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3600" i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 </m:t>
                    </m:r>
                    <m:f>
                      <m:fPr>
                        <m:ctrlP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tg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𝑡𝑔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)(1−</m:t>
                        </m:r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tg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𝑡𝑔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600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tg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𝑡𝑔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den>
                    </m:f>
                    <m:r>
                      <a:rPr lang="en-US" sz="3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tg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𝑡𝑔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en-US" sz="3600" dirty="0">
                    <a:solidFill>
                      <a:srgbClr val="002060"/>
                    </a:solidFill>
                  </a:rPr>
                  <a:t>+1-</a:t>
                </a:r>
                <a:r>
                  <a:rPr lang="en-US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tg</a:t>
                </a:r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𝑡𝑔</m:t>
                    </m:r>
                    <m:r>
                      <a:rPr lang="en-US" sz="3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en-US" sz="3600" dirty="0">
                    <a:solidFill>
                      <a:srgbClr val="002060"/>
                    </a:solidFill>
                  </a:rPr>
                  <a:t>=1</a:t>
                </a:r>
                <a:r>
                  <a:rPr lang="kk-KZ" sz="3600" dirty="0">
                    <a:solidFill>
                      <a:srgbClr val="002060"/>
                    </a:solidFill>
                  </a:rPr>
                  <a:t>;</a:t>
                </a:r>
              </a:p>
              <a:p>
                <a:pPr marL="0" indent="0">
                  <a:buNone/>
                </a:pPr>
                <a:endParaRPr lang="kk-KZ" sz="36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>
                  <a:buNone/>
                </a:pPr>
                <a:r>
                  <a:rPr lang="kk-KZ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дәлелдеу керегі осы еді.</a:t>
                </a:r>
                <a:endParaRPr lang="ru-RU" sz="36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C56840-BC3A-79BE-AB79-C8F97C5D4C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7696" y="812750"/>
                <a:ext cx="10515600" cy="4969072"/>
              </a:xfrm>
              <a:blipFill>
                <a:blip r:embed="rId2"/>
                <a:stretch>
                  <a:fillRect l="-1739" t="-1963" r="-17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3139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7A08CC-BE58-A684-DE68-36CD076C2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№2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E0B029D5-23C6-0736-3E76-48130C2BB2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4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3 - 4</a:t>
                </a:r>
                <a:r>
                  <a:rPr lang="en-US" sz="44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4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44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44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4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kk-KZ" sz="4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ықшамдаңыз</a:t>
                </a:r>
                <a:endParaRPr lang="ru-RU" sz="44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0B029D5-23C6-0736-3E76-48130C2BB2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37" t="-12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1403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C141F8-7193-1CA4-0C5C-B82A391C4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ешеуі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D1A9A802-2BEC-9AAC-6FF9-CAD40FC656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96948" y="1270000"/>
                <a:ext cx="10635175" cy="4718999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3-4</a:t>
                </a:r>
                <a:r>
                  <a:rPr lang="en-US" sz="2800" dirty="0" err="1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3- 4co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=3−4∙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=1-2cos2</a:t>
                </a:r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800" b="0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2∙(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2(cos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)= - 4sin(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8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28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8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Жауабы:</a:t>
                </a:r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4sin(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28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8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endParaRPr lang="ru-RU" sz="28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1A9A802-2BEC-9AAC-6FF9-CAD40FC656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6948" y="1270000"/>
                <a:ext cx="10635175" cy="4718999"/>
              </a:xfrm>
              <a:blipFill>
                <a:blip r:embed="rId2"/>
                <a:stretch>
                  <a:fillRect l="-11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2099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77DE33-DC97-8858-B2A5-FBC57091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№3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Теңбе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теңдікті дәлелдеңіз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9F6962D0-05DF-E715-7313-4839BA632F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6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num>
                        <m:den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sz="36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F6962D0-05DF-E715-7313-4839BA632F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240D2025-7629-F6F1-CDB3-9172D6B57936}"/>
                  </a:ext>
                </a:extLst>
              </p:cNvPr>
              <p:cNvSpPr txBox="1"/>
              <p:nvPr/>
            </p:nvSpPr>
            <p:spPr>
              <a:xfrm>
                <a:off x="6086622" y="2375654"/>
                <a:ext cx="610537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tg2</a:t>
                </a:r>
                <a14:m>
                  <m:oMath xmlns:m="http://schemas.openxmlformats.org/officeDocument/2006/math">
                    <m:r>
                      <a:rPr lang="en-US" sz="40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ru-RU" sz="40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40D2025-7629-F6F1-CDB3-9172D6B579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622" y="2375654"/>
                <a:ext cx="6105378" cy="707886"/>
              </a:xfrm>
              <a:prstGeom prst="rect">
                <a:avLst/>
              </a:prstGeom>
              <a:blipFill>
                <a:blip r:embed="rId3"/>
                <a:stretch>
                  <a:fillRect l="-3493" t="-14655" b="-37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8245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00CEE2-A044-CD4B-0CC6-3D832B4EC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Дәлелдеуі:</a:t>
            </a:r>
            <a:endParaRPr lang="ru-RU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6373DBA9-6CFB-14B4-BA28-A6F2378B95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696355"/>
                <a:ext cx="8596668" cy="3880773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+3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+3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US" sz="36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US" sz="36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d>
                          <m:dPr>
                            <m:ctrlPr>
                              <a:rPr lang="en-US" sz="36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𝑐𝑜𝑠</m:t>
                            </m:r>
                            <m:r>
                              <a:rPr lang="en-US" sz="3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360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</m:d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+3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+3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∙(2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+3)</m:t>
                        </m:r>
                      </m:num>
                      <m:den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(2</m:t>
                        </m:r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+3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kk-KZ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tg2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kk-KZ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endParaRPr lang="ru-RU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r">
                  <a:lnSpc>
                    <a:spcPct val="160000"/>
                  </a:lnSpc>
                  <a:buNone/>
                </a:pPr>
                <a:r>
                  <a:rPr lang="kk-KZ" sz="3600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дәлелдеу керегі осы еді.</a:t>
                </a:r>
                <a:endParaRPr lang="ru-RU" sz="36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ru-RU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373DBA9-6CFB-14B4-BA28-A6F2378B95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696355"/>
                <a:ext cx="8596668" cy="3880773"/>
              </a:xfrm>
              <a:blipFill>
                <a:blip r:embed="rId2"/>
                <a:stretch>
                  <a:fillRect r="-1915" b="-17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008873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218</TotalTime>
  <Words>95</Words>
  <Application>Microsoft Office PowerPoint</Application>
  <PresentationFormat>Широкоэкранный</PresentationFormat>
  <Paragraphs>39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Cambria Math</vt:lpstr>
      <vt:lpstr>Tahoma</vt:lpstr>
      <vt:lpstr>Times New Roman</vt:lpstr>
      <vt:lpstr>Trebuchet MS</vt:lpstr>
      <vt:lpstr>Wingdings 3</vt:lpstr>
      <vt:lpstr>Аспект</vt:lpstr>
      <vt:lpstr>Презентация PowerPoint</vt:lpstr>
      <vt:lpstr> Сабақтың тақырыбы:  Тригонометриялық өрнектерді тепе-тең түрлендіру</vt:lpstr>
      <vt:lpstr>Бүгінгі сабақта:</vt:lpstr>
      <vt:lpstr>Есеп №1</vt:lpstr>
      <vt:lpstr>Презентация PowerPoint</vt:lpstr>
      <vt:lpstr>Есеп №2</vt:lpstr>
      <vt:lpstr>Шешеуі </vt:lpstr>
      <vt:lpstr>Есеп №3 Теңбе-теңдікті дәлелдеңіз</vt:lpstr>
      <vt:lpstr>Дәлелдеуі:</vt:lpstr>
      <vt:lpstr>Есеп №4 Теңбе-теңдікті дәлелдеңіз:</vt:lpstr>
      <vt:lpstr>Дәлелдеуі: </vt:lpstr>
      <vt:lpstr>Қорытынды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Сабақтың тақырыбы:  Тригонометриялық өрнектерді тепе-тең түрлендіру</dc:title>
  <dc:creator>User</dc:creator>
  <cp:lastModifiedBy>Huawei</cp:lastModifiedBy>
  <cp:revision>9</cp:revision>
  <dcterms:created xsi:type="dcterms:W3CDTF">2024-02-13T07:43:29Z</dcterms:created>
  <dcterms:modified xsi:type="dcterms:W3CDTF">2024-09-18T13:53:27Z</dcterms:modified>
</cp:coreProperties>
</file>