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78" r:id="rId2"/>
    <p:sldId id="259" r:id="rId3"/>
    <p:sldId id="351" r:id="rId4"/>
    <p:sldId id="350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77625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jpeg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11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2"/>
    </mc:Choice>
    <mc:Fallback xmlns="">
      <p:transition spd="slow" advTm="523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4266" y="295994"/>
            <a:ext cx="7560733" cy="974005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Тест тапсырмалары: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19666" y="1233974"/>
                <a:ext cx="7560733" cy="10465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>
                    <a:latin typeface="Times New Roman"/>
                    <a:ea typeface="Times New Roman"/>
                    <a:cs typeface="Times New Roman"/>
                  </a:rPr>
                  <a:t>1.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sin</m:t>
                        </m:r>
                      </m:fName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65</m:t>
                            </m:r>
                          </m:e>
                          <m:sup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0</m:t>
                            </m:r>
                          </m:sup>
                        </m:sSup>
                        <m:r>
                          <a:rPr lang="kk-KZ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func>
                          <m:func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kk-KZ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sin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25</m:t>
                                </m:r>
                              </m:e>
                              <m:sup>
                                <m:r>
                                  <a:rPr lang="kk-KZ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0</m:t>
                                </m:r>
                              </m:sup>
                            </m:sSup>
                          </m:e>
                        </m:func>
                      </m:e>
                    </m:func>
                  </m:oMath>
                </a14:m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қосындысын көбейтіндіге түрлендіріңіз:</a:t>
                </a:r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    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;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;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cos</m:t>
                        </m:r>
                      </m:fName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20</m:t>
                            </m:r>
                          </m:e>
                          <m:sup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0</m:t>
                            </m:r>
                          </m:sup>
                        </m:sSup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;</m:t>
                        </m:r>
                      </m:e>
                    </m:func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  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cos</m:t>
                        </m:r>
                      </m:fName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20</m:t>
                            </m:r>
                          </m:e>
                          <m:sup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0</m:t>
                            </m:r>
                          </m:sup>
                        </m:sSup>
                      </m:e>
                    </m:func>
                  </m:oMath>
                </a14:m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;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E)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sin</m:t>
                        </m:r>
                      </m:fName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20</m:t>
                            </m:r>
                          </m:e>
                          <m:sup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0</m:t>
                            </m:r>
                          </m:sup>
                        </m:sSup>
                        <m:r>
                          <a:rPr lang="kk-KZ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.</m:t>
                        </m:r>
                      </m:e>
                    </m:func>
                  </m:oMath>
                </a14:m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66" y="1233974"/>
                <a:ext cx="7560733" cy="1046569"/>
              </a:xfrm>
              <a:prstGeom prst="rect">
                <a:avLst/>
              </a:prstGeom>
              <a:blipFill rotWithShape="1">
                <a:blip r:embed="rId2"/>
                <a:stretch>
                  <a:fillRect l="-645" t="-1163" b="-5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16466" y="2104053"/>
                <a:ext cx="9414934" cy="14495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>
                    <a:latin typeface="Times New Roman"/>
                    <a:ea typeface="Calibri"/>
                    <a:cs typeface="Times New Roman"/>
                  </a:rPr>
                  <a:t>2. Ықшамдаңыз: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kk-KZ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sin</m:t>
                            </m:r>
                          </m:fName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5</m:t>
                            </m:r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𝛼</m:t>
                            </m:r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</m:e>
                        </m:func>
                        <m:func>
                          <m:func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kk-KZ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sin</m:t>
                            </m:r>
                          </m:fName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3</m:t>
                            </m:r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kk-KZ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cos</m:t>
                            </m:r>
                          </m:fName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5</m:t>
                            </m:r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𝛼</m:t>
                            </m:r>
                          </m:e>
                        </m:func>
                        <m:func>
                          <m:func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kk-KZ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cos</m:t>
                            </m:r>
                          </m:fName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3</m:t>
                            </m:r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.</a:t>
                </a:r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    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А</a:t>
                </a:r>
                <a:r>
                  <a:rPr lang="ru-RU" dirty="0">
                    <a:effectLst/>
                    <a:latin typeface="Times New Roman"/>
                    <a:ea typeface="Calibri"/>
                    <a:cs typeface="Times New Roman"/>
                  </a:rPr>
                  <a:t>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8</m:t>
                        </m:r>
                        <m: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𝛼</m:t>
                        </m:r>
                        <m: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;</m:t>
                        </m:r>
                      </m:e>
                    </m:func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t</m:t>
                        </m:r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𝑔</m:t>
                        </m:r>
                      </m:fName>
                      <m:e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𝛼</m:t>
                        </m:r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;</m:t>
                        </m:r>
                      </m:e>
                    </m:func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  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cos</m:t>
                        </m:r>
                      </m:fName>
                      <m:e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𝛼</m:t>
                        </m:r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;</m:t>
                        </m:r>
                      </m:e>
                    </m:func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  D)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𝑐𝑡𝑔</m:t>
                    </m:r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;</m:t>
                    </m:r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E)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cos</m:t>
                        </m:r>
                      </m:fName>
                      <m:e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𝛼</m:t>
                        </m:r>
                      </m:e>
                    </m:func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.</m:t>
                    </m:r>
                  </m:oMath>
                </a14:m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dirty="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66" y="2104053"/>
                <a:ext cx="9414934" cy="1449564"/>
              </a:xfrm>
              <a:prstGeom prst="rect">
                <a:avLst/>
              </a:prstGeom>
              <a:blipFill rotWithShape="1">
                <a:blip r:embed="rId3"/>
                <a:stretch>
                  <a:fillRect l="-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16466" y="3171934"/>
                <a:ext cx="6096000" cy="103906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dirty="0" smtClean="0">
                    <a:latin typeface="Times New Roman"/>
                    <a:ea typeface="Times New Roman"/>
                    <a:cs typeface="Times New Roman"/>
                  </a:rPr>
                  <a:t>3. </a:t>
                </a:r>
                <a:r>
                  <a:rPr lang="kk-KZ" dirty="0">
                    <a:latin typeface="Times New Roman"/>
                    <a:ea typeface="Times New Roman"/>
                    <a:cs typeface="Times New Roman"/>
                  </a:rPr>
                  <a:t>Өрнекті ықшамдаңыз: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  <m:func>
                          <m:func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kk-KZ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sin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25</m:t>
                                </m:r>
                              </m:e>
                              <m:sup>
                                <m:r>
                                  <a:rPr lang="kk-KZ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0</m:t>
                                </m:r>
                              </m:sup>
                            </m:sSup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∙</m:t>
                            </m:r>
                            <m:func>
                              <m:func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kk-KZ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sin</m:t>
                                </m:r>
                              </m:fName>
                              <m:e>
                                <m:sSup>
                                  <m:sSupPr>
                                    <m:ctrlPr>
                                      <a:rPr lang="ru-RU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65</m:t>
                                    </m:r>
                                  </m:e>
                                  <m:sup>
                                    <m:r>
                                      <a:rPr lang="kk-KZ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0</m:t>
                                    </m:r>
                                  </m:sup>
                                </m:sSup>
                              </m:e>
                            </m:func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kk-KZ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cos</m:t>
                            </m:r>
                          </m:fName>
                          <m:e>
                            <m:sSup>
                              <m:sSup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40</m:t>
                                </m:r>
                              </m:e>
                              <m:sup>
                                <m:r>
                                  <a:rPr lang="kk-KZ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0</m:t>
                                </m:r>
                              </m:sup>
                            </m:sSup>
                          </m:e>
                        </m:func>
                      </m:den>
                    </m:f>
                    <m:r>
                      <a:rPr lang="kk-KZ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.</m:t>
                    </m:r>
                  </m:oMath>
                </a14:m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    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А) 1    B) 2       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D)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0</m:t>
                    </m:r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  E) 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−1.</m:t>
                    </m:r>
                  </m:oMath>
                </a14:m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66" y="3171934"/>
                <a:ext cx="6096000" cy="1039067"/>
              </a:xfrm>
              <a:prstGeom prst="rect">
                <a:avLst/>
              </a:prstGeom>
              <a:blipFill rotWithShape="1">
                <a:blip r:embed="rId4"/>
                <a:stretch>
                  <a:fillRect l="-900" b="-23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50332" y="4326637"/>
                <a:ext cx="8619067" cy="8606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dirty="0">
                    <a:latin typeface="Times New Roman"/>
                    <a:ea typeface="Times New Roman"/>
                    <a:cs typeface="Times New Roman"/>
                  </a:rPr>
                  <a:t>4</a:t>
                </a:r>
                <a:r>
                  <a:rPr lang="kk-KZ" dirty="0" smtClean="0">
                    <a:latin typeface="Times New Roman"/>
                    <a:ea typeface="Times New Roman"/>
                    <a:cs typeface="Times New Roman"/>
                  </a:rPr>
                  <a:t>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sin</m:t>
                        </m:r>
                      </m:fName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32</m:t>
                            </m:r>
                          </m:e>
                          <m:sup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0</m:t>
                            </m:r>
                          </m:sup>
                        </m:sSup>
                        <m:func>
                          <m:func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kk-KZ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sin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148</m:t>
                                </m:r>
                              </m:e>
                              <m:sup>
                                <m:r>
                                  <a:rPr lang="kk-KZ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0</m:t>
                                </m:r>
                              </m:sup>
                            </m:sSup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kk-KZ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cos</m:t>
                                </m:r>
                              </m:fName>
                              <m:e>
                                <m:sSup>
                                  <m:sSupPr>
                                    <m:ctrlPr>
                                      <a:rPr lang="ru-RU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32</m:t>
                                    </m:r>
                                  </m:e>
                                  <m:sup>
                                    <m:r>
                                      <a:rPr lang="kk-KZ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0</m:t>
                                    </m:r>
                                  </m:sup>
                                </m:sSup>
                                <m:func>
                                  <m:funcPr>
                                    <m:ctrlPr>
                                      <a:rPr lang="ru-RU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kk-KZ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sin</m:t>
                                    </m:r>
                                  </m:fName>
                                  <m:e>
                                    <m:sSup>
                                      <m:sSupPr>
                                        <m:ctrlPr>
                                          <a:rPr lang="ru-RU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kk-KZ" i="1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  <m:t>302</m:t>
                                        </m:r>
                                      </m:e>
                                      <m:sup>
                                        <m:r>
                                          <a:rPr lang="kk-KZ" i="1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  <m:r>
                                      <a:rPr lang="kk-KZ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+</m:t>
                                    </m:r>
                                    <m:func>
                                      <m:funcPr>
                                        <m:ctrlPr>
                                          <a:rPr lang="ru-RU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/>
                                            <a:cs typeface="Times New Roman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kk-KZ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  <m:t>ctg</m:t>
                                        </m:r>
                                      </m:fName>
                                      <m:e>
                                        <m:sSup>
                                          <m:sSupPr>
                                            <m:ctrlPr>
                                              <a:rPr lang="ru-RU" i="1"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/>
                                                <a:cs typeface="Times New Roman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kk-KZ" i="1">
                                                <a:effectLst/>
                                                <a:latin typeface="Cambria Math"/>
                                                <a:ea typeface="Times New Roman"/>
                                                <a:cs typeface="Times New Roman"/>
                                              </a:rPr>
                                              <m:t>225</m:t>
                                            </m:r>
                                          </m:e>
                                          <m:sup>
                                            <m:r>
                                              <a:rPr lang="kk-KZ" i="1">
                                                <a:effectLst/>
                                                <a:latin typeface="Cambria Math"/>
                                                <a:ea typeface="Times New Roman"/>
                                                <a:cs typeface="Times New Roman"/>
                                              </a:rPr>
                                              <m:t>0</m:t>
                                            </m:r>
                                          </m:sup>
                                        </m:sSup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e>
                    </m:func>
                  </m:oMath>
                </a14:m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өрнегінің міні неге тең?</a:t>
                </a:r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    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А) -1     B) 0      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   D)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1</m:t>
                    </m:r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E)  2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.</m:t>
                    </m:r>
                  </m:oMath>
                </a14:m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32" y="4326637"/>
                <a:ext cx="8619067" cy="860685"/>
              </a:xfrm>
              <a:prstGeom prst="rect">
                <a:avLst/>
              </a:prstGeom>
              <a:blipFill rotWithShape="1">
                <a:blip r:embed="rId5"/>
                <a:stretch>
                  <a:fillRect l="-566" t="-1418" b="-35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16466" y="5187322"/>
                <a:ext cx="8475134" cy="1051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dirty="0" smtClean="0">
                    <a:latin typeface="Times New Roman"/>
                    <a:ea typeface="Times New Roman"/>
                    <a:cs typeface="Times New Roman"/>
                  </a:rPr>
                  <a:t>5.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3</m:t>
                            </m:r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𝜋</m:t>
                            </m:r>
                          </m:num>
                          <m:den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4</m:t>
                            </m:r>
                          </m:den>
                        </m:f>
                      </m:e>
                    </m:func>
                    <m:r>
                      <a:rPr lang="kk-KZ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11</m:t>
                            </m:r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𝜋</m:t>
                            </m:r>
                          </m:num>
                          <m:den>
                            <m:r>
                              <a:rPr lang="kk-KZ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12</m:t>
                            </m:r>
                          </m:den>
                        </m:f>
                      </m:e>
                    </m:func>
                  </m:oMath>
                </a14:m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өрнегін көбейтіндіге түрлендіріңіз:</a:t>
                </a:r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    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А) -1        B) 0          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   D)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        E)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/>
                        <a:ea typeface="Calibri"/>
                        <a:cs typeface="Times New Roman"/>
                      </a:rPr>
                      <m:t>−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/>
                                <a:cs typeface="Times New Roman"/>
                              </a:rPr>
                            </m:ctrlPr>
                          </m:radPr>
                          <m:deg/>
                          <m:e>
                            <m:r>
                              <a:rPr lang="kk-KZ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kk-KZ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endParaRPr lang="ru-RU" sz="16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66" y="5187322"/>
                <a:ext cx="8475134" cy="1051057"/>
              </a:xfrm>
              <a:prstGeom prst="rect">
                <a:avLst/>
              </a:prstGeom>
              <a:blipFill rotWithShape="1">
                <a:blip r:embed="rId6"/>
                <a:stretch>
                  <a:fillRect l="-647" b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0320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Тест жауаптары: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603405"/>
              </p:ext>
            </p:extLst>
          </p:nvPr>
        </p:nvGraphicFramePr>
        <p:xfrm>
          <a:off x="2364793" y="2528567"/>
          <a:ext cx="8032273" cy="1018965"/>
        </p:xfrm>
        <a:graphic>
          <a:graphicData uri="http://schemas.openxmlformats.org/drawingml/2006/table">
            <a:tbl>
              <a:tblPr firstRow="1" firstCol="1" bandRow="1"/>
              <a:tblGrid>
                <a:gridCol w="1606279"/>
                <a:gridCol w="1606279"/>
                <a:gridCol w="1606279"/>
                <a:gridCol w="1606279"/>
                <a:gridCol w="1607157"/>
              </a:tblGrid>
              <a:tr h="58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78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447357" y="1293132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41866" y="2464479"/>
            <a:ext cx="8585200" cy="15571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 сабақта тригонометриялық формулалардың </a:t>
            </a: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көмегімен тригонометриялық өрнектерді ықшамдауды меңгердік..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1866" y="1058334"/>
            <a:ext cx="8585200" cy="97366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Сабақтың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тақырыбы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067" y="2225544"/>
            <a:ext cx="8898466" cy="932523"/>
          </a:xfrm>
        </p:spPr>
        <p:txBody>
          <a:bodyPr>
            <a:noAutofit/>
          </a:bodyPr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өрнектерді </a:t>
            </a:r>
          </a:p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тепе-тең түрлендіру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87" y="1861477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41866" y="3683679"/>
            <a:ext cx="8585200" cy="15571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  <a:p>
            <a:pPr algn="ctr"/>
            <a:endParaRPr lang="ru-RU" sz="1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формулалардың </a:t>
            </a: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көмегімен тригонометриялық өрнектерді ықшамдауды </a:t>
            </a:r>
            <a:r>
              <a:rPr lang="kk-KZ" sz="2400" b="1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үйренеміз.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34"/>
    </mc:Choice>
    <mc:Fallback xmlns="">
      <p:transition spd="slow" advTm="1123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41" y="1885950"/>
            <a:ext cx="3778251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Объект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24"/>
          <a:stretch/>
        </p:blipFill>
        <p:spPr bwMode="auto">
          <a:xfrm>
            <a:off x="2154767" y="3072606"/>
            <a:ext cx="21336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Объект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18" y="2852738"/>
            <a:ext cx="1579033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Объект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1" y="2852739"/>
            <a:ext cx="1619249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Объект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700" y="2781300"/>
            <a:ext cx="3405717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Объект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418" y="4035426"/>
            <a:ext cx="3155949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Объект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51" y="4076701"/>
            <a:ext cx="30734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Объект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1" y="4076701"/>
            <a:ext cx="14097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4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84" y="5498042"/>
            <a:ext cx="2690283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839142" y="2115364"/>
            <a:ext cx="3742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Теп-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теңдікті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дәлелде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270933" y="468197"/>
            <a:ext cx="11480799" cy="11069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формулалардың </a:t>
            </a: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көмегімен тригонометриялық өрнектерді ықшамдауға мысалдар қарастырайық.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9219" y="1620075"/>
            <a:ext cx="20642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1-мысал: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3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6" descr="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0350"/>
            <a:ext cx="1219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Объект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73" y="1620837"/>
            <a:ext cx="3194051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Объект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2781300"/>
            <a:ext cx="3608916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Объект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33" y="2781300"/>
            <a:ext cx="2446867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Объект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334" y="2781300"/>
            <a:ext cx="1657351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Объект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101" y="2708275"/>
            <a:ext cx="869951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84" y="5718175"/>
            <a:ext cx="2690283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735049" y="1811844"/>
            <a:ext cx="15009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Есепте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04543" y="975268"/>
            <a:ext cx="1557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2-мысал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3743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167" y="2170642"/>
            <a:ext cx="2662766" cy="439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Объект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213100"/>
            <a:ext cx="5513917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Объект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34" y="4508500"/>
            <a:ext cx="39751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Объект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267" y="3429000"/>
            <a:ext cx="284056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Объект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034" y="4076701"/>
            <a:ext cx="2262717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0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434" y="5208589"/>
            <a:ext cx="2690284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804543" y="975268"/>
            <a:ext cx="1557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3-мысал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56943" y="2086832"/>
            <a:ext cx="3847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Көбейтіндіні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түрлендір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6342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6" descr="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0350"/>
            <a:ext cx="1219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Объект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366" y="1741488"/>
            <a:ext cx="3194051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Объект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2781300"/>
            <a:ext cx="3608916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Объект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367" y="2781300"/>
            <a:ext cx="2446867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Объект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334" y="2781300"/>
            <a:ext cx="1657351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Объект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101" y="2708275"/>
            <a:ext cx="869951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84" y="5718175"/>
            <a:ext cx="2690283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804542" y="713658"/>
            <a:ext cx="1557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4-мысал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583506" y="1842622"/>
            <a:ext cx="1407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Есепте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547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7846"/>
              </p:ext>
            </p:extLst>
          </p:nvPr>
        </p:nvGraphicFramePr>
        <p:xfrm>
          <a:off x="2639731" y="1981200"/>
          <a:ext cx="4063999" cy="1022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3" name="Формула" r:id="rId3" imgW="1879600" imgH="596900" progId="Equation.3">
                  <p:embed/>
                </p:oleObj>
              </mc:Choice>
              <mc:Fallback>
                <p:oleObj name="Формула" r:id="rId3" imgW="1879600" imgH="596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731" y="1981200"/>
                        <a:ext cx="4063999" cy="10225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04542" y="1365592"/>
            <a:ext cx="1678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5-мысал: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89209" y="3829392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16723"/>
              </p:ext>
            </p:extLst>
          </p:nvPr>
        </p:nvGraphicFramePr>
        <p:xfrm>
          <a:off x="2572526" y="3456260"/>
          <a:ext cx="8832074" cy="1269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4" name="Формула" r:id="rId5" imgW="4127500" imgH="596900" progId="Equation.3">
                  <p:embed/>
                </p:oleObj>
              </mc:Choice>
              <mc:Fallback>
                <p:oleObj name="Формула" r:id="rId5" imgW="4127500" imgH="596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2526" y="3456260"/>
                        <a:ext cx="8832074" cy="12694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879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7542" y="817717"/>
            <a:ext cx="2459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тексер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2209" y="2634908"/>
            <a:ext cx="3026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Өрнектің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тап: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88743" y="2525326"/>
                <a:ext cx="2511457" cy="6808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/>
                            </a:rPr>
                            <m:t>24</m:t>
                          </m:r>
                          <m:d>
                            <m:dPr>
                              <m:ctrlP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17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/>
                                      <a:ea typeface="Cambria Math"/>
                                    </a:rPr>
                                    <m:t>°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17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°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34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743" y="2525326"/>
                <a:ext cx="2511457" cy="6808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762209" y="1779600"/>
            <a:ext cx="2008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тапсырма: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84603" y="3489867"/>
            <a:ext cx="1475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-24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89209" y="4150267"/>
            <a:ext cx="2008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тапсырма: 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65660" y="4785441"/>
            <a:ext cx="3026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Өрнектің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тап: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92194" y="4785441"/>
                <a:ext cx="1032526" cy="672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29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194" y="4785441"/>
                <a:ext cx="1032526" cy="6721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8037003" y="5272882"/>
            <a:ext cx="1283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0024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2076" y="873666"/>
            <a:ext cx="2008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тапсырма: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0609" y="3834134"/>
            <a:ext cx="2008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тапсырма: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2076" y="1715642"/>
            <a:ext cx="3225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Тепе-теңдіктерді дәлелде: </a:t>
            </a:r>
            <a:endParaRPr lang="ru-RU" sz="2000" dirty="0"/>
          </a:p>
        </p:txBody>
      </p:sp>
      <p:pic>
        <p:nvPicPr>
          <p:cNvPr id="8" name="Рисунок 7" descr="https://compendium.su/mathematics/9control/9control.files/image18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533" y="5087563"/>
            <a:ext cx="3547533" cy="999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s://compendium.su/mathematics/9control/9control.files/image17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784" y="2263013"/>
            <a:ext cx="3689616" cy="136918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660609" y="4377774"/>
            <a:ext cx="37505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Өрнектерді ықшамда: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7725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1855</TotalTime>
  <Words>135</Words>
  <Application>Microsoft Office PowerPoint</Application>
  <PresentationFormat>Широкоэкранный</PresentationFormat>
  <Paragraphs>65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Calibri</vt:lpstr>
      <vt:lpstr>Cambria Math</vt:lpstr>
      <vt:lpstr>Candara</vt:lpstr>
      <vt:lpstr>Symbol</vt:lpstr>
      <vt:lpstr>Tahoma</vt:lpstr>
      <vt:lpstr>Times New Roman</vt:lpstr>
      <vt:lpstr>Волна</vt:lpstr>
      <vt:lpstr>Формула</vt:lpstr>
      <vt:lpstr>Презентация PowerPoint</vt:lpstr>
      <vt:lpstr>Сабақтың тақырыбы: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 тапсырмалары:</vt:lpstr>
      <vt:lpstr>Тест жауаптары: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137</cp:revision>
  <cp:lastPrinted>2024-02-10T15:35:44Z</cp:lastPrinted>
  <dcterms:created xsi:type="dcterms:W3CDTF">2022-09-04T21:41:09Z</dcterms:created>
  <dcterms:modified xsi:type="dcterms:W3CDTF">2024-09-18T13:51:31Z</dcterms:modified>
</cp:coreProperties>
</file>