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  <p:sldMasterId id="2147483737" r:id="rId2"/>
    <p:sldMasterId id="2147483762" r:id="rId3"/>
    <p:sldMasterId id="2147483774" r:id="rId4"/>
    <p:sldMasterId id="2147483786" r:id="rId5"/>
  </p:sldMasterIdLst>
  <p:notesMasterIdLst>
    <p:notesMasterId r:id="rId18"/>
  </p:notesMasterIdLst>
  <p:sldIdLst>
    <p:sldId id="278" r:id="rId6"/>
    <p:sldId id="259" r:id="rId7"/>
    <p:sldId id="282" r:id="rId8"/>
    <p:sldId id="313" r:id="rId9"/>
    <p:sldId id="311" r:id="rId10"/>
    <p:sldId id="318" r:id="rId11"/>
    <p:sldId id="315" r:id="rId12"/>
    <p:sldId id="321" r:id="rId13"/>
    <p:sldId id="320" r:id="rId14"/>
    <p:sldId id="322" r:id="rId15"/>
    <p:sldId id="323" r:id="rId16"/>
    <p:sldId id="28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18F8"/>
    <a:srgbClr val="B0B808"/>
    <a:srgbClr val="090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CA2C1-6D11-4FB1-A9B6-F16CFD6AB61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F143A-47D9-4C49-B49C-F2A8A4A74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271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9583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47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6198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811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047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540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923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118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176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214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577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143A-47D9-4C49-B49C-F2A8A4A7481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504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4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0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4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369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671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2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060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326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8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8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689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7245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351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7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67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168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99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898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6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6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77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1844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426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5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7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7583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6953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4333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5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5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8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7837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3057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4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4383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4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2290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4366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5920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1320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1145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2788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1922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83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720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7167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602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137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1693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9647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0178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7665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96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9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51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3366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3052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8509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63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7848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7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20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7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45794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7704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4460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595799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9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91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4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9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4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2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7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7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7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96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7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B1732C-9A92-454E-A432-1366A840309A}" type="datetimeFigureOut">
              <a:rPr lang="ru-RU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14.08.2024</a:t>
            </a:fld>
            <a:endParaRPr lang="ru-RU"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7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7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2B02F6-C5A6-4481-8982-5EB24CAA2352}" type="slidenum">
              <a:rPr lang="ru-RU" altLang="ru-RU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04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6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6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6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03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8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4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40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4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20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235957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270235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190937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935" y="5054461"/>
            <a:ext cx="11280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Құрастырушы</a:t>
            </a:r>
            <a:r>
              <a:rPr lang="kk-KZ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kk-KZ" sz="36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80989" y="2235956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80989" y="3270235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0988" y="4190936"/>
            <a:ext cx="6472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90525"/>
                <a:ext cx="10515600" cy="578643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Қорытынды тест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1.</a:t>
                </a:r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Егер тізбек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e>
                      <m:sup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-3n </a:t>
                </a:r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формуласымен берілсе, оның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табыңыз. 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:r>
                  <a:rPr lang="kk-KZ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а)10    </a:t>
                </a:r>
                <a:r>
                  <a:rPr lang="kk-KZ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ә</a:t>
                </a:r>
                <a:r>
                  <a:rPr lang="kk-KZ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)12     б)15    в)16    г)20  </a:t>
                </a:r>
              </a:p>
              <a:p>
                <a:pPr marL="0" indent="0">
                  <a:buNone/>
                </a:pPr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2.Тізбектің үшінші мүшесін тап: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b="1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e>
                      <m:sup>
                        <m:r>
                          <a:rPr lang="en-US" b="1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  <m:r>
                      <a:rPr lang="kk-KZ" b="1" i="0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kk-KZ" b="1" i="0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</m:oMath>
                </a14:m>
                <a:r>
                  <a:rPr lang="en-US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kk-KZ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r>
                  <a:rPr lang="en-US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:r>
                  <a:rPr lang="kk-KZ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а)1     ә)14     б)2     в)28    </a:t>
                </a:r>
                <a:r>
                  <a:rPr lang="kk-KZ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г)20  </a:t>
                </a:r>
                <a:endParaRPr lang="kk-KZ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kk-KZ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3.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b="1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0,1+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e>
                      <m:sup>
                        <m:r>
                          <a:rPr lang="en-US" b="1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  <m:r>
                      <a:rPr lang="en-US" b="1" i="0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b="1" dirty="0" err="1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тізбегінің</a:t>
                </a:r>
                <a:r>
                  <a:rPr lang="ru-RU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b="1" dirty="0" err="1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екінші</a:t>
                </a:r>
                <a:r>
                  <a:rPr lang="ru-RU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b="1" dirty="0" err="1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мүшесін</a:t>
                </a:r>
                <a:r>
                  <a:rPr lang="ru-RU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b="1" dirty="0" err="1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табыңыз</a:t>
                </a:r>
                <a:r>
                  <a:rPr lang="ru-RU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b="1" dirty="0">
                  <a:solidFill>
                    <a:srgbClr val="33333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:r>
                  <a:rPr lang="ru-RU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а)6,3   ә) 8,1   б) </a:t>
                </a:r>
                <a:r>
                  <a:rPr lang="ru-RU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27 </a:t>
                </a:r>
                <a:r>
                  <a:rPr lang="ru-RU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в)6,1  </a:t>
                </a:r>
                <a:r>
                  <a:rPr lang="en-US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г) 81</a:t>
                </a:r>
                <a:endParaRPr lang="ru-RU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4.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b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3n+2  </a:t>
                </a:r>
                <a:r>
                  <a:rPr lang="ru-RU" b="1" dirty="0" err="1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болса</a:t>
                </a:r>
                <a:r>
                  <a:rPr lang="en-US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kk-KZ" b="1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sub>
                    </m:sSub>
                    <m:r>
                      <a:rPr lang="en-US" b="1" i="1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ru-RU" b="1" dirty="0">
                  <a:solidFill>
                    <a:srgbClr val="33333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kk-KZ" b="1" dirty="0" smtClean="0">
                    <a:solidFill>
                      <a:srgbClr val="333333"/>
                    </a:solidFill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:r>
                  <a:rPr lang="en-US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)15   ә)16    б) </a:t>
                </a:r>
                <a:r>
                  <a:rPr lang="ru-RU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17 </a:t>
                </a:r>
                <a:r>
                  <a:rPr lang="ru-RU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в)18    г) </a:t>
                </a:r>
                <a:r>
                  <a:rPr lang="ru-RU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20</a:t>
                </a:r>
              </a:p>
              <a:p>
                <a:pPr marL="0" lvl="0" indent="0">
                  <a:buNone/>
                </a:pPr>
                <a:endParaRPr lang="kk-KZ" sz="32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90525"/>
                <a:ext cx="10515600" cy="5786438"/>
              </a:xfrm>
              <a:blipFill rotWithShape="1">
                <a:blip r:embed="rId3"/>
                <a:stretch>
                  <a:fillRect l="-1217" t="-17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909" y="4505326"/>
            <a:ext cx="3428091" cy="228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68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0575" y="511175"/>
            <a:ext cx="10515600" cy="2984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Жауабын  тексеріңіз</a:t>
            </a:r>
          </a:p>
          <a:p>
            <a:pPr marL="0" indent="0" algn="ctr">
              <a:buNone/>
            </a:pPr>
            <a:r>
              <a:rPr lang="kk-KZ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kk-KZ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а)10</a:t>
            </a:r>
            <a:endParaRPr lang="kk-KZ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в)28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ә)8,1</a:t>
            </a:r>
            <a:endParaRPr lang="kk-KZ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4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б)17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200" dirty="0"/>
          </a:p>
          <a:p>
            <a:pPr marL="0" indent="0" algn="ctr">
              <a:buNone/>
            </a:pP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2740" y="1262390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Балалар Әлемі : : Ілмектер : : ақылды бал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26" y="1128425"/>
            <a:ext cx="4359823" cy="3253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57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488751" y="214359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2818F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2818F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2818F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74901" y="1393707"/>
            <a:ext cx="710565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defTabSz="685800">
              <a:spcBef>
                <a:spcPts val="750"/>
              </a:spcBef>
              <a:defRPr/>
            </a:pPr>
            <a:r>
              <a:rPr lang="kk-KZ" sz="4000" b="1" i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	</a:t>
            </a:r>
            <a:r>
              <a:rPr lang="kk-KZ" sz="36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Геометриялық және арифметикалық прогрессияларға байланысты мәтінді есептерді шығаруды </a:t>
            </a:r>
            <a:r>
              <a:rPr lang="kk-KZ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үйрендіңіздер.</a:t>
            </a:r>
            <a:endParaRPr lang="ru-RU" sz="3600" b="1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77441" y="4898446"/>
            <a:ext cx="2314575" cy="195955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03773" y="183623"/>
            <a:ext cx="5946307" cy="8710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kk-KZ" sz="4400" b="1" dirty="0">
                <a:solidFill>
                  <a:srgbClr val="281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4400" b="1" dirty="0">
              <a:solidFill>
                <a:srgbClr val="2818F8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615" y="1056684"/>
            <a:ext cx="11201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altLang="ru-RU" sz="4000" b="1" dirty="0" smtClean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Мәтінді есептерді шығару.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9625" y="3564858"/>
            <a:ext cx="11277600" cy="152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defTabSz="685800">
              <a:lnSpc>
                <a:spcPct val="90000"/>
              </a:lnSpc>
              <a:spcBef>
                <a:spcPts val="750"/>
              </a:spcBef>
              <a:defRPr/>
            </a:pPr>
            <a:r>
              <a:rPr lang="kk-KZ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9.4.2.2 </a:t>
            </a:r>
          </a:p>
          <a:p>
            <a:pPr marL="45720" lvl="0" defTabSz="685800">
              <a:lnSpc>
                <a:spcPct val="90000"/>
              </a:lnSpc>
              <a:spcBef>
                <a:spcPts val="750"/>
              </a:spcBef>
              <a:defRPr/>
            </a:pPr>
            <a:r>
              <a:rPr lang="kk-KZ" sz="3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kk-KZ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еометриялық және арифметикалық прогрессияларға байланысты есептерді шығару;</a:t>
            </a:r>
            <a:endParaRPr lang="kk-KZ" sz="32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43114" y="2659582"/>
            <a:ext cx="37910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k-KZ" sz="4400" b="1" dirty="0">
                <a:solidFill>
                  <a:srgbClr val="281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  <a:endParaRPr lang="ru-RU" sz="4400" b="1" dirty="0">
              <a:solidFill>
                <a:srgbClr val="2818F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09"/>
    </mc:Choice>
    <mc:Fallback xmlns="">
      <p:transition spd="slow" advTm="2770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8330" y="914410"/>
            <a:ext cx="7296151" cy="356234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4200" b="1" i="1" dirty="0" err="1">
                <a:solidFill>
                  <a:srgbClr val="2818F8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</a:t>
            </a:r>
            <a:r>
              <a:rPr lang="ru-RU" sz="4200" b="1" i="1" dirty="0">
                <a:solidFill>
                  <a:srgbClr val="2818F8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4200" b="1" i="1" dirty="0" err="1">
                <a:solidFill>
                  <a:srgbClr val="2818F8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сабақта</a:t>
            </a:r>
            <a:r>
              <a:rPr lang="ru-RU" sz="4200" b="1" i="1" dirty="0">
                <a:solidFill>
                  <a:srgbClr val="2818F8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</a:p>
          <a:p>
            <a:pPr marL="45720" lvl="0" indent="0" defTabSz="685800">
              <a:lnSpc>
                <a:spcPct val="90000"/>
              </a:lnSpc>
              <a:spcBef>
                <a:spcPts val="750"/>
              </a:spcBef>
              <a:buNone/>
              <a:defRPr/>
            </a:pPr>
            <a:r>
              <a:rPr lang="kk-KZ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Геометриялық </a:t>
            </a:r>
            <a:r>
              <a:rPr lang="kk-KZ" sz="36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және арифметикалық прогрессияларға байланысты </a:t>
            </a:r>
            <a:r>
              <a:rPr lang="kk-KZ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мәтінді есептерді шығаруды үйренесіздер.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18467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875" y="363435"/>
            <a:ext cx="11353800" cy="823181"/>
          </a:xfrm>
        </p:spPr>
        <p:txBody>
          <a:bodyPr>
            <a:normAutofit/>
          </a:bodyPr>
          <a:lstStyle/>
          <a:p>
            <a:pPr algn="ctr"/>
            <a:r>
              <a:rPr lang="kk-KZ" b="1" i="1" dirty="0" smtClean="0">
                <a:solidFill>
                  <a:srgbClr val="281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есептердің шығарылу барысы</a:t>
            </a:r>
            <a:endParaRPr lang="ru-RU" b="1" i="1" dirty="0">
              <a:solidFill>
                <a:srgbClr val="2818F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23720" y="1748899"/>
            <a:ext cx="1010529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3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математикалық</a:t>
            </a: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модельді</a:t>
            </a: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құрайды</a:t>
            </a: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3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прогрессияға</a:t>
            </a:r>
            <a:r>
              <a:rPr lang="ru-RU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</a:t>
            </a:r>
            <a:r>
              <a:rPr lang="ru-RU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есептерді</a:t>
            </a: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шығарады</a:t>
            </a:r>
            <a:r>
              <a:rPr lang="ru-RU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6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3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бағалайды</a:t>
            </a: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таңдайды</a:t>
            </a:r>
            <a:r>
              <a:rPr lang="ru-RU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6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91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384180"/>
            <a:ext cx="10515600" cy="1015996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kk-KZ" sz="3600" b="1" dirty="0">
                <a:solidFill>
                  <a:srgbClr val="2818F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Арифметикалық прогрессия </a:t>
            </a:r>
            <a:r>
              <a:rPr lang="kk-KZ" sz="3600" b="1" dirty="0" smtClean="0">
                <a:solidFill>
                  <a:srgbClr val="2818F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қоршаған ортада!</a:t>
            </a:r>
            <a:endParaRPr lang="ru-RU" dirty="0">
              <a:solidFill>
                <a:srgbClr val="2818F8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81027" y="1437297"/>
            <a:ext cx="5486400" cy="4710113"/>
          </a:xfrm>
        </p:spPr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Физикада</a:t>
            </a:r>
            <a:r>
              <a:rPr lang="kk-KZ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kk-KZ" sz="1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Белгілі </a:t>
            </a: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 биіктіктен </a:t>
            </a:r>
            <a:endParaRPr lang="kk-KZ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лақтырылған </a:t>
            </a: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 </a:t>
            </a:r>
            <a:endParaRPr lang="kk-KZ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 </a:t>
            </a: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секундта </a:t>
            </a:r>
            <a:endParaRPr lang="kk-KZ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4,9 </a:t>
            </a: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м-ге, ал әрбір </a:t>
            </a:r>
            <a:endParaRPr lang="kk-KZ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 </a:t>
            </a: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секундта </a:t>
            </a:r>
            <a:endParaRPr lang="kk-KZ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 9,8м-ге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артады</a:t>
            </a: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213648" y="1518260"/>
            <a:ext cx="5606877" cy="4548188"/>
          </a:xfrm>
        </p:spPr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Құрылыста: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Көпқабатты </a:t>
            </a: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үйлерді </a:t>
            </a: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салғанда арифме-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тикалық </a:t>
            </a: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прогрессия </a:t>
            </a:r>
            <a:endParaRPr lang="kk-KZ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қоланылады</a:t>
            </a: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Үйдің </a:t>
            </a:r>
            <a:endParaRPr lang="kk-KZ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биіктігі </a:t>
            </a: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әрдайым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метрге артып </a:t>
            </a:r>
            <a:endParaRPr lang="kk-KZ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отырады</a:t>
            </a: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Picture 2" descr="Картинки по запросу бросать с башн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1" y="2512709"/>
            <a:ext cx="1733552" cy="242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Картинки по запросу многоэтажные дом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01" y="2607960"/>
            <a:ext cx="1906651" cy="246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91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47725" y="368300"/>
            <a:ext cx="10515600" cy="4351338"/>
          </a:xfrm>
        </p:spPr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Биологияда:</a:t>
            </a:r>
            <a:endParaRPr lang="ru-RU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 талдың биіктігі 60 см болса, алғашқы жарты жылда ай сайын орта есеппен 4 см-ге өседі.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Picture 2" descr="Яблоня, семенной, полукарликовый, карликовый подво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07" b="12267"/>
          <a:stretch/>
        </p:blipFill>
        <p:spPr bwMode="auto">
          <a:xfrm>
            <a:off x="2358928" y="2352026"/>
            <a:ext cx="7139629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88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71579" y="638182"/>
            <a:ext cx="10315575" cy="4876801"/>
          </a:xfrm>
        </p:spPr>
        <p:txBody>
          <a:bodyPr rtlCol="0">
            <a:normAutofit/>
          </a:bodyPr>
          <a:lstStyle/>
          <a:p>
            <a:pPr marL="357188" indent="0">
              <a:buNone/>
              <a:defRPr/>
            </a:pPr>
            <a:r>
              <a:rPr lang="ru-RU" altLang="ru-RU" sz="4200" b="1" dirty="0" smtClean="0">
                <a:solidFill>
                  <a:srgbClr val="2818F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Тапсырма</a:t>
            </a:r>
          </a:p>
          <a:p>
            <a:pPr marL="357188" indent="0">
              <a:lnSpc>
                <a:spcPct val="120000"/>
              </a:lnSpc>
              <a:buNone/>
              <a:defRPr/>
            </a:pPr>
            <a:r>
              <a:rPr lang="ru-RU" altLang="ru-RU" sz="33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ru-RU" altLang="ru-RU" sz="36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Құдыққа</a:t>
            </a:r>
            <a:r>
              <a:rPr lang="ru-RU" alt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бірінші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темірбетонды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сақинаны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дайындап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және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қойып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бергені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үшін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100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тг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төленді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ал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әрбір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келесі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сақинаға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алдыңғысына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қарағанда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20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тг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артық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төленді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Орташа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есеппен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бір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сақинаны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орнату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220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тг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болды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Қанша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сақина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қойылған</a:t>
            </a:r>
            <a:r>
              <a:rPr lang="ru-RU" alt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?</a:t>
            </a:r>
          </a:p>
          <a:p>
            <a:pPr marL="357188" indent="0">
              <a:buNone/>
              <a:defRPr/>
            </a:pPr>
            <a:endParaRPr lang="ru-RU" sz="3300" b="1" i="1" dirty="0">
              <a:latin typeface="Times New Roman" pitchFamily="18" charset="0"/>
              <a:cs typeface="Times New Roman" pitchFamily="18" charset="0"/>
            </a:endParaRPr>
          </a:p>
          <a:p>
            <a:pPr marL="357188" indent="0"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152401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3801" name="Rectangle 8"/>
          <p:cNvSpPr>
            <a:spLocks noChangeArrowheads="1"/>
          </p:cNvSpPr>
          <p:nvPr/>
        </p:nvSpPr>
        <p:spPr bwMode="auto">
          <a:xfrm>
            <a:off x="1524011" y="10821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6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1076330" y="552450"/>
                <a:ext cx="10439399" cy="5810250"/>
              </a:xfrm>
            </p:spPr>
            <p:txBody>
              <a:bodyPr rtlCol="0">
                <a:normAutofit fontScale="92500" lnSpcReduction="20000"/>
              </a:bodyPr>
              <a:lstStyle/>
              <a:p>
                <a:pPr marL="357188" indent="0">
                  <a:buNone/>
                  <a:defRPr/>
                </a:pPr>
                <a:r>
                  <a:rPr lang="ru-RU" sz="3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</a:t>
                </a:r>
                <a:r>
                  <a:rPr lang="ru-RU" sz="36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357188" indent="0">
                  <a:lnSpc>
                    <a:spcPct val="110000"/>
                  </a:lnSpc>
                  <a:buNone/>
                  <a:defRPr/>
                </a:pPr>
                <a:r>
                  <a:rPr lang="ru-RU" sz="36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3600" b="1" i="1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600" b="1" i="1" dirty="0">
                    <a:latin typeface="Times New Roman" pitchFamily="18" charset="0"/>
                    <a:cs typeface="Times New Roman" pitchFamily="18" charset="0"/>
                  </a:rPr>
                  <a:t>= 100, 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600" b="1" i="1" dirty="0">
                    <a:latin typeface="Times New Roman" pitchFamily="18" charset="0"/>
                    <a:cs typeface="Times New Roman" pitchFamily="18" charset="0"/>
                  </a:rPr>
                  <a:t>= 20, 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kk-KZ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= 220,   </a:t>
                </a:r>
                <a:r>
                  <a:rPr lang="en-US" sz="3600" b="1" i="1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- ?</a:t>
                </a:r>
                <a:endParaRPr lang="ru-RU" sz="3600" b="1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57188" indent="0">
                  <a:lnSpc>
                    <a:spcPct val="110000"/>
                  </a:lnSpc>
                  <a:buNone/>
                  <a:defRPr/>
                </a:pPr>
                <a:r>
                  <a:rPr lang="ru-RU" sz="36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kk-KZ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kk-KZ" sz="3600" b="1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kk-KZ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kk-KZ" sz="3600" b="1" i="1">
                        <a:solidFill>
                          <a:srgbClr val="FF0000"/>
                        </a:solidFill>
                        <a:latin typeface="Cambria Math"/>
                      </a:rPr>
                      <m:t>+ (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/>
                      </a:rPr>
                      <m:t>𝒏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/>
                      </a:rPr>
                      <m:t>𝟏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  <m:r>
                      <a:rPr lang="kk-KZ" sz="3600" b="1" i="1">
                        <a:solidFill>
                          <a:srgbClr val="FF0000"/>
                        </a:solidFill>
                        <a:latin typeface="Cambria Math"/>
                      </a:rPr>
                      <m:t>𝒅</m:t>
                    </m:r>
                  </m:oMath>
                </a14:m>
                <a:r>
                  <a:rPr lang="ru-RU" sz="36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ru-RU" sz="3600" b="1" dirty="0" smtClean="0">
                    <a:latin typeface="Times New Roman" pitchFamily="18" charset="0"/>
                    <a:cs typeface="Times New Roman" pitchFamily="18" charset="0"/>
                  </a:rPr>
                  <a:t>формуласымен </a:t>
                </a:r>
                <a:r>
                  <a:rPr lang="ru-RU" sz="3600" b="1" dirty="0" err="1" smtClean="0">
                    <a:latin typeface="Times New Roman" pitchFamily="18" charset="0"/>
                    <a:cs typeface="Times New Roman" pitchFamily="18" charset="0"/>
                  </a:rPr>
                  <a:t>есептейміз</a:t>
                </a:r>
                <a:r>
                  <a:rPr lang="ru-RU" sz="3600" b="1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pPr marL="357188" indent="0">
                  <a:lnSpc>
                    <a:spcPct val="110000"/>
                  </a:lnSpc>
                  <a:buNone/>
                  <a:defRPr/>
                </a:pPr>
                <a:r>
                  <a:rPr lang="ru-RU" sz="3500" b="1" i="1" dirty="0" smtClean="0">
                    <a:latin typeface="Times New Roman" pitchFamily="18" charset="0"/>
                    <a:cs typeface="Times New Roman" pitchFamily="18" charset="0"/>
                  </a:rPr>
                  <a:t>220 </a:t>
                </a:r>
                <a:r>
                  <a:rPr lang="ru-RU" sz="3500" b="1" i="1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ru-RU" sz="3500" b="1" i="1" dirty="0" smtClean="0">
                    <a:latin typeface="Times New Roman" pitchFamily="18" charset="0"/>
                    <a:cs typeface="Times New Roman" pitchFamily="18" charset="0"/>
                  </a:rPr>
                  <a:t>100 </a:t>
                </a:r>
                <a:r>
                  <a:rPr lang="ru-RU" sz="3500" b="1" i="1" dirty="0">
                    <a:latin typeface="Times New Roman" pitchFamily="18" charset="0"/>
                    <a:cs typeface="Times New Roman" pitchFamily="18" charset="0"/>
                  </a:rPr>
                  <a:t>+ </a:t>
                </a:r>
                <a:r>
                  <a:rPr lang="ru-RU" sz="3500" b="1" i="1" dirty="0" smtClean="0">
                    <a:latin typeface="Times New Roman" pitchFamily="18" charset="0"/>
                    <a:cs typeface="Times New Roman" pitchFamily="18" charset="0"/>
                  </a:rPr>
                  <a:t>20(п-1)</a:t>
                </a:r>
              </a:p>
              <a:p>
                <a:pPr marL="357188" indent="0">
                  <a:lnSpc>
                    <a:spcPct val="110000"/>
                  </a:lnSpc>
                  <a:buNone/>
                  <a:defRPr/>
                </a:pPr>
                <a:r>
                  <a:rPr lang="en-US" sz="3500" b="1" i="1" dirty="0" smtClean="0">
                    <a:latin typeface="Times New Roman" pitchFamily="18" charset="0"/>
                    <a:cs typeface="Times New Roman" pitchFamily="18" charset="0"/>
                  </a:rPr>
                  <a:t>22</a:t>
                </a:r>
                <a:r>
                  <a:rPr lang="ru-RU" sz="3500" b="1" i="1" dirty="0" smtClean="0">
                    <a:latin typeface="Times New Roman" pitchFamily="18" charset="0"/>
                    <a:cs typeface="Times New Roman" pitchFamily="18" charset="0"/>
                  </a:rPr>
                  <a:t>0 = </a:t>
                </a:r>
                <a:r>
                  <a:rPr lang="en-US" sz="3500" b="1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3500" b="1" i="1" dirty="0" smtClean="0">
                    <a:latin typeface="Times New Roman" pitchFamily="18" charset="0"/>
                    <a:cs typeface="Times New Roman" pitchFamily="18" charset="0"/>
                  </a:rPr>
                  <a:t>00 + 20п – 20</a:t>
                </a:r>
              </a:p>
              <a:p>
                <a:pPr marL="357188" indent="0">
                  <a:lnSpc>
                    <a:spcPct val="110000"/>
                  </a:lnSpc>
                  <a:buNone/>
                  <a:defRPr/>
                </a:pPr>
                <a:r>
                  <a:rPr lang="en-US" sz="3500" b="1" i="1" dirty="0" smtClean="0">
                    <a:latin typeface="Times New Roman" pitchFamily="18" charset="0"/>
                    <a:cs typeface="Times New Roman" pitchFamily="18" charset="0"/>
                  </a:rPr>
                  <a:t>220=80+20</a:t>
                </a:r>
                <a:r>
                  <a:rPr lang="ru-RU" sz="3500" b="1" i="1" dirty="0" smtClean="0">
                    <a:latin typeface="Times New Roman" pitchFamily="18" charset="0"/>
                    <a:cs typeface="Times New Roman" pitchFamily="18" charset="0"/>
                  </a:rPr>
                  <a:t>п </a:t>
                </a:r>
              </a:p>
              <a:p>
                <a:pPr marL="357188" lvl="0" indent="0">
                  <a:lnSpc>
                    <a:spcPct val="110000"/>
                  </a:lnSpc>
                  <a:buNone/>
                  <a:defRPr/>
                </a:pPr>
                <a:r>
                  <a:rPr lang="en-US" sz="35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20</a:t>
                </a:r>
                <a:r>
                  <a:rPr lang="ru-RU" sz="35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п </a:t>
                </a:r>
                <a:r>
                  <a:rPr lang="en-US" sz="35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=220-80</a:t>
                </a:r>
                <a:endParaRPr lang="ru-RU" sz="3500" b="1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57188" indent="0">
                  <a:lnSpc>
                    <a:spcPct val="110000"/>
                  </a:lnSpc>
                  <a:buNone/>
                  <a:defRPr/>
                </a:pPr>
                <a:r>
                  <a:rPr lang="en-US" sz="35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20</a:t>
                </a:r>
                <a:r>
                  <a:rPr lang="ru-RU" sz="35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п</a:t>
                </a:r>
                <a:r>
                  <a:rPr lang="en-US" sz="35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35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500" b="1" i="1" dirty="0" smtClean="0">
                    <a:latin typeface="Times New Roman" pitchFamily="18" charset="0"/>
                    <a:cs typeface="Times New Roman" pitchFamily="18" charset="0"/>
                  </a:rPr>
                  <a:t>140</a:t>
                </a:r>
                <a:r>
                  <a:rPr lang="ru-RU" sz="3500" b="1" i="1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                   </a:t>
                </a:r>
                <a:endParaRPr lang="en-US" sz="35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357188" indent="0">
                  <a:lnSpc>
                    <a:spcPct val="110000"/>
                  </a:lnSpc>
                  <a:buNone/>
                  <a:defRPr/>
                </a:pPr>
                <a:r>
                  <a:rPr lang="ru-RU" sz="35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п = </a:t>
                </a:r>
                <a:r>
                  <a:rPr lang="en-US" sz="35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sz="35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57188" lvl="0" indent="0">
                  <a:buNone/>
                  <a:defRPr/>
                </a:pPr>
                <a:r>
                  <a:rPr lang="en-US" sz="35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</a:t>
                </a:r>
                <a:r>
                  <a:rPr lang="ru-RU" sz="36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Жауабы</a:t>
                </a:r>
                <a:r>
                  <a:rPr lang="ru-RU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ru-RU" sz="36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п </a:t>
                </a:r>
                <a:r>
                  <a:rPr lang="ru-RU" sz="36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sz="36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57188" indent="0">
                  <a:buNone/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6325" y="552450"/>
                <a:ext cx="10439399" cy="5810250"/>
              </a:xfrm>
              <a:blipFill rotWithShape="1">
                <a:blip r:embed="rId3"/>
                <a:stretch>
                  <a:fillRect t="-3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152401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3801" name="Rectangle 8"/>
          <p:cNvSpPr>
            <a:spLocks noChangeArrowheads="1"/>
          </p:cNvSpPr>
          <p:nvPr/>
        </p:nvSpPr>
        <p:spPr bwMode="auto">
          <a:xfrm>
            <a:off x="1524011" y="10821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5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6301" y="397945"/>
            <a:ext cx="10563224" cy="6202879"/>
          </a:xfrm>
        </p:spPr>
        <p:txBody>
          <a:bodyPr rtlCol="0">
            <a:normAutofit/>
          </a:bodyPr>
          <a:lstStyle/>
          <a:p>
            <a:pPr marL="361950" indent="0">
              <a:buNone/>
              <a:defRPr/>
            </a:pPr>
            <a:r>
              <a:rPr lang="ru-RU" altLang="ru-RU" sz="3200" b="1" dirty="0" err="1" smtClean="0">
                <a:solidFill>
                  <a:srgbClr val="2818F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Тапсырма</a:t>
            </a:r>
            <a:endParaRPr lang="ru-RU" altLang="ru-RU" sz="3200" b="1" dirty="0" smtClean="0">
              <a:solidFill>
                <a:srgbClr val="2818F8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61950" indent="0">
              <a:lnSpc>
                <a:spcPct val="100000"/>
              </a:lnSpc>
              <a:buNone/>
              <a:defRPr/>
            </a:pP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ru-RU" alt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Бірінші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күні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100 га </a:t>
            </a:r>
            <a:r>
              <a:rPr lang="ru-RU" alt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шөп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орылды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alt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Әрбір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келесі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күні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алдыңғы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күнге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қарағанда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3 га 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артық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ru-RU" alt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орылды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19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күн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ішінде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қанша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га </a:t>
            </a:r>
            <a:r>
              <a:rPr lang="ru-RU" alt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шөп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орылған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?</a:t>
            </a:r>
            <a:endParaRPr lang="ru-RU" u="sng" dirty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61950" indent="0">
              <a:buNone/>
              <a:defRPr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Шешуі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61950" indent="0">
              <a:buNone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= 100,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= 3,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19,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-?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361950" indent="0">
              <a:buNone/>
              <a:defRPr/>
            </a:pPr>
            <a:endParaRPr lang="ru-RU" i="1" baseline="-25000" dirty="0">
              <a:latin typeface="Times New Roman" pitchFamily="18" charset="0"/>
              <a:cs typeface="Times New Roman" pitchFamily="18" charset="0"/>
            </a:endParaRPr>
          </a:p>
          <a:p>
            <a:pPr marL="419100" indent="-57150"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419100" indent="-57150">
              <a:buNone/>
              <a:defRPr/>
            </a:pPr>
            <a:endParaRPr lang="ru-RU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19100" indent="-57150" algn="r">
              <a:buNone/>
              <a:defRPr/>
            </a:pPr>
            <a:endParaRPr lang="ru-RU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19100" indent="-57150" algn="r">
              <a:buNone/>
              <a:defRPr/>
            </a:pPr>
            <a:endParaRPr lang="ru-RU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19100" indent="-57150" algn="r">
              <a:buNone/>
              <a:defRPr/>
            </a:pP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2413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 </a:t>
            </a:r>
            <a:r>
              <a:rPr lang="ru-RU" altLang="ru-RU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шөп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орылған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1631949" y="397946"/>
            <a:ext cx="90360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2774" name="Rectangle 3"/>
          <p:cNvSpPr>
            <a:spLocks noChangeArrowheads="1"/>
          </p:cNvSpPr>
          <p:nvPr/>
        </p:nvSpPr>
        <p:spPr bwMode="auto">
          <a:xfrm>
            <a:off x="1524010" y="10821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1524010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2777" name="Rectangle 6"/>
          <p:cNvSpPr>
            <a:spLocks noChangeArrowheads="1"/>
          </p:cNvSpPr>
          <p:nvPr/>
        </p:nvSpPr>
        <p:spPr bwMode="auto">
          <a:xfrm>
            <a:off x="1524010" y="10821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42426" y="4555769"/>
                <a:ext cx="8434959" cy="8333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𝟏𝟗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𝟏𝟗</m:t>
                              </m:r>
                              <m:r>
                                <a:rPr lang="en-US" sz="2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num>
                        <m:den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𝟏𝟗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𝟐𝟒𝟏𝟑</m:t>
                      </m:r>
                    </m:oMath>
                  </m:oMathPara>
                </a14:m>
                <a:endParaRPr lang="ru-RU" sz="2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417" y="4555769"/>
                <a:ext cx="8434958" cy="8333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42422" y="3430139"/>
                <a:ext cx="10539617" cy="10515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kk-KZ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kk-KZ" sz="3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  <m:sSub>
                            <m:sSubPr>
                              <m:ctrlPr>
                                <a:rPr lang="ru-RU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k-KZ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kk-KZ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kk-KZ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 (</m:t>
                          </m:r>
                          <m:r>
                            <a:rPr lang="kk-KZ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𝒏</m:t>
                          </m:r>
                          <m:r>
                            <a:rPr lang="kk-KZ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kk-KZ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kk-KZ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a:rPr lang="kk-KZ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</m:t>
                          </m:r>
                        </m:num>
                        <m:den>
                          <m:r>
                            <a:rPr lang="kk-KZ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kk-KZ" sz="3600" b="1" i="1">
                          <a:solidFill>
                            <a:srgbClr val="FF0000"/>
                          </a:solidFill>
                          <a:latin typeface="Cambria Math"/>
                        </a:rPr>
                        <m:t>∙</m:t>
                      </m:r>
                      <m:r>
                        <a:rPr lang="kk-KZ" sz="3600" b="1" i="1">
                          <a:solidFill>
                            <a:srgbClr val="FF0000"/>
                          </a:solidFill>
                          <a:latin typeface="Cambria Math"/>
                        </a:rPr>
                        <m:t>𝒏</m:t>
                      </m:r>
                      <m:r>
                        <m:rPr>
                          <m:nor/>
                        </m:rPr>
                        <a:rPr lang="ru-RU" sz="33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   </m:t>
                      </m:r>
                      <m:r>
                        <m:rPr>
                          <m:nor/>
                        </m:rPr>
                        <a:rPr lang="ru-RU" sz="3300" b="1" dirty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формуласымен </m:t>
                      </m:r>
                      <m:r>
                        <m:rPr>
                          <m:nor/>
                        </m:rPr>
                        <a:rPr lang="ru-RU" sz="3300" b="1" dirty="0" err="1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есептейміз</m:t>
                      </m:r>
                      <m:r>
                        <m:rPr>
                          <m:nor/>
                        </m:rPr>
                        <a:rPr lang="ru-RU" sz="3300" b="1" dirty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,</m:t>
                      </m:r>
                    </m:oMath>
                  </m:oMathPara>
                </a14:m>
                <a:endParaRPr lang="ru-RU" sz="2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417" y="3430139"/>
                <a:ext cx="10539617" cy="105157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183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Тема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6796</TotalTime>
  <Words>132</Words>
  <Application>Microsoft Office PowerPoint</Application>
  <PresentationFormat>Широкоэкранный</PresentationFormat>
  <Paragraphs>90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2_Тема Office</vt:lpstr>
      <vt:lpstr>4_Тема Office</vt:lpstr>
      <vt:lpstr>3_Тема Office</vt:lpstr>
      <vt:lpstr>5_Тема Office</vt:lpstr>
      <vt:lpstr>Презентация PowerPoint</vt:lpstr>
      <vt:lpstr>Презентация PowerPoint</vt:lpstr>
      <vt:lpstr>Презентация PowerPoint</vt:lpstr>
      <vt:lpstr>Мәтінді есептердің шығарылу барысы</vt:lpstr>
      <vt:lpstr>Арифметикалық прогрессия қоршаған ортада!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276</cp:revision>
  <dcterms:created xsi:type="dcterms:W3CDTF">2022-09-04T21:41:09Z</dcterms:created>
  <dcterms:modified xsi:type="dcterms:W3CDTF">2024-08-14T06:25:11Z</dcterms:modified>
</cp:coreProperties>
</file>