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2"/>
  </p:notesMasterIdLst>
  <p:sldIdLst>
    <p:sldId id="278" r:id="rId2"/>
    <p:sldId id="300" r:id="rId3"/>
    <p:sldId id="282" r:id="rId4"/>
    <p:sldId id="313" r:id="rId5"/>
    <p:sldId id="314" r:id="rId6"/>
    <p:sldId id="309" r:id="rId7"/>
    <p:sldId id="318" r:id="rId8"/>
    <p:sldId id="311" r:id="rId9"/>
    <p:sldId id="319" r:id="rId10"/>
    <p:sldId id="31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18F8"/>
    <a:srgbClr val="1105B3"/>
    <a:srgbClr val="CC00CC"/>
    <a:srgbClr val="090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1052B2-730E-43C9-B9F5-21243D2DCBA9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5B0A1-B85A-43C4-B9B8-52FFB9299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844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5B0A1-B85A-43C4-B9B8-52FFB92993C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9198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5B0A1-B85A-43C4-B9B8-52FFB92993C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445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5B0A1-B85A-43C4-B9B8-52FFB92993C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762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5B0A1-B85A-43C4-B9B8-52FFB92993C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49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5B0A1-B85A-43C4-B9B8-52FFB92993C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848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5B0A1-B85A-43C4-B9B8-52FFB92993C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955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5B0A1-B85A-43C4-B9B8-52FFB92993C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934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5B0A1-B85A-43C4-B9B8-52FFB92993C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045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5B0A1-B85A-43C4-B9B8-52FFB92993C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111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5B0A1-B85A-43C4-B9B8-52FFB92993C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073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55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13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306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487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66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598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889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55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628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31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07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947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368603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298810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058251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80988" y="2251865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80988" y="3275870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80988" y="4058250"/>
            <a:ext cx="6472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3659" y="207288"/>
            <a:ext cx="4464684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ru-RU" sz="5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409702" y="1457326"/>
            <a:ext cx="9077323" cy="24384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10000"/>
              </a:lnSpc>
              <a:buClr>
                <a:srgbClr val="A53010"/>
              </a:buClr>
              <a:buFont typeface="Arial" pitchFamily="34" charset="0"/>
              <a:buNone/>
            </a:pPr>
            <a:r>
              <a:rPr lang="kk-KZ" sz="4000" b="1" i="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		</a:t>
            </a:r>
            <a:r>
              <a:rPr lang="kk-KZ" sz="3900" b="1" i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Арифметикалық прогрессияның формулаларын қолданып есеп шығару дағдысын үйрендіңіздер.</a:t>
            </a:r>
            <a:endParaRPr lang="ru-RU" sz="39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80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22849" y="278872"/>
            <a:ext cx="5946307" cy="8710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kk-KZ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7725" y="1149882"/>
            <a:ext cx="107632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3600" b="1" dirty="0" err="1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Арифметикалық</a:t>
            </a:r>
            <a:r>
              <a:rPr lang="ru-RU" sz="36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прогрессия. </a:t>
            </a:r>
            <a:r>
              <a:rPr lang="ru-RU" sz="3600" b="1" dirty="0" err="1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Арифметикалық</a:t>
            </a:r>
            <a:r>
              <a:rPr lang="ru-RU" sz="36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прогрессияның</a:t>
            </a:r>
            <a:r>
              <a:rPr lang="ru-RU" sz="36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n-</a:t>
            </a:r>
            <a:r>
              <a:rPr lang="ru-RU" sz="3600" b="1" dirty="0" err="1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ші</a:t>
            </a:r>
            <a:r>
              <a:rPr lang="ru-RU" sz="36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мүшесінің</a:t>
            </a:r>
            <a:r>
              <a:rPr lang="ru-RU" sz="36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формуласы</a:t>
            </a:r>
            <a:r>
              <a:rPr lang="ru-RU" sz="36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kern="0" dirty="0">
              <a:solidFill>
                <a:srgbClr val="2818F8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00482" y="3447787"/>
            <a:ext cx="379103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kk-KZ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1951" y="4217224"/>
            <a:ext cx="114681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32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9.2.3.4 </a:t>
            </a:r>
            <a:r>
              <a:rPr lang="ru-RU" sz="3200" b="1" dirty="0" err="1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сандар</a:t>
            </a:r>
            <a:r>
              <a:rPr lang="ru-RU" sz="32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тізбектерінің</a:t>
            </a:r>
            <a:r>
              <a:rPr lang="ru-RU" sz="32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арасынан</a:t>
            </a:r>
            <a:r>
              <a:rPr lang="ru-RU" sz="32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арифметикалық және геом</a:t>
            </a:r>
            <a:r>
              <a:rPr lang="ru-RU" sz="3200" b="1" dirty="0" err="1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етр</a:t>
            </a:r>
            <a:r>
              <a:rPr lang="kk-KZ" sz="32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иялық прогрессияны ажырату.</a:t>
            </a:r>
            <a:endParaRPr lang="ru-RU" sz="3200" kern="0" dirty="0">
              <a:solidFill>
                <a:srgbClr val="281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61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9702" y="600079"/>
            <a:ext cx="9077323" cy="421004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5400" b="1" i="1" dirty="0" err="1" smtClean="0">
                <a:solidFill>
                  <a:srgbClr val="7030A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</a:t>
            </a:r>
            <a:r>
              <a:rPr lang="ru-RU" sz="5400" b="1" i="1" dirty="0" smtClean="0">
                <a:solidFill>
                  <a:srgbClr val="7030A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5400" b="1" i="1" dirty="0" err="1">
                <a:solidFill>
                  <a:srgbClr val="7030A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сабақта</a:t>
            </a:r>
            <a:r>
              <a:rPr lang="ru-RU" sz="5400" b="1" i="1" dirty="0" smtClean="0">
                <a:solidFill>
                  <a:srgbClr val="7030A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</a:p>
          <a:p>
            <a:pPr marL="0" lvl="0" indent="0" defTabSz="457200">
              <a:lnSpc>
                <a:spcPct val="110000"/>
              </a:lnSpc>
              <a:buClr>
                <a:srgbClr val="A53010"/>
              </a:buClr>
              <a:buNone/>
            </a:pPr>
            <a:r>
              <a:rPr lang="kk-KZ" sz="4000" b="1" i="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		</a:t>
            </a:r>
            <a:r>
              <a:rPr lang="kk-KZ" sz="3900" b="1" i="1" dirty="0" smtClean="0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Арифметикалық прогрессияның формулаларын қолданып есеп шығару дағдысын үйренесіздер.</a:t>
            </a:r>
            <a:endParaRPr lang="ru-RU" sz="3900" dirty="0">
              <a:solidFill>
                <a:srgbClr val="281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7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14302" y="116530"/>
                <a:ext cx="11934825" cy="61863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kk-KZ" sz="3200" b="1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ҚАЙТАЛАУҒА  АРНАЛҒАН  ТЕСТ. </a:t>
                </a:r>
              </a:p>
              <a:p>
                <a:pPr marL="342900" lvl="0" indent="-3429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Берілген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тізбектердің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ішінен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прогрессияны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анықтаңыздар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) 9; 9; 9; 9;…;   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ә) 2; 10; 18; 26;…;   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б) 3; 6; 12; 24;…; 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в) 2; 5; 9; 15;….</a:t>
                </a:r>
              </a:p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2)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прогрессияның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d </a:t>
                </a:r>
                <a:r>
                  <a:rPr lang="ru-RU" altLang="ru-RU" sz="28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айырымы</a:t>
                </a:r>
                <a:r>
                  <a:rPr lang="kk-KZ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н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табыңыз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smtClean="0">
                    <a:latin typeface="Times New Roman" pitchFamily="18" charset="0"/>
                    <a:cs typeface="Times New Roman" pitchFamily="18" charset="0"/>
                  </a:rPr>
                  <a:t>1; 4; 7; 10;… </a:t>
                </a:r>
                <a:endParaRPr lang="ru-RU" altLang="ru-RU" sz="28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    а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3  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ә) </a:t>
                </a:r>
                <a:r>
                  <a:rPr lang="en-US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б) </a:t>
                </a:r>
                <a:r>
                  <a:rPr lang="en-US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7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в) </a:t>
                </a:r>
                <a:r>
                  <a:rPr lang="en-US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ru-RU" altLang="ru-RU" sz="2800" b="1" dirty="0">
                  <a:solidFill>
                    <a:srgbClr val="1105B3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3)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) –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прогрессия,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мұндағы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 -5,  d = 4.  Осы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прогресияның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сегізінші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мүшесін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табыңыздар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42900" lvl="0" indent="-3429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     а) -7     ә) -33     б) 23     в) 10</a:t>
                </a:r>
              </a:p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4)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прогрессияны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анықтаңыздар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altLang="ru-RU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) 1; 2; 5; 9; 16;…;   ә) 1; 11; 21; 31;…;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б) 4; 8; 16; 32;…;   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в) 7; 7; 7; 7;….</a:t>
                </a:r>
              </a:p>
              <a:p>
                <a:pPr marL="342900" lvl="0" indent="-3429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) –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прогрессия,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мұндағы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 -4, d = 3. Осы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прогресияның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сегізінші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мүшесін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табыңыздар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42900" lvl="0" indent="-3429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ru-RU" altLang="ru-RU" sz="2800" b="1" dirty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а)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-17    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ә)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25  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б) -23     в)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17</a:t>
                </a:r>
                <a:endParaRPr lang="ru-RU" altLang="ru-RU" sz="2800" b="1" dirty="0">
                  <a:solidFill>
                    <a:srgbClr val="1105B3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2" y="116530"/>
                <a:ext cx="11934825" cy="6186309"/>
              </a:xfrm>
              <a:prstGeom prst="rect">
                <a:avLst/>
              </a:prstGeom>
              <a:blipFill rotWithShape="1">
                <a:blip r:embed="rId3"/>
                <a:stretch>
                  <a:fillRect l="-1073" t="-1379" r="-970" b="-17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522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14302" y="116530"/>
                <a:ext cx="11934825" cy="61863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kk-KZ" sz="3200" b="1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ДҰРЫС</a:t>
                </a:r>
                <a:r>
                  <a:rPr lang="en-US" sz="3200" b="1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3200" b="1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ЖАУАПТАРЫ. </a:t>
                </a:r>
              </a:p>
              <a:p>
                <a:pPr marL="342900" lvl="0" indent="-3429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Берілген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тізбектердің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ішінен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прогрессияны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анықтаңыздар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) 9; 9; 9; 9;…;   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ә) 2; 10; 18; 26;…;    </a:t>
                </a:r>
                <a:r>
                  <a:rPr lang="ru-RU" altLang="ru-RU" sz="2800" b="1" dirty="0" smtClean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б) 3; 6; 12; 24;…; 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в) 2; 5; 9; 15;….</a:t>
                </a:r>
              </a:p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2)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прогрессияның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d </a:t>
                </a:r>
                <a:r>
                  <a:rPr lang="ru-RU" altLang="ru-RU" sz="28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айырымы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табыңыз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smtClean="0">
                    <a:latin typeface="Times New Roman" pitchFamily="18" charset="0"/>
                    <a:cs typeface="Times New Roman" pitchFamily="18" charset="0"/>
                  </a:rPr>
                  <a:t>1; 4; 7; 10;…; </a:t>
                </a:r>
                <a:endParaRPr lang="ru-RU" altLang="ru-RU" sz="28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 smtClean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     а</a:t>
                </a:r>
                <a:r>
                  <a:rPr lang="ru-RU" altLang="ru-RU" sz="2800" b="1" dirty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ru-RU" altLang="ru-RU" sz="2800" b="1" dirty="0" smtClean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3  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ә) </a:t>
                </a:r>
                <a:r>
                  <a:rPr lang="en-US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б) </a:t>
                </a:r>
                <a:r>
                  <a:rPr lang="en-US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7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в) </a:t>
                </a:r>
                <a:r>
                  <a:rPr lang="en-US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ru-RU" altLang="ru-RU" sz="2800" b="1" dirty="0">
                  <a:solidFill>
                    <a:srgbClr val="1105B3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3)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) –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прогрессия,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мұндағы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 -5,  d = 4.  Осы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прогресияның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сегізінші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мүшесін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табыңыздар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42900" lvl="0" indent="-3429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а) -7     ә) -33     </a:t>
                </a:r>
                <a:r>
                  <a:rPr lang="ru-RU" altLang="ru-RU" sz="2800" b="1" dirty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б) 23  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в) 10</a:t>
                </a:r>
              </a:p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4)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прогрессияны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анықтаңыздар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altLang="ru-RU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) 1; 2; 5; 9; 16;…;   </a:t>
                </a:r>
                <a:r>
                  <a:rPr lang="ru-RU" altLang="ru-RU" sz="2800" b="1" dirty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ә) 1; 11; 21; 31;…; </a:t>
                </a:r>
                <a:r>
                  <a:rPr lang="ru-RU" altLang="ru-RU" sz="2800" b="1" dirty="0" smtClean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б) 4; 8; 16; 32;…;   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в) 7; 7; 7; 7;….</a:t>
                </a:r>
              </a:p>
              <a:p>
                <a:pPr marL="342900" lvl="0" indent="-3429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) –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прогрессия,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мұндағы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 -4, d = 3. Осы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прогресияның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сегізінші</a:t>
                </a:r>
                <a:r>
                  <a:rPr lang="ru-RU" altLang="ru-RU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мүшесін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 err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табыңыздар</a:t>
                </a: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42900" lvl="0" indent="-3429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ru-RU" altLang="ru-RU" sz="2800" b="1" dirty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а)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-17    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ә) </a:t>
                </a:r>
                <a:r>
                  <a:rPr lang="ru-RU" altLang="ru-RU" sz="28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25     </a:t>
                </a:r>
                <a:r>
                  <a:rPr lang="ru-RU" altLang="ru-RU" sz="2800" b="1" dirty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б) -23     </a:t>
                </a:r>
                <a:r>
                  <a:rPr lang="ru-RU" altLang="ru-RU" sz="2800" b="1" dirty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в) </a:t>
                </a:r>
                <a:r>
                  <a:rPr lang="ru-RU" altLang="ru-RU" sz="2800" b="1" dirty="0" smtClean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17</a:t>
                </a:r>
                <a:endParaRPr lang="ru-RU" altLang="ru-RU" sz="28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2" y="116530"/>
                <a:ext cx="11934825" cy="6186309"/>
              </a:xfrm>
              <a:prstGeom prst="rect">
                <a:avLst/>
              </a:prstGeom>
              <a:blipFill rotWithShape="1">
                <a:blip r:embed="rId3"/>
                <a:stretch>
                  <a:fillRect l="-1073" t="-1379" r="-715" b="-17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868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42951" y="122714"/>
                <a:ext cx="11153774" cy="61952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14300" lvl="0">
                  <a:spcBef>
                    <a:spcPct val="20000"/>
                  </a:spcBef>
                  <a:buClr>
                    <a:srgbClr val="93A299"/>
                  </a:buClr>
                </a:pPr>
                <a:r>
                  <a:rPr lang="kk-KZ" sz="3600" b="1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Тапсырма</a:t>
                </a:r>
                <a:endParaRPr lang="kk-KZ" sz="3600" b="1" dirty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14300" lvl="0">
                  <a:spcBef>
                    <a:spcPct val="20000"/>
                  </a:spcBef>
                  <a:buClr>
                    <a:srgbClr val="93A299"/>
                  </a:buClr>
                </a:pP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	Арифметикалық прогрессияның екінші мүшесі 3,6-ға, бесінші мүшесі 9,6-ға тең. [15;25] сан аралығына тиісті прогрессия мүшелерінің нөмірлерін анықтаңдар.</a:t>
                </a:r>
              </a:p>
              <a:p>
                <a:pPr lvl="0"/>
                <a:r>
                  <a:rPr lang="kk-KZ" sz="28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</a:t>
                </a:r>
                <a:r>
                  <a:rPr lang="kk-KZ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en-US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kk-KZ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en-US" sz="28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+(n-1)·d </a:t>
                </a:r>
                <a:r>
                  <a:rPr lang="kk-KZ" sz="28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 прогрессиясының 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n-</a:t>
                </a:r>
                <a:r>
                  <a:rPr lang="kk-KZ" sz="28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ші</a:t>
                </a:r>
                <a:r>
                  <a:rPr lang="en-US" sz="28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8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мүшесінің формуласын қолданамыз</a:t>
                </a:r>
                <a:r>
                  <a:rPr lang="kk-KZ" sz="2800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28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𝐚</m:t>
                                </m:r>
                              </m:e>
                              <m:sub>
                                <m:r>
                                  <a:rPr lang="en-US" sz="2800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+</m:t>
                            </m:r>
                            <m:d>
                              <m:dPr>
                                <m:ctrlPr>
                                  <a:rPr lang="en-US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kk-KZ" sz="2800" b="1" i="0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𝟐</m:t>
                                </m:r>
                                <m:r>
                                  <a:rPr lang="en-US" sz="2800" b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−</m:t>
                                </m:r>
                                <m:r>
                                  <a:rPr lang="en-US" sz="2800" b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𝟏</m:t>
                                </m:r>
                              </m:e>
                            </m:d>
                            <m:r>
                              <a:rPr lang="en-US" sz="2800" b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𝐝</m:t>
                            </m:r>
                            <m:r>
                              <a:rPr lang="en-US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=</m:t>
                            </m:r>
                            <m:r>
                              <a:rPr lang="en-US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𝟑</m:t>
                            </m:r>
                            <m:r>
                              <a:rPr lang="en-US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,</m:t>
                            </m:r>
                            <m:r>
                              <a:rPr lang="en-US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𝟔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𝐚</m:t>
                                </m:r>
                              </m:e>
                              <m:sub>
                                <m:r>
                                  <a:rPr lang="en-US" sz="2800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kk-KZ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+</m:t>
                            </m:r>
                            <m:d>
                              <m:dPr>
                                <m:ctrlPr>
                                  <a:rPr lang="en-US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𝟓</m:t>
                                </m:r>
                                <m:r>
                                  <a:rPr lang="en-US" sz="2800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−</m:t>
                                </m:r>
                                <m:r>
                                  <a:rPr lang="en-US" sz="2800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𝟏</m:t>
                                </m:r>
                              </m:e>
                            </m:d>
                            <m:r>
                              <a:rPr lang="en-US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𝐝</m:t>
                            </m:r>
                            <m:r>
                              <a:rPr lang="en-US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=</m:t>
                            </m:r>
                            <m:r>
                              <a:rPr lang="en-US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𝟗</m:t>
                            </m:r>
                            <m:r>
                              <a:rPr lang="en-US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,</m:t>
                            </m:r>
                            <m:r>
                              <a:rPr lang="en-US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𝟔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  <a:p>
                <a:pPr lvl="0"/>
                <a:r>
                  <a:rPr lang="en-US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            </a:t>
                </a:r>
                <a:r>
                  <a:rPr lang="kk-KZ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-3d = -6</a:t>
                </a:r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8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en-US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               </a:t>
                </a:r>
                <a:r>
                  <a:rPr lang="kk-KZ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 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d = 2</a:t>
                </a:r>
                <a:endParaRPr lang="kk-KZ" sz="28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𝐚</m:t>
                        </m:r>
                      </m:e>
                      <m:sub>
                        <m:r>
                          <a:rPr lang="en-US" sz="3200" b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=3,6 – 2 =1,6</a:t>
                </a:r>
                <a:r>
                  <a:rPr lang="kk-KZ" sz="32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;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𝐚</m:t>
                        </m:r>
                      </m:e>
                      <m:sub>
                        <m:r>
                          <a:rPr lang="en-US" sz="3200" b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32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1,6</a:t>
                </a:r>
                <a:endPara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51" y="122714"/>
                <a:ext cx="11153774" cy="6195286"/>
              </a:xfrm>
              <a:prstGeom prst="rect">
                <a:avLst/>
              </a:prstGeom>
              <a:blipFill rotWithShape="1">
                <a:blip r:embed="rId3"/>
                <a:stretch>
                  <a:fillRect l="-1148" t="-1575" r="-1038" b="-7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5069" y="4743450"/>
            <a:ext cx="2472159" cy="211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5149155" y="4602474"/>
            <a:ext cx="221932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916689" y="3694340"/>
                <a:ext cx="2684260" cy="9081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sz="28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𝐚</m:t>
                                  </m:r>
                                </m:e>
                                <m:sub>
                                  <m:r>
                                    <a:rPr lang="en-US" sz="2800" b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800" b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</m:t>
                              </m:r>
                              <m:r>
                                <a:rPr lang="en-US" sz="2800" b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𝐝</m:t>
                              </m:r>
                              <m:r>
                                <a:rPr lang="en-US" sz="2800" b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=</m:t>
                              </m:r>
                              <m:r>
                                <a:rPr lang="en-US" sz="2800" b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𝟑</m:t>
                              </m:r>
                              <m:r>
                                <a:rPr lang="en-US" sz="2800" b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,</m:t>
                              </m:r>
                              <m:r>
                                <a:rPr lang="en-US" sz="2800" b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𝟔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8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𝐚</m:t>
                                  </m:r>
                                </m:e>
                                <m:sub>
                                  <m:r>
                                    <a:rPr lang="en-US" sz="2800" b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800" b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</m:t>
                              </m:r>
                              <m:r>
                                <a:rPr lang="en-US" sz="2800" b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𝟒𝐝</m:t>
                              </m:r>
                              <m:r>
                                <a:rPr lang="en-US" sz="2800" b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=</m:t>
                              </m:r>
                              <m:r>
                                <a:rPr lang="en-US" sz="2800" b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𝟗</m:t>
                              </m:r>
                              <m:r>
                                <a:rPr lang="en-US" sz="2800" b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,</m:t>
                              </m:r>
                              <m:r>
                                <a:rPr lang="en-US" sz="2800" b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𝟔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6689" y="3694340"/>
                <a:ext cx="2684260" cy="90813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4427453" y="3886797"/>
            <a:ext cx="4892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⇒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864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4524" y="374779"/>
            <a:ext cx="9705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15 &lt;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1,6+(n-1)·2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lvl="0">
              <a:lnSpc>
                <a:spcPct val="150000"/>
              </a:lnSpc>
            </a:pP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1,6+2n-2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lvl="0">
              <a:lnSpc>
                <a:spcPct val="150000"/>
              </a:lnSpc>
            </a:pP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2n-0,4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lvl="0">
              <a:lnSpc>
                <a:spcPct val="150000"/>
              </a:lnSpc>
            </a:pP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15,4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2n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25,4</a:t>
            </a:r>
          </a:p>
          <a:p>
            <a:pPr lvl="0">
              <a:lnSpc>
                <a:spcPct val="150000"/>
              </a:lnSpc>
            </a:pP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7,4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12,4</a:t>
            </a:r>
          </a:p>
          <a:p>
            <a:pPr lvl="0">
              <a:lnSpc>
                <a:spcPct val="150000"/>
              </a:lnSpc>
            </a:pP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 = 8</a:t>
            </a:r>
            <a:r>
              <a:rPr lang="kk-KZ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 9; 10; 11; 12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kk-KZ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 = 8</a:t>
            </a:r>
            <a:r>
              <a:rPr lang="kk-KZ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 9; 10; 11; 12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49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333501" y="119761"/>
                <a:ext cx="9763124" cy="61266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14300" lvl="0">
                  <a:spcBef>
                    <a:spcPct val="20000"/>
                  </a:spcBef>
                  <a:buClr>
                    <a:srgbClr val="93A299"/>
                  </a:buClr>
                </a:pPr>
                <a:r>
                  <a:rPr lang="kk-KZ" sz="32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Тапсырма</a:t>
                </a:r>
                <a:endParaRPr lang="kk-KZ" sz="3200" b="1" dirty="0">
                  <a:solidFill>
                    <a:srgbClr val="1105B3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14300" lvl="0">
                  <a:spcBef>
                    <a:spcPct val="20000"/>
                  </a:spcBef>
                  <a:buClr>
                    <a:srgbClr val="93A299"/>
                  </a:buClr>
                </a:pPr>
                <a:r>
                  <a:rPr lang="kk-KZ" sz="2800" b="1" dirty="0" smtClean="0">
                    <a:solidFill>
                      <a:schemeClr val="tx1"/>
                    </a:solidFill>
                    <a:cs typeface="Times New Roman" pitchFamily="18" charset="0"/>
                  </a:rPr>
                  <a:t>	</a:t>
                </a:r>
                <a:r>
                  <a:rPr lang="kk-KZ" sz="24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 прогрессияның </a:t>
                </a:r>
                <a:r>
                  <a:rPr lang="kk-KZ" sz="2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үшінші </a:t>
                </a:r>
                <a:r>
                  <a:rPr lang="kk-KZ" sz="24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мүшесі 4</a:t>
                </a:r>
                <a:r>
                  <a:rPr lang="kk-KZ" sz="2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-ке</a:t>
                </a:r>
                <a:r>
                  <a:rPr lang="kk-KZ" sz="24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kk-KZ" sz="2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тоғызыншы мүшесі 22-ге </a:t>
                </a:r>
                <a:r>
                  <a:rPr lang="kk-KZ" sz="24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тең</a:t>
                </a:r>
                <a:r>
                  <a:rPr lang="kk-KZ" sz="2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kk-KZ" sz="24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Арифметикалық</a:t>
                </a:r>
                <a:r>
                  <a:rPr lang="kk-KZ" sz="2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прогрессияның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𝟐𝟎𝟐𝟏</m:t>
                        </m:r>
                      </m:sub>
                    </m:sSub>
                    <m:r>
                      <a:rPr lang="kk-KZ" sz="2800" b="1" i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−?</m:t>
                    </m:r>
                  </m:oMath>
                </a14:m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kk-KZ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14300" lvl="0">
                  <a:spcBef>
                    <a:spcPct val="20000"/>
                  </a:spcBef>
                  <a:buClr>
                    <a:srgbClr val="93A299"/>
                  </a:buClr>
                </a:pPr>
                <a:r>
                  <a:rPr lang="kk-KZ" sz="24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</a:t>
                </a:r>
                <a:r>
                  <a:rPr lang="kk-KZ" sz="24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en-US" sz="24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kk-KZ" sz="24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14300" lvl="0">
                  <a:spcBef>
                    <a:spcPct val="20000"/>
                  </a:spcBef>
                  <a:buClr>
                    <a:srgbClr val="93A299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24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2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4,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24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2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22 </a:t>
                </a:r>
              </a:p>
              <a:p>
                <a:pPr marL="114300" lvl="0">
                  <a:spcBef>
                    <a:spcPct val="20000"/>
                  </a:spcBef>
                  <a:buClr>
                    <a:srgbClr val="93A299"/>
                  </a:buClr>
                </a:pP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sz="2400" b="1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𝒂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+</m:t>
                            </m:r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𝟐</m:t>
                            </m:r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𝒅</m:t>
                            </m:r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=</m:t>
                            </m:r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𝟒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sz="2400" b="1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𝒂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+</m:t>
                            </m:r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𝟖</m:t>
                            </m:r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𝒅</m:t>
                            </m:r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=</m:t>
                            </m:r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𝟐𝟐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114300" lvl="0">
                  <a:spcBef>
                    <a:spcPct val="20000"/>
                  </a:spcBef>
                  <a:buClr>
                    <a:srgbClr val="93A299"/>
                  </a:buClr>
                </a:pPr>
                <a:r>
                  <a:rPr lang="en-US" sz="24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   -6d = -18              </a:t>
                </a:r>
              </a:p>
              <a:p>
                <a:pPr marL="114300" lvl="0">
                  <a:spcBef>
                    <a:spcPct val="20000"/>
                  </a:spcBef>
                  <a:buClr>
                    <a:srgbClr val="93A299"/>
                  </a:buClr>
                </a:pPr>
                <a:r>
                  <a:rPr lang="en-US" sz="2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      d = 3</a:t>
                </a:r>
              </a:p>
              <a:p>
                <a:pPr marL="114300" lvl="0">
                  <a:spcBef>
                    <a:spcPct val="20000"/>
                  </a:spcBef>
                  <a:buClr>
                    <a:srgbClr val="93A299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𝟒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𝟐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·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𝟑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-2</a:t>
                </a:r>
                <a:endPara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14300" lvl="0">
                  <a:spcBef>
                    <a:spcPct val="20000"/>
                  </a:spcBef>
                  <a:buClr>
                    <a:srgbClr val="93A299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𝟐𝟎𝟐𝟏</m:t>
                          </m:r>
                        </m:sub>
                      </m:sSub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=−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𝟐𝟎𝟐𝟎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·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2400" b="1" i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US" sz="2400" b="1" i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2400" b="1" i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𝟔𝟎𝟔𝟎</m:t>
                      </m:r>
                      <m:r>
                        <a:rPr lang="en-US" sz="2400" b="1" i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𝟔𝟎𝟓𝟖</m:t>
                      </m:r>
                    </m:oMath>
                  </m:oMathPara>
                </a14:m>
                <a:endParaRPr lang="en-US" sz="2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400" b="1" i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en-US" sz="24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                         </a:t>
                </a:r>
                <a:r>
                  <a:rPr lang="kk-KZ" sz="28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Жауабы</a:t>
                </a:r>
                <a:r>
                  <a:rPr lang="kk-KZ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en-US" sz="28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𝟐𝟎𝟐𝟏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6058</a:t>
                </a:r>
                <a:endPara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501" y="119761"/>
                <a:ext cx="9763124" cy="6126677"/>
              </a:xfrm>
              <a:prstGeom prst="rect">
                <a:avLst/>
              </a:prstGeom>
              <a:blipFill rotWithShape="1">
                <a:blip r:embed="rId3"/>
                <a:stretch>
                  <a:fillRect l="-437" t="-1393" b="-18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7090" y="4741867"/>
            <a:ext cx="2474913" cy="2116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1571626" y="3724275"/>
            <a:ext cx="192405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04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7090" y="4741867"/>
            <a:ext cx="2474913" cy="2116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543050" y="335847"/>
                <a:ext cx="8174040" cy="61176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14300">
                  <a:spcBef>
                    <a:spcPct val="20000"/>
                  </a:spcBef>
                  <a:buClr>
                    <a:srgbClr val="93A299"/>
                  </a:buClr>
                </a:pPr>
                <a:r>
                  <a:rPr lang="kk-KZ" sz="3200" b="1" dirty="0" smtClean="0">
                    <a:solidFill>
                      <a:srgbClr val="1105B3"/>
                    </a:solidFill>
                    <a:latin typeface="Times New Roman" pitchFamily="18" charset="0"/>
                    <a:cs typeface="Times New Roman" pitchFamily="18" charset="0"/>
                  </a:rPr>
                  <a:t>Тапсырма</a:t>
                </a:r>
              </a:p>
              <a:p>
                <a:r>
                  <a:rPr lang="kk-KZ" sz="2800" b="1" dirty="0">
                    <a:solidFill>
                      <a:prstClr val="black"/>
                    </a:solidFill>
                    <a:cs typeface="Times New Roman" pitchFamily="18" charset="0"/>
                  </a:rPr>
                  <a:t> </a:t>
                </a:r>
                <a:r>
                  <a:rPr lang="kk-KZ" sz="2800" b="1" dirty="0" smtClean="0">
                    <a:solidFill>
                      <a:prstClr val="black"/>
                    </a:solidFill>
                    <a:cs typeface="Times New Roman" pitchFamily="18" charset="0"/>
                  </a:rPr>
                  <a:t>   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x-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тің қандай мәндерінде:  1; 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;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8-x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; сандары арифметикалық прогрессия құрайды?</a:t>
                </a:r>
                <a:endParaRPr lang="kk-KZ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kk-KZ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Шешуі:</a:t>
                </a:r>
                <a:r>
                  <a:rPr lang="en-US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𝒏</m:t>
                            </m:r>
                            <m:r>
                              <a:rPr lang="en-US" sz="2800" b="1" i="1" dirty="0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−</m:t>
                            </m:r>
                            <m:r>
                              <a:rPr lang="en-US" sz="2800" b="1" i="1" dirty="0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800" b="1" i="1" dirty="0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𝒏</m:t>
                            </m:r>
                            <m:r>
                              <a:rPr lang="en-US" sz="2800" b="1" i="1" dirty="0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+</m:t>
                            </m:r>
                            <m:r>
                              <a:rPr lang="en-US" sz="2800" b="1" i="1" dirty="0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r>
                          <a:rPr lang="en-US" sz="2800" b="1" i="1" dirty="0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kk-KZ" sz="2800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арифметикалық прогрессияның қасиетінің формуласын қолданамыз.</a:t>
                </a:r>
                <a:endParaRPr lang="kk-KZ" sz="28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kk-KZ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; </a:t>
                </a:r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kk-KZ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;</a:t>
                </a:r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8-x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;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kk-KZ" sz="28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x=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+(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kk-KZ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2x=9-x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</a:t>
                </a:r>
              </a:p>
              <a:p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3x=9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</a:t>
                </a:r>
              </a:p>
              <a:p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x=3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</a:t>
                </a:r>
              </a:p>
              <a:p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kk-KZ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; </a:t>
                </a:r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kk-KZ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;</a:t>
                </a:r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;</a:t>
                </a:r>
                <a:endParaRPr lang="kk-KZ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kk-KZ" sz="28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800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                      </a:t>
                </a:r>
                <a:r>
                  <a:rPr lang="kk-KZ" sz="28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Жауабы: 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x=3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3050" y="335847"/>
                <a:ext cx="8174040" cy="6117637"/>
              </a:xfrm>
              <a:prstGeom prst="rect">
                <a:avLst/>
              </a:prstGeom>
              <a:blipFill rotWithShape="1">
                <a:blip r:embed="rId4"/>
                <a:stretch>
                  <a:fillRect l="-1491" t="-1394" b="-16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873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9680</TotalTime>
  <Words>303</Words>
  <Application>Microsoft Office PowerPoint</Application>
  <PresentationFormat>Широкоэкранный</PresentationFormat>
  <Paragraphs>85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269</cp:revision>
  <dcterms:created xsi:type="dcterms:W3CDTF">2022-09-04T21:41:09Z</dcterms:created>
  <dcterms:modified xsi:type="dcterms:W3CDTF">2024-08-14T06:31:43Z</dcterms:modified>
</cp:coreProperties>
</file>