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</p:sldMasterIdLst>
  <p:notesMasterIdLst>
    <p:notesMasterId r:id="rId16"/>
  </p:notesMasterIdLst>
  <p:sldIdLst>
    <p:sldId id="278" r:id="rId4"/>
    <p:sldId id="259" r:id="rId5"/>
    <p:sldId id="282" r:id="rId6"/>
    <p:sldId id="279" r:id="rId7"/>
    <p:sldId id="291" r:id="rId8"/>
    <p:sldId id="287" r:id="rId9"/>
    <p:sldId id="283" r:id="rId10"/>
    <p:sldId id="284" r:id="rId11"/>
    <p:sldId id="290" r:id="rId12"/>
    <p:sldId id="288" r:id="rId13"/>
    <p:sldId id="292" r:id="rId14"/>
    <p:sldId id="28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18F8"/>
    <a:srgbClr val="090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E6B1A-A667-4F6D-BFE2-25A25E13AB7F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74454-2680-460B-859E-EB9FCA313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753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7447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4510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793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528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456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890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125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753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185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382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839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74454-2680-460B-859E-EB9FCA31367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41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977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586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86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5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166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901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973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891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30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54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323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54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4234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8015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196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19790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1122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440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86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5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831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8714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98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7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3234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5556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54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2543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54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1927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0231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346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60337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6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4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47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4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8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4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14.08.2024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47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4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3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109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60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23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80989" y="2559109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80989" y="3470260"/>
            <a:ext cx="2901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80988" y="4381423"/>
            <a:ext cx="6472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276351" y="140811"/>
                <a:ext cx="9486900" cy="6498114"/>
              </a:xfrm>
            </p:spPr>
            <p:txBody>
              <a:bodyPr>
                <a:normAutofit/>
              </a:bodyPr>
              <a:lstStyle/>
              <a:p>
                <a:pPr marL="0" lv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kk-KZ" b="1" dirty="0" smtClean="0">
                    <a:solidFill>
                      <a:srgbClr val="2818F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</a:p>
              <a:p>
                <a:pPr marL="0" lv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kk-KZ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Тізбек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·</m:t>
                        </m:r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+3)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kk-KZ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формуласымен </a:t>
                </a:r>
                <a:r>
                  <a:rPr lang="kk-KZ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берілген.  Тізбектің  алғашқы </a:t>
                </a:r>
                <a:r>
                  <a:rPr lang="kk-KZ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 </a:t>
                </a:r>
                <a:r>
                  <a:rPr lang="kk-KZ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мүшесін жазыңдар</a:t>
                </a:r>
                <a:r>
                  <a:rPr lang="kk-KZ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kk-KZ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Шешуі:</a:t>
                </a:r>
                <a:endParaRPr lang="kk-KZ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·(1+3)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1+1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−1</m:t>
                        </m:r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∙4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−4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-2</a:t>
                </a:r>
              </a:p>
              <a:p>
                <a:pPr marL="0" lv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endParaRPr lang="en-US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·(</m:t>
                        </m:r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+3)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endParaRPr 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·(</m:t>
                        </m:r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+3)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−6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endParaRPr lang="kk-KZ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kk-KZ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Жауабы: </a:t>
                </a:r>
                <a:r>
                  <a:rPr lang="kk-KZ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-2,</a:t>
                </a:r>
                <a:r>
                  <a:rPr lang="en-US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:r>
                  <a:rPr lang="en-US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kk-KZ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endParaRPr lang="kk-KZ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6351" y="140811"/>
                <a:ext cx="9486900" cy="6498114"/>
              </a:xfrm>
              <a:blipFill rotWithShape="1">
                <a:blip r:embed="rId3"/>
                <a:stretch>
                  <a:fillRect l="-1285" t="-9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37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54380" y="467358"/>
                <a:ext cx="10576560" cy="4977764"/>
              </a:xfrm>
            </p:spPr>
            <p:txBody>
              <a:bodyPr>
                <a:normAutofit lnSpcReduction="10000"/>
              </a:bodyPr>
              <a:lstStyle/>
              <a:p>
                <a:pPr marL="0" indent="0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None/>
                </a:pPr>
                <a:r>
                  <a:rPr lang="kk-KZ" sz="3200" b="1" dirty="0" smtClean="0">
                    <a:solidFill>
                      <a:srgbClr val="2818F8"/>
                    </a:solidFill>
                    <a:latin typeface="Times New Roman" pitchFamily="18" charset="0"/>
                    <a:cs typeface="Times New Roman" pitchFamily="18" charset="0"/>
                  </a:rPr>
                  <a:t>Тапсырма</a:t>
                </a:r>
                <a:endParaRPr lang="ru-RU" sz="3200" b="1" dirty="0">
                  <a:solidFill>
                    <a:srgbClr val="2818F8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kk-KZ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1)Берілген тізбектің </a:t>
                </a:r>
                <a:r>
                  <a:rPr lang="kk-KZ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п-ші мүшесінің формуласын жазыңыз</a:t>
                </a:r>
                <a:r>
                  <a:rPr lang="kk-KZ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kk-KZ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Шешуі:</a:t>
                </a:r>
                <a:endParaRPr lang="ru-RU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kk-KZ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а) </a:t>
                </a:r>
                <a:r>
                  <a:rPr lang="kk-KZ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9, 11, 13, 15,17, ...   </a:t>
                </a:r>
                <a:endParaRPr lang="ru-RU" b="1" dirty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kk-KZ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ә) 1</a:t>
                </a:r>
                <a:r>
                  <a:rPr lang="kk-KZ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kk-KZ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4</a:t>
                </a:r>
                <a:r>
                  <a:rPr lang="kk-KZ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kk-KZ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9</a:t>
                </a:r>
                <a:r>
                  <a:rPr lang="kk-KZ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kk-KZ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16, 25, ...</a:t>
                </a:r>
                <a:r>
                  <a:rPr lang="en-US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    </a:t>
                </a:r>
                <a:endParaRPr lang="en-US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ru-RU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kk-KZ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b="0" i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kk-KZ" b="0" i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i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kk-KZ" b="0" i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kk-KZ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i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kk-KZ" b="0" i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kk-KZ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i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kk-KZ" b="0" i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kk-KZ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i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kk-KZ" b="0" i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kk-KZ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 ...</a:t>
                </a:r>
                <a:r>
                  <a:rPr lang="en-US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endParaRPr lang="kk-KZ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kk-KZ" b="1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ru-RU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>
                  <a:buNone/>
                </a:pPr>
                <a:r>
                  <a:rPr lang="kk-KZ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Жауабы: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   </m:t>
                        </m:r>
                        <m:r>
                          <a:rPr lang="en-US" b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𝐚</m:t>
                        </m:r>
                      </m:e>
                      <m:sub>
                        <m:r>
                          <a:rPr lang="en-US" b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2n+7</a:t>
                </a:r>
                <a:r>
                  <a:rPr lang="kk-KZ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;</a:t>
                </a:r>
                <a:r>
                  <a:rPr lang="en-US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𝐚</m:t>
                        </m:r>
                      </m:e>
                      <m:sub>
                        <m:r>
                          <a:rPr lang="en-US" b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>
                            <a:solidFill>
                              <a:schemeClr val="tx1"/>
                            </a:solidFill>
                            <a:latin typeface="Cambria Math"/>
                          </a:rPr>
                          <m:t>𝐧</m:t>
                        </m:r>
                      </m:e>
                      <m:sup>
                        <m:r>
                          <a:rPr lang="kk-KZ" b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kk-KZ" b="1" i="0" smtClean="0">
                        <a:solidFill>
                          <a:schemeClr val="tx1"/>
                        </a:solidFill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en-US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𝐚</m:t>
                        </m:r>
                      </m:e>
                      <m:sub>
                        <m:r>
                          <a:rPr lang="en-US" b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1" dirty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dirty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𝟐𝐧</m:t>
                        </m:r>
                      </m:den>
                    </m:f>
                  </m:oMath>
                </a14:m>
                <a:endParaRPr lang="ru-RU" b="1" dirty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4380" y="467358"/>
                <a:ext cx="10576560" cy="4977764"/>
              </a:xfrm>
              <a:blipFill rotWithShape="1">
                <a:blip r:embed="rId3"/>
                <a:stretch>
                  <a:fillRect l="-1499" t="-2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6" descr="Картинки по запросу вопросительный знак без фона 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9262" y="8248"/>
            <a:ext cx="1432823" cy="1513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767951" y="1711510"/>
                <a:ext cx="161820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sz="2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𝐚</m:t>
                        </m:r>
                      </m:e>
                      <m:sub>
                        <m:r>
                          <a:rPr lang="en-US" sz="2800" b="1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2800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2n</a:t>
                </a:r>
                <a:r>
                  <a:rPr lang="kk-KZ" sz="2800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en-US" sz="2800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7</a:t>
                </a:r>
                <a:endParaRPr lang="en-US" sz="28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951" y="1711510"/>
                <a:ext cx="1618200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1628" r="-6015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767951" y="2375610"/>
                <a:ext cx="1336520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𝐚</m:t>
                        </m:r>
                      </m:e>
                      <m:sub>
                        <m:r>
                          <a:rPr lang="en-US" sz="2800" b="1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solidFill>
                              <a:srgbClr val="000000"/>
                            </a:solidFill>
                            <a:latin typeface="Cambria Math"/>
                          </a:rPr>
                          <m:t>𝐧</m:t>
                        </m:r>
                      </m:e>
                      <m:sup>
                        <m:r>
                          <a:rPr lang="kk-KZ" sz="2800" b="1">
                            <a:solidFill>
                              <a:srgbClr val="00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ru-RU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951" y="2375610"/>
                <a:ext cx="1336520" cy="532966"/>
              </a:xfrm>
              <a:prstGeom prst="rect">
                <a:avLst/>
              </a:prstGeom>
              <a:blipFill rotWithShape="1">
                <a:blip r:embed="rId6"/>
                <a:stretch>
                  <a:fillRect t="-9195" b="-321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767953" y="3141113"/>
                <a:ext cx="1172565" cy="712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𝐚</m:t>
                        </m:r>
                      </m:e>
                      <m:sub>
                        <m:r>
                          <a:rPr lang="en-US" sz="2800" b="1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𝐧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dirty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dirty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𝟐𝐧</m:t>
                        </m:r>
                      </m:den>
                    </m:f>
                  </m:oMath>
                </a14:m>
                <a:endParaRPr lang="ru-RU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953" y="3141113"/>
                <a:ext cx="1172565" cy="712631"/>
              </a:xfrm>
              <a:prstGeom prst="rect">
                <a:avLst/>
              </a:prstGeom>
              <a:blipFill rotWithShape="1">
                <a:blip r:embed="rId7"/>
                <a:stretch>
                  <a:fillRect b="-94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213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259774" y="214359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37" name="Группа 36"/>
          <p:cNvGrpSpPr/>
          <p:nvPr/>
        </p:nvGrpSpPr>
        <p:grpSpPr>
          <a:xfrm>
            <a:off x="8527572" y="3662464"/>
            <a:ext cx="3319157" cy="2836993"/>
            <a:chOff x="8973979" y="1381668"/>
            <a:chExt cx="1811892" cy="1539437"/>
          </a:xfrm>
        </p:grpSpPr>
        <p:grpSp>
          <p:nvGrpSpPr>
            <p:cNvPr id="38" name="Group 78">
              <a:extLst>
                <a:ext uri="{FF2B5EF4-FFF2-40B4-BE49-F238E27FC236}">
                  <a16:creationId xmlns:a16="http://schemas.microsoft.com/office/drawing/2014/main" xmlns="" id="{4F17F872-C8F7-4206-8EAB-C534757E0BBD}"/>
                </a:ext>
              </a:extLst>
            </p:cNvPr>
            <p:cNvGrpSpPr/>
            <p:nvPr/>
          </p:nvGrpSpPr>
          <p:grpSpPr>
            <a:xfrm>
              <a:off x="8973979" y="1574776"/>
              <a:ext cx="1811892" cy="1346329"/>
              <a:chOff x="6449294" y="2363915"/>
              <a:chExt cx="5178130" cy="3497836"/>
            </a:xfrm>
            <a:effectLst/>
          </p:grpSpPr>
          <p:sp>
            <p:nvSpPr>
              <p:cNvPr id="68" name="Freeform: Shape 79">
                <a:extLst>
                  <a:ext uri="{FF2B5EF4-FFF2-40B4-BE49-F238E27FC236}">
                    <a16:creationId xmlns:a16="http://schemas.microsoft.com/office/drawing/2014/main" xmlns="" id="{B185DCBE-C9AE-4F59-858C-D1F4889D50AC}"/>
                  </a:ext>
                </a:extLst>
              </p:cNvPr>
              <p:cNvSpPr/>
              <p:nvPr/>
            </p:nvSpPr>
            <p:spPr>
              <a:xfrm>
                <a:off x="6449294" y="4003658"/>
                <a:ext cx="2275238" cy="1769197"/>
              </a:xfrm>
              <a:custGeom>
                <a:avLst/>
                <a:gdLst>
                  <a:gd name="connsiteX0" fmla="*/ 22296 w 409222"/>
                  <a:gd name="connsiteY0" fmla="*/ 31044 h 289277"/>
                  <a:gd name="connsiteX1" fmla="*/ 71 w 409222"/>
                  <a:gd name="connsiteY1" fmla="*/ 0 h 289277"/>
                  <a:gd name="connsiteX2" fmla="*/ 0 w 409222"/>
                  <a:gd name="connsiteY2" fmla="*/ 36830 h 289277"/>
                  <a:gd name="connsiteX3" fmla="*/ 22225 w 409222"/>
                  <a:gd name="connsiteY3" fmla="*/ 67874 h 289277"/>
                  <a:gd name="connsiteX4" fmla="*/ 414796 w 409222"/>
                  <a:gd name="connsiteY4" fmla="*/ 294499 h 289277"/>
                  <a:gd name="connsiteX5" fmla="*/ 414867 w 409222"/>
                  <a:gd name="connsiteY5" fmla="*/ 257669 h 289277"/>
                  <a:gd name="connsiteX6" fmla="*/ 22296 w 409222"/>
                  <a:gd name="connsiteY6" fmla="*/ 31044 h 289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09222" h="289277">
                    <a:moveTo>
                      <a:pt x="22296" y="31044"/>
                    </a:moveTo>
                    <a:cubicBezTo>
                      <a:pt x="7479" y="22507"/>
                      <a:pt x="71" y="11218"/>
                      <a:pt x="71" y="0"/>
                    </a:cubicBezTo>
                    <a:lnTo>
                      <a:pt x="0" y="36830"/>
                    </a:lnTo>
                    <a:cubicBezTo>
                      <a:pt x="0" y="48048"/>
                      <a:pt x="7408" y="59337"/>
                      <a:pt x="22225" y="67874"/>
                    </a:cubicBezTo>
                    <a:lnTo>
                      <a:pt x="414796" y="294499"/>
                    </a:lnTo>
                    <a:lnTo>
                      <a:pt x="414867" y="257669"/>
                    </a:lnTo>
                    <a:lnTo>
                      <a:pt x="22296" y="31044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69" name="Freeform: Shape 80">
                <a:extLst>
                  <a:ext uri="{FF2B5EF4-FFF2-40B4-BE49-F238E27FC236}">
                    <a16:creationId xmlns:a16="http://schemas.microsoft.com/office/drawing/2014/main" xmlns="" id="{F19F435E-D56E-4605-A07E-250842DEA5DF}"/>
                  </a:ext>
                </a:extLst>
              </p:cNvPr>
              <p:cNvSpPr/>
              <p:nvPr/>
            </p:nvSpPr>
            <p:spPr>
              <a:xfrm>
                <a:off x="8756310" y="4006251"/>
                <a:ext cx="2863667" cy="1855500"/>
              </a:xfrm>
              <a:custGeom>
                <a:avLst/>
                <a:gdLst>
                  <a:gd name="connsiteX0" fmla="*/ 518019 w 515055"/>
                  <a:gd name="connsiteY0" fmla="*/ 2187 h 303388"/>
                  <a:gd name="connsiteX1" fmla="*/ 517736 w 515055"/>
                  <a:gd name="connsiteY1" fmla="*/ 4586 h 303388"/>
                  <a:gd name="connsiteX2" fmla="*/ 517243 w 515055"/>
                  <a:gd name="connsiteY2" fmla="*/ 6491 h 303388"/>
                  <a:gd name="connsiteX3" fmla="*/ 516608 w 515055"/>
                  <a:gd name="connsiteY3" fmla="*/ 8749 h 303388"/>
                  <a:gd name="connsiteX4" fmla="*/ 515832 w 515055"/>
                  <a:gd name="connsiteY4" fmla="*/ 10583 h 303388"/>
                  <a:gd name="connsiteX5" fmla="*/ 514703 w 515055"/>
                  <a:gd name="connsiteY5" fmla="*/ 12912 h 303388"/>
                  <a:gd name="connsiteX6" fmla="*/ 513715 w 515055"/>
                  <a:gd name="connsiteY6" fmla="*/ 14605 h 303388"/>
                  <a:gd name="connsiteX7" fmla="*/ 511951 w 515055"/>
                  <a:gd name="connsiteY7" fmla="*/ 17216 h 303388"/>
                  <a:gd name="connsiteX8" fmla="*/ 509976 w 515055"/>
                  <a:gd name="connsiteY8" fmla="*/ 19685 h 303388"/>
                  <a:gd name="connsiteX9" fmla="*/ 509482 w 515055"/>
                  <a:gd name="connsiteY9" fmla="*/ 20249 h 303388"/>
                  <a:gd name="connsiteX10" fmla="*/ 506307 w 515055"/>
                  <a:gd name="connsiteY10" fmla="*/ 23354 h 303388"/>
                  <a:gd name="connsiteX11" fmla="*/ 503978 w 515055"/>
                  <a:gd name="connsiteY11" fmla="*/ 25259 h 303388"/>
                  <a:gd name="connsiteX12" fmla="*/ 501861 w 515055"/>
                  <a:gd name="connsiteY12" fmla="*/ 26952 h 303388"/>
                  <a:gd name="connsiteX13" fmla="*/ 499181 w 515055"/>
                  <a:gd name="connsiteY13" fmla="*/ 28787 h 303388"/>
                  <a:gd name="connsiteX14" fmla="*/ 496358 w 515055"/>
                  <a:gd name="connsiteY14" fmla="*/ 30621 h 303388"/>
                  <a:gd name="connsiteX15" fmla="*/ 106398 w 515055"/>
                  <a:gd name="connsiteY15" fmla="*/ 257246 h 303388"/>
                  <a:gd name="connsiteX16" fmla="*/ 99272 w 515055"/>
                  <a:gd name="connsiteY16" fmla="*/ 260844 h 303388"/>
                  <a:gd name="connsiteX17" fmla="*/ 97155 w 515055"/>
                  <a:gd name="connsiteY17" fmla="*/ 261761 h 303388"/>
                  <a:gd name="connsiteX18" fmla="*/ 91228 w 515055"/>
                  <a:gd name="connsiteY18" fmla="*/ 264019 h 303388"/>
                  <a:gd name="connsiteX19" fmla="*/ 89041 w 515055"/>
                  <a:gd name="connsiteY19" fmla="*/ 264724 h 303388"/>
                  <a:gd name="connsiteX20" fmla="*/ 85160 w 515055"/>
                  <a:gd name="connsiteY20" fmla="*/ 265853 h 303388"/>
                  <a:gd name="connsiteX21" fmla="*/ 82197 w 515055"/>
                  <a:gd name="connsiteY21" fmla="*/ 266629 h 303388"/>
                  <a:gd name="connsiteX22" fmla="*/ 78034 w 515055"/>
                  <a:gd name="connsiteY22" fmla="*/ 267547 h 303388"/>
                  <a:gd name="connsiteX23" fmla="*/ 75212 w 515055"/>
                  <a:gd name="connsiteY23" fmla="*/ 268111 h 303388"/>
                  <a:gd name="connsiteX24" fmla="*/ 66675 w 515055"/>
                  <a:gd name="connsiteY24" fmla="*/ 269311 h 303388"/>
                  <a:gd name="connsiteX25" fmla="*/ 63994 w 515055"/>
                  <a:gd name="connsiteY25" fmla="*/ 269522 h 303388"/>
                  <a:gd name="connsiteX26" fmla="*/ 58914 w 515055"/>
                  <a:gd name="connsiteY26" fmla="*/ 269875 h 303388"/>
                  <a:gd name="connsiteX27" fmla="*/ 55668 w 515055"/>
                  <a:gd name="connsiteY27" fmla="*/ 269946 h 303388"/>
                  <a:gd name="connsiteX28" fmla="*/ 51505 w 515055"/>
                  <a:gd name="connsiteY28" fmla="*/ 269946 h 303388"/>
                  <a:gd name="connsiteX29" fmla="*/ 48048 w 515055"/>
                  <a:gd name="connsiteY29" fmla="*/ 269875 h 303388"/>
                  <a:gd name="connsiteX30" fmla="*/ 44238 w 515055"/>
                  <a:gd name="connsiteY30" fmla="*/ 269663 h 303388"/>
                  <a:gd name="connsiteX31" fmla="*/ 40781 w 515055"/>
                  <a:gd name="connsiteY31" fmla="*/ 269381 h 303388"/>
                  <a:gd name="connsiteX32" fmla="*/ 37042 w 515055"/>
                  <a:gd name="connsiteY32" fmla="*/ 268958 h 303388"/>
                  <a:gd name="connsiteX33" fmla="*/ 33655 w 515055"/>
                  <a:gd name="connsiteY33" fmla="*/ 268464 h 303388"/>
                  <a:gd name="connsiteX34" fmla="*/ 29704 w 515055"/>
                  <a:gd name="connsiteY34" fmla="*/ 267758 h 303388"/>
                  <a:gd name="connsiteX35" fmla="*/ 26599 w 515055"/>
                  <a:gd name="connsiteY35" fmla="*/ 267123 h 303388"/>
                  <a:gd name="connsiteX36" fmla="*/ 21943 w 515055"/>
                  <a:gd name="connsiteY36" fmla="*/ 265994 h 303388"/>
                  <a:gd name="connsiteX37" fmla="*/ 19403 w 515055"/>
                  <a:gd name="connsiteY37" fmla="*/ 265289 h 303388"/>
                  <a:gd name="connsiteX38" fmla="*/ 11359 w 515055"/>
                  <a:gd name="connsiteY38" fmla="*/ 262537 h 303388"/>
                  <a:gd name="connsiteX39" fmla="*/ 7549 w 515055"/>
                  <a:gd name="connsiteY39" fmla="*/ 260914 h 303388"/>
                  <a:gd name="connsiteX40" fmla="*/ 5574 w 515055"/>
                  <a:gd name="connsiteY40" fmla="*/ 260068 h 303388"/>
                  <a:gd name="connsiteX41" fmla="*/ 70 w 515055"/>
                  <a:gd name="connsiteY41" fmla="*/ 257175 h 303388"/>
                  <a:gd name="connsiteX42" fmla="*/ 0 w 515055"/>
                  <a:gd name="connsiteY42" fmla="*/ 294005 h 303388"/>
                  <a:gd name="connsiteX43" fmla="*/ 5503 w 515055"/>
                  <a:gd name="connsiteY43" fmla="*/ 296898 h 303388"/>
                  <a:gd name="connsiteX44" fmla="*/ 7479 w 515055"/>
                  <a:gd name="connsiteY44" fmla="*/ 297744 h 303388"/>
                  <a:gd name="connsiteX45" fmla="*/ 10865 w 515055"/>
                  <a:gd name="connsiteY45" fmla="*/ 299226 h 303388"/>
                  <a:gd name="connsiteX46" fmla="*/ 11289 w 515055"/>
                  <a:gd name="connsiteY46" fmla="*/ 299367 h 303388"/>
                  <a:gd name="connsiteX47" fmla="*/ 19332 w 515055"/>
                  <a:gd name="connsiteY47" fmla="*/ 302119 h 303388"/>
                  <a:gd name="connsiteX48" fmla="*/ 19967 w 515055"/>
                  <a:gd name="connsiteY48" fmla="*/ 302331 h 303388"/>
                  <a:gd name="connsiteX49" fmla="*/ 21872 w 515055"/>
                  <a:gd name="connsiteY49" fmla="*/ 302825 h 303388"/>
                  <a:gd name="connsiteX50" fmla="*/ 26529 w 515055"/>
                  <a:gd name="connsiteY50" fmla="*/ 303953 h 303388"/>
                  <a:gd name="connsiteX51" fmla="*/ 27799 w 515055"/>
                  <a:gd name="connsiteY51" fmla="*/ 304236 h 303388"/>
                  <a:gd name="connsiteX52" fmla="*/ 29704 w 515055"/>
                  <a:gd name="connsiteY52" fmla="*/ 304588 h 303388"/>
                  <a:gd name="connsiteX53" fmla="*/ 33655 w 515055"/>
                  <a:gd name="connsiteY53" fmla="*/ 305294 h 303388"/>
                  <a:gd name="connsiteX54" fmla="*/ 35278 w 515055"/>
                  <a:gd name="connsiteY54" fmla="*/ 305576 h 303388"/>
                  <a:gd name="connsiteX55" fmla="*/ 37042 w 515055"/>
                  <a:gd name="connsiteY55" fmla="*/ 305788 h 303388"/>
                  <a:gd name="connsiteX56" fmla="*/ 40781 w 515055"/>
                  <a:gd name="connsiteY56" fmla="*/ 306211 h 303388"/>
                  <a:gd name="connsiteX57" fmla="*/ 42545 w 515055"/>
                  <a:gd name="connsiteY57" fmla="*/ 306423 h 303388"/>
                  <a:gd name="connsiteX58" fmla="*/ 44238 w 515055"/>
                  <a:gd name="connsiteY58" fmla="*/ 306493 h 303388"/>
                  <a:gd name="connsiteX59" fmla="*/ 48048 w 515055"/>
                  <a:gd name="connsiteY59" fmla="*/ 306705 h 303388"/>
                  <a:gd name="connsiteX60" fmla="*/ 49953 w 515055"/>
                  <a:gd name="connsiteY60" fmla="*/ 306776 h 303388"/>
                  <a:gd name="connsiteX61" fmla="*/ 51505 w 515055"/>
                  <a:gd name="connsiteY61" fmla="*/ 306776 h 303388"/>
                  <a:gd name="connsiteX62" fmla="*/ 55668 w 515055"/>
                  <a:gd name="connsiteY62" fmla="*/ 306776 h 303388"/>
                  <a:gd name="connsiteX63" fmla="*/ 57714 w 515055"/>
                  <a:gd name="connsiteY63" fmla="*/ 306776 h 303388"/>
                  <a:gd name="connsiteX64" fmla="*/ 58914 w 515055"/>
                  <a:gd name="connsiteY64" fmla="*/ 306705 h 303388"/>
                  <a:gd name="connsiteX65" fmla="*/ 63994 w 515055"/>
                  <a:gd name="connsiteY65" fmla="*/ 306352 h 303388"/>
                  <a:gd name="connsiteX66" fmla="*/ 66040 w 515055"/>
                  <a:gd name="connsiteY66" fmla="*/ 306211 h 303388"/>
                  <a:gd name="connsiteX67" fmla="*/ 66675 w 515055"/>
                  <a:gd name="connsiteY67" fmla="*/ 306141 h 303388"/>
                  <a:gd name="connsiteX68" fmla="*/ 75212 w 515055"/>
                  <a:gd name="connsiteY68" fmla="*/ 304941 h 303388"/>
                  <a:gd name="connsiteX69" fmla="*/ 75635 w 515055"/>
                  <a:gd name="connsiteY69" fmla="*/ 304871 h 303388"/>
                  <a:gd name="connsiteX70" fmla="*/ 78034 w 515055"/>
                  <a:gd name="connsiteY70" fmla="*/ 304377 h 303388"/>
                  <a:gd name="connsiteX71" fmla="*/ 82197 w 515055"/>
                  <a:gd name="connsiteY71" fmla="*/ 303459 h 303388"/>
                  <a:gd name="connsiteX72" fmla="*/ 85160 w 515055"/>
                  <a:gd name="connsiteY72" fmla="*/ 302683 h 303388"/>
                  <a:gd name="connsiteX73" fmla="*/ 89041 w 515055"/>
                  <a:gd name="connsiteY73" fmla="*/ 301554 h 303388"/>
                  <a:gd name="connsiteX74" fmla="*/ 89888 w 515055"/>
                  <a:gd name="connsiteY74" fmla="*/ 301343 h 303388"/>
                  <a:gd name="connsiteX75" fmla="*/ 91228 w 515055"/>
                  <a:gd name="connsiteY75" fmla="*/ 300849 h 303388"/>
                  <a:gd name="connsiteX76" fmla="*/ 97155 w 515055"/>
                  <a:gd name="connsiteY76" fmla="*/ 298591 h 303388"/>
                  <a:gd name="connsiteX77" fmla="*/ 99272 w 515055"/>
                  <a:gd name="connsiteY77" fmla="*/ 297674 h 303388"/>
                  <a:gd name="connsiteX78" fmla="*/ 106398 w 515055"/>
                  <a:gd name="connsiteY78" fmla="*/ 294076 h 303388"/>
                  <a:gd name="connsiteX79" fmla="*/ 496358 w 515055"/>
                  <a:gd name="connsiteY79" fmla="*/ 67451 h 303388"/>
                  <a:gd name="connsiteX80" fmla="*/ 497275 w 515055"/>
                  <a:gd name="connsiteY80" fmla="*/ 66887 h 303388"/>
                  <a:gd name="connsiteX81" fmla="*/ 499181 w 515055"/>
                  <a:gd name="connsiteY81" fmla="*/ 65617 h 303388"/>
                  <a:gd name="connsiteX82" fmla="*/ 501861 w 515055"/>
                  <a:gd name="connsiteY82" fmla="*/ 63782 h 303388"/>
                  <a:gd name="connsiteX83" fmla="*/ 503978 w 515055"/>
                  <a:gd name="connsiteY83" fmla="*/ 62089 h 303388"/>
                  <a:gd name="connsiteX84" fmla="*/ 506307 w 515055"/>
                  <a:gd name="connsiteY84" fmla="*/ 60184 h 303388"/>
                  <a:gd name="connsiteX85" fmla="*/ 506800 w 515055"/>
                  <a:gd name="connsiteY85" fmla="*/ 59831 h 303388"/>
                  <a:gd name="connsiteX86" fmla="*/ 509482 w 515055"/>
                  <a:gd name="connsiteY86" fmla="*/ 57079 h 303388"/>
                  <a:gd name="connsiteX87" fmla="*/ 509976 w 515055"/>
                  <a:gd name="connsiteY87" fmla="*/ 56515 h 303388"/>
                  <a:gd name="connsiteX88" fmla="*/ 511457 w 515055"/>
                  <a:gd name="connsiteY88" fmla="*/ 54822 h 303388"/>
                  <a:gd name="connsiteX89" fmla="*/ 511951 w 515055"/>
                  <a:gd name="connsiteY89" fmla="*/ 54046 h 303388"/>
                  <a:gd name="connsiteX90" fmla="*/ 513715 w 515055"/>
                  <a:gd name="connsiteY90" fmla="*/ 51435 h 303388"/>
                  <a:gd name="connsiteX91" fmla="*/ 514491 w 515055"/>
                  <a:gd name="connsiteY91" fmla="*/ 50306 h 303388"/>
                  <a:gd name="connsiteX92" fmla="*/ 514773 w 515055"/>
                  <a:gd name="connsiteY92" fmla="*/ 49742 h 303388"/>
                  <a:gd name="connsiteX93" fmla="*/ 515902 w 515055"/>
                  <a:gd name="connsiteY93" fmla="*/ 47413 h 303388"/>
                  <a:gd name="connsiteX94" fmla="*/ 516537 w 515055"/>
                  <a:gd name="connsiteY94" fmla="*/ 46073 h 303388"/>
                  <a:gd name="connsiteX95" fmla="*/ 516678 w 515055"/>
                  <a:gd name="connsiteY95" fmla="*/ 45579 h 303388"/>
                  <a:gd name="connsiteX96" fmla="*/ 517313 w 515055"/>
                  <a:gd name="connsiteY96" fmla="*/ 43321 h 303388"/>
                  <a:gd name="connsiteX97" fmla="*/ 517736 w 515055"/>
                  <a:gd name="connsiteY97" fmla="*/ 41769 h 303388"/>
                  <a:gd name="connsiteX98" fmla="*/ 517807 w 515055"/>
                  <a:gd name="connsiteY98" fmla="*/ 41346 h 303388"/>
                  <a:gd name="connsiteX99" fmla="*/ 518089 w 515055"/>
                  <a:gd name="connsiteY99" fmla="*/ 39017 h 303388"/>
                  <a:gd name="connsiteX100" fmla="*/ 518301 w 515055"/>
                  <a:gd name="connsiteY100" fmla="*/ 37465 h 303388"/>
                  <a:gd name="connsiteX101" fmla="*/ 518301 w 515055"/>
                  <a:gd name="connsiteY101" fmla="*/ 36830 h 303388"/>
                  <a:gd name="connsiteX102" fmla="*/ 518371 w 515055"/>
                  <a:gd name="connsiteY102" fmla="*/ 0 h 303388"/>
                  <a:gd name="connsiteX103" fmla="*/ 518019 w 515055"/>
                  <a:gd name="connsiteY103" fmla="*/ 2187 h 303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</a:cxnLst>
                <a:rect l="l" t="t" r="r" b="b"/>
                <a:pathLst>
                  <a:path w="515055" h="303388">
                    <a:moveTo>
                      <a:pt x="518019" y="2187"/>
                    </a:moveTo>
                    <a:cubicBezTo>
                      <a:pt x="517948" y="2963"/>
                      <a:pt x="517878" y="3739"/>
                      <a:pt x="517736" y="4586"/>
                    </a:cubicBezTo>
                    <a:cubicBezTo>
                      <a:pt x="517595" y="5221"/>
                      <a:pt x="517454" y="5856"/>
                      <a:pt x="517243" y="6491"/>
                    </a:cubicBezTo>
                    <a:cubicBezTo>
                      <a:pt x="517031" y="7267"/>
                      <a:pt x="516890" y="7973"/>
                      <a:pt x="516608" y="8749"/>
                    </a:cubicBezTo>
                    <a:cubicBezTo>
                      <a:pt x="516396" y="9384"/>
                      <a:pt x="516114" y="9948"/>
                      <a:pt x="515832" y="10583"/>
                    </a:cubicBezTo>
                    <a:cubicBezTo>
                      <a:pt x="515479" y="11359"/>
                      <a:pt x="515126" y="12136"/>
                      <a:pt x="514703" y="12912"/>
                    </a:cubicBezTo>
                    <a:cubicBezTo>
                      <a:pt x="514420" y="13476"/>
                      <a:pt x="514068" y="14041"/>
                      <a:pt x="513715" y="14605"/>
                    </a:cubicBezTo>
                    <a:cubicBezTo>
                      <a:pt x="513150" y="15522"/>
                      <a:pt x="512586" y="16369"/>
                      <a:pt x="511951" y="17216"/>
                    </a:cubicBezTo>
                    <a:cubicBezTo>
                      <a:pt x="511316" y="18062"/>
                      <a:pt x="510681" y="18909"/>
                      <a:pt x="509976" y="19685"/>
                    </a:cubicBezTo>
                    <a:cubicBezTo>
                      <a:pt x="509834" y="19897"/>
                      <a:pt x="509623" y="20038"/>
                      <a:pt x="509482" y="20249"/>
                    </a:cubicBezTo>
                    <a:cubicBezTo>
                      <a:pt x="508494" y="21308"/>
                      <a:pt x="507435" y="22366"/>
                      <a:pt x="506307" y="23354"/>
                    </a:cubicBezTo>
                    <a:cubicBezTo>
                      <a:pt x="505601" y="23989"/>
                      <a:pt x="504754" y="24624"/>
                      <a:pt x="503978" y="25259"/>
                    </a:cubicBezTo>
                    <a:cubicBezTo>
                      <a:pt x="503273" y="25823"/>
                      <a:pt x="502638" y="26388"/>
                      <a:pt x="501861" y="26952"/>
                    </a:cubicBezTo>
                    <a:cubicBezTo>
                      <a:pt x="501015" y="27587"/>
                      <a:pt x="500098" y="28152"/>
                      <a:pt x="499181" y="28787"/>
                    </a:cubicBezTo>
                    <a:cubicBezTo>
                      <a:pt x="498263" y="29422"/>
                      <a:pt x="497346" y="30057"/>
                      <a:pt x="496358" y="30621"/>
                    </a:cubicBezTo>
                    <a:lnTo>
                      <a:pt x="106398" y="257246"/>
                    </a:lnTo>
                    <a:cubicBezTo>
                      <a:pt x="104140" y="258586"/>
                      <a:pt x="101741" y="259715"/>
                      <a:pt x="99272" y="260844"/>
                    </a:cubicBezTo>
                    <a:cubicBezTo>
                      <a:pt x="98566" y="261197"/>
                      <a:pt x="97861" y="261479"/>
                      <a:pt x="97155" y="261761"/>
                    </a:cubicBezTo>
                    <a:cubicBezTo>
                      <a:pt x="95250" y="262537"/>
                      <a:pt x="93274" y="263313"/>
                      <a:pt x="91228" y="264019"/>
                    </a:cubicBezTo>
                    <a:cubicBezTo>
                      <a:pt x="90523" y="264231"/>
                      <a:pt x="89817" y="264513"/>
                      <a:pt x="89041" y="264724"/>
                    </a:cubicBezTo>
                    <a:cubicBezTo>
                      <a:pt x="87771" y="265148"/>
                      <a:pt x="86431" y="265501"/>
                      <a:pt x="85160" y="265853"/>
                    </a:cubicBezTo>
                    <a:cubicBezTo>
                      <a:pt x="84173" y="266136"/>
                      <a:pt x="83185" y="266418"/>
                      <a:pt x="82197" y="266629"/>
                    </a:cubicBezTo>
                    <a:cubicBezTo>
                      <a:pt x="80857" y="266982"/>
                      <a:pt x="79445" y="267264"/>
                      <a:pt x="78034" y="267547"/>
                    </a:cubicBezTo>
                    <a:cubicBezTo>
                      <a:pt x="77117" y="267758"/>
                      <a:pt x="76129" y="267970"/>
                      <a:pt x="75212" y="268111"/>
                    </a:cubicBezTo>
                    <a:cubicBezTo>
                      <a:pt x="72390" y="268605"/>
                      <a:pt x="69568" y="269028"/>
                      <a:pt x="66675" y="269311"/>
                    </a:cubicBezTo>
                    <a:cubicBezTo>
                      <a:pt x="65758" y="269381"/>
                      <a:pt x="64911" y="269452"/>
                      <a:pt x="63994" y="269522"/>
                    </a:cubicBezTo>
                    <a:cubicBezTo>
                      <a:pt x="62300" y="269663"/>
                      <a:pt x="60607" y="269804"/>
                      <a:pt x="58914" y="269875"/>
                    </a:cubicBezTo>
                    <a:cubicBezTo>
                      <a:pt x="57855" y="269946"/>
                      <a:pt x="56727" y="269946"/>
                      <a:pt x="55668" y="269946"/>
                    </a:cubicBezTo>
                    <a:cubicBezTo>
                      <a:pt x="54257" y="269946"/>
                      <a:pt x="52917" y="270016"/>
                      <a:pt x="51505" y="269946"/>
                    </a:cubicBezTo>
                    <a:cubicBezTo>
                      <a:pt x="50377" y="269946"/>
                      <a:pt x="49177" y="269875"/>
                      <a:pt x="48048" y="269875"/>
                    </a:cubicBezTo>
                    <a:cubicBezTo>
                      <a:pt x="46778" y="269804"/>
                      <a:pt x="45508" y="269734"/>
                      <a:pt x="44238" y="269663"/>
                    </a:cubicBezTo>
                    <a:cubicBezTo>
                      <a:pt x="43109" y="269593"/>
                      <a:pt x="41910" y="269452"/>
                      <a:pt x="40781" y="269381"/>
                    </a:cubicBezTo>
                    <a:cubicBezTo>
                      <a:pt x="39511" y="269240"/>
                      <a:pt x="38241" y="269099"/>
                      <a:pt x="37042" y="268958"/>
                    </a:cubicBezTo>
                    <a:cubicBezTo>
                      <a:pt x="35913" y="268817"/>
                      <a:pt x="34784" y="268676"/>
                      <a:pt x="33655" y="268464"/>
                    </a:cubicBezTo>
                    <a:cubicBezTo>
                      <a:pt x="32314" y="268252"/>
                      <a:pt x="30974" y="268041"/>
                      <a:pt x="29704" y="267758"/>
                    </a:cubicBezTo>
                    <a:cubicBezTo>
                      <a:pt x="28646" y="267547"/>
                      <a:pt x="27587" y="267335"/>
                      <a:pt x="26599" y="267123"/>
                    </a:cubicBezTo>
                    <a:cubicBezTo>
                      <a:pt x="25047" y="266771"/>
                      <a:pt x="23495" y="266418"/>
                      <a:pt x="21943" y="265994"/>
                    </a:cubicBezTo>
                    <a:cubicBezTo>
                      <a:pt x="21096" y="265783"/>
                      <a:pt x="20249" y="265571"/>
                      <a:pt x="19403" y="265289"/>
                    </a:cubicBezTo>
                    <a:cubicBezTo>
                      <a:pt x="16651" y="264513"/>
                      <a:pt x="13970" y="263596"/>
                      <a:pt x="11359" y="262537"/>
                    </a:cubicBezTo>
                    <a:cubicBezTo>
                      <a:pt x="10089" y="262043"/>
                      <a:pt x="8819" y="261479"/>
                      <a:pt x="7549" y="260914"/>
                    </a:cubicBezTo>
                    <a:cubicBezTo>
                      <a:pt x="6914" y="260632"/>
                      <a:pt x="6209" y="260350"/>
                      <a:pt x="5574" y="260068"/>
                    </a:cubicBezTo>
                    <a:cubicBezTo>
                      <a:pt x="3669" y="259151"/>
                      <a:pt x="1834" y="258233"/>
                      <a:pt x="70" y="257175"/>
                    </a:cubicBezTo>
                    <a:lnTo>
                      <a:pt x="0" y="294005"/>
                    </a:lnTo>
                    <a:cubicBezTo>
                      <a:pt x="1764" y="295063"/>
                      <a:pt x="3598" y="295981"/>
                      <a:pt x="5503" y="296898"/>
                    </a:cubicBezTo>
                    <a:cubicBezTo>
                      <a:pt x="6138" y="297180"/>
                      <a:pt x="6773" y="297462"/>
                      <a:pt x="7479" y="297744"/>
                    </a:cubicBezTo>
                    <a:cubicBezTo>
                      <a:pt x="8608" y="298238"/>
                      <a:pt x="9736" y="298732"/>
                      <a:pt x="10865" y="299226"/>
                    </a:cubicBezTo>
                    <a:cubicBezTo>
                      <a:pt x="11007" y="299297"/>
                      <a:pt x="11148" y="299297"/>
                      <a:pt x="11289" y="299367"/>
                    </a:cubicBezTo>
                    <a:cubicBezTo>
                      <a:pt x="13899" y="300355"/>
                      <a:pt x="16580" y="301272"/>
                      <a:pt x="19332" y="302119"/>
                    </a:cubicBezTo>
                    <a:cubicBezTo>
                      <a:pt x="19544" y="302189"/>
                      <a:pt x="19755" y="302260"/>
                      <a:pt x="19967" y="302331"/>
                    </a:cubicBezTo>
                    <a:cubicBezTo>
                      <a:pt x="20602" y="302542"/>
                      <a:pt x="21237" y="302613"/>
                      <a:pt x="21872" y="302825"/>
                    </a:cubicBezTo>
                    <a:cubicBezTo>
                      <a:pt x="23424" y="303248"/>
                      <a:pt x="24977" y="303601"/>
                      <a:pt x="26529" y="303953"/>
                    </a:cubicBezTo>
                    <a:cubicBezTo>
                      <a:pt x="26952" y="304024"/>
                      <a:pt x="27375" y="304165"/>
                      <a:pt x="27799" y="304236"/>
                    </a:cubicBezTo>
                    <a:cubicBezTo>
                      <a:pt x="28434" y="304377"/>
                      <a:pt x="29069" y="304447"/>
                      <a:pt x="29704" y="304588"/>
                    </a:cubicBezTo>
                    <a:cubicBezTo>
                      <a:pt x="31044" y="304871"/>
                      <a:pt x="32385" y="305082"/>
                      <a:pt x="33655" y="305294"/>
                    </a:cubicBezTo>
                    <a:cubicBezTo>
                      <a:pt x="34219" y="305365"/>
                      <a:pt x="34713" y="305506"/>
                      <a:pt x="35278" y="305576"/>
                    </a:cubicBezTo>
                    <a:cubicBezTo>
                      <a:pt x="35842" y="305647"/>
                      <a:pt x="36477" y="305717"/>
                      <a:pt x="37042" y="305788"/>
                    </a:cubicBezTo>
                    <a:cubicBezTo>
                      <a:pt x="38312" y="305929"/>
                      <a:pt x="39511" y="306070"/>
                      <a:pt x="40781" y="306211"/>
                    </a:cubicBezTo>
                    <a:cubicBezTo>
                      <a:pt x="41345" y="306282"/>
                      <a:pt x="41980" y="306352"/>
                      <a:pt x="42545" y="306423"/>
                    </a:cubicBezTo>
                    <a:cubicBezTo>
                      <a:pt x="43109" y="306493"/>
                      <a:pt x="43674" y="306493"/>
                      <a:pt x="44238" y="306493"/>
                    </a:cubicBezTo>
                    <a:cubicBezTo>
                      <a:pt x="45508" y="306564"/>
                      <a:pt x="46778" y="306634"/>
                      <a:pt x="48048" y="306705"/>
                    </a:cubicBezTo>
                    <a:cubicBezTo>
                      <a:pt x="48683" y="306705"/>
                      <a:pt x="49318" y="306776"/>
                      <a:pt x="49953" y="306776"/>
                    </a:cubicBezTo>
                    <a:cubicBezTo>
                      <a:pt x="50447" y="306776"/>
                      <a:pt x="51012" y="306776"/>
                      <a:pt x="51505" y="306776"/>
                    </a:cubicBezTo>
                    <a:cubicBezTo>
                      <a:pt x="52917" y="306776"/>
                      <a:pt x="54257" y="306776"/>
                      <a:pt x="55668" y="306776"/>
                    </a:cubicBezTo>
                    <a:cubicBezTo>
                      <a:pt x="56374" y="306776"/>
                      <a:pt x="57009" y="306776"/>
                      <a:pt x="57714" y="306776"/>
                    </a:cubicBezTo>
                    <a:cubicBezTo>
                      <a:pt x="58138" y="306776"/>
                      <a:pt x="58561" y="306705"/>
                      <a:pt x="58914" y="306705"/>
                    </a:cubicBezTo>
                    <a:cubicBezTo>
                      <a:pt x="60607" y="306634"/>
                      <a:pt x="62300" y="306493"/>
                      <a:pt x="63994" y="306352"/>
                    </a:cubicBezTo>
                    <a:cubicBezTo>
                      <a:pt x="64699" y="306282"/>
                      <a:pt x="65334" y="306282"/>
                      <a:pt x="66040" y="306211"/>
                    </a:cubicBezTo>
                    <a:cubicBezTo>
                      <a:pt x="66252" y="306211"/>
                      <a:pt x="66463" y="306141"/>
                      <a:pt x="66675" y="306141"/>
                    </a:cubicBezTo>
                    <a:cubicBezTo>
                      <a:pt x="69568" y="305858"/>
                      <a:pt x="72390" y="305435"/>
                      <a:pt x="75212" y="304941"/>
                    </a:cubicBezTo>
                    <a:cubicBezTo>
                      <a:pt x="75353" y="304941"/>
                      <a:pt x="75494" y="304941"/>
                      <a:pt x="75635" y="304871"/>
                    </a:cubicBezTo>
                    <a:cubicBezTo>
                      <a:pt x="76482" y="304729"/>
                      <a:pt x="77258" y="304518"/>
                      <a:pt x="78034" y="304377"/>
                    </a:cubicBezTo>
                    <a:cubicBezTo>
                      <a:pt x="79445" y="304094"/>
                      <a:pt x="80857" y="303812"/>
                      <a:pt x="82197" y="303459"/>
                    </a:cubicBezTo>
                    <a:cubicBezTo>
                      <a:pt x="83185" y="303248"/>
                      <a:pt x="84173" y="302966"/>
                      <a:pt x="85160" y="302683"/>
                    </a:cubicBezTo>
                    <a:cubicBezTo>
                      <a:pt x="86431" y="302331"/>
                      <a:pt x="87771" y="301978"/>
                      <a:pt x="89041" y="301554"/>
                    </a:cubicBezTo>
                    <a:cubicBezTo>
                      <a:pt x="89323" y="301484"/>
                      <a:pt x="89605" y="301413"/>
                      <a:pt x="89888" y="301343"/>
                    </a:cubicBezTo>
                    <a:cubicBezTo>
                      <a:pt x="90382" y="301202"/>
                      <a:pt x="90734" y="300990"/>
                      <a:pt x="91228" y="300849"/>
                    </a:cubicBezTo>
                    <a:cubicBezTo>
                      <a:pt x="93274" y="300143"/>
                      <a:pt x="95250" y="299438"/>
                      <a:pt x="97155" y="298591"/>
                    </a:cubicBezTo>
                    <a:cubicBezTo>
                      <a:pt x="97861" y="298309"/>
                      <a:pt x="98566" y="298027"/>
                      <a:pt x="99272" y="297674"/>
                    </a:cubicBezTo>
                    <a:cubicBezTo>
                      <a:pt x="101741" y="296545"/>
                      <a:pt x="104140" y="295416"/>
                      <a:pt x="106398" y="294076"/>
                    </a:cubicBezTo>
                    <a:lnTo>
                      <a:pt x="496358" y="67451"/>
                    </a:lnTo>
                    <a:cubicBezTo>
                      <a:pt x="496640" y="67239"/>
                      <a:pt x="496993" y="67098"/>
                      <a:pt x="497275" y="66887"/>
                    </a:cubicBezTo>
                    <a:cubicBezTo>
                      <a:pt x="497981" y="66463"/>
                      <a:pt x="498545" y="66040"/>
                      <a:pt x="499181" y="65617"/>
                    </a:cubicBezTo>
                    <a:cubicBezTo>
                      <a:pt x="500098" y="65052"/>
                      <a:pt x="501015" y="64417"/>
                      <a:pt x="501861" y="63782"/>
                    </a:cubicBezTo>
                    <a:cubicBezTo>
                      <a:pt x="502638" y="63218"/>
                      <a:pt x="503273" y="62653"/>
                      <a:pt x="503978" y="62089"/>
                    </a:cubicBezTo>
                    <a:cubicBezTo>
                      <a:pt x="504754" y="61454"/>
                      <a:pt x="505601" y="60819"/>
                      <a:pt x="506307" y="60184"/>
                    </a:cubicBezTo>
                    <a:cubicBezTo>
                      <a:pt x="506448" y="60043"/>
                      <a:pt x="506659" y="59902"/>
                      <a:pt x="506800" y="59831"/>
                    </a:cubicBezTo>
                    <a:cubicBezTo>
                      <a:pt x="507788" y="58914"/>
                      <a:pt x="508635" y="57997"/>
                      <a:pt x="509482" y="57079"/>
                    </a:cubicBezTo>
                    <a:cubicBezTo>
                      <a:pt x="509623" y="56868"/>
                      <a:pt x="509834" y="56727"/>
                      <a:pt x="509976" y="56515"/>
                    </a:cubicBezTo>
                    <a:cubicBezTo>
                      <a:pt x="510469" y="55951"/>
                      <a:pt x="510963" y="55386"/>
                      <a:pt x="511457" y="54822"/>
                    </a:cubicBezTo>
                    <a:cubicBezTo>
                      <a:pt x="511669" y="54539"/>
                      <a:pt x="511810" y="54328"/>
                      <a:pt x="511951" y="54046"/>
                    </a:cubicBezTo>
                    <a:cubicBezTo>
                      <a:pt x="512586" y="53199"/>
                      <a:pt x="513150" y="52282"/>
                      <a:pt x="513715" y="51435"/>
                    </a:cubicBezTo>
                    <a:cubicBezTo>
                      <a:pt x="513927" y="51082"/>
                      <a:pt x="514279" y="50729"/>
                      <a:pt x="514491" y="50306"/>
                    </a:cubicBezTo>
                    <a:cubicBezTo>
                      <a:pt x="514632" y="50094"/>
                      <a:pt x="514632" y="49953"/>
                      <a:pt x="514773" y="49742"/>
                    </a:cubicBezTo>
                    <a:cubicBezTo>
                      <a:pt x="515197" y="48966"/>
                      <a:pt x="515549" y="48189"/>
                      <a:pt x="515902" y="47413"/>
                    </a:cubicBezTo>
                    <a:cubicBezTo>
                      <a:pt x="516114" y="46919"/>
                      <a:pt x="516396" y="46496"/>
                      <a:pt x="516537" y="46073"/>
                    </a:cubicBezTo>
                    <a:cubicBezTo>
                      <a:pt x="516608" y="45932"/>
                      <a:pt x="516608" y="45791"/>
                      <a:pt x="516678" y="45579"/>
                    </a:cubicBezTo>
                    <a:cubicBezTo>
                      <a:pt x="516960" y="44803"/>
                      <a:pt x="517101" y="44097"/>
                      <a:pt x="517313" y="43321"/>
                    </a:cubicBezTo>
                    <a:cubicBezTo>
                      <a:pt x="517454" y="42827"/>
                      <a:pt x="517666" y="42333"/>
                      <a:pt x="517736" y="41769"/>
                    </a:cubicBezTo>
                    <a:cubicBezTo>
                      <a:pt x="517736" y="41628"/>
                      <a:pt x="517736" y="41487"/>
                      <a:pt x="517807" y="41346"/>
                    </a:cubicBezTo>
                    <a:cubicBezTo>
                      <a:pt x="517948" y="40569"/>
                      <a:pt x="518019" y="39793"/>
                      <a:pt x="518089" y="39017"/>
                    </a:cubicBezTo>
                    <a:cubicBezTo>
                      <a:pt x="518160" y="38523"/>
                      <a:pt x="518230" y="37959"/>
                      <a:pt x="518301" y="37465"/>
                    </a:cubicBezTo>
                    <a:cubicBezTo>
                      <a:pt x="518301" y="37253"/>
                      <a:pt x="518301" y="37042"/>
                      <a:pt x="518301" y="36830"/>
                    </a:cubicBezTo>
                    <a:lnTo>
                      <a:pt x="518371" y="0"/>
                    </a:lnTo>
                    <a:cubicBezTo>
                      <a:pt x="518160" y="706"/>
                      <a:pt x="518089" y="1482"/>
                      <a:pt x="518019" y="2187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0" name="Freeform: Shape 81">
                <a:extLst>
                  <a:ext uri="{FF2B5EF4-FFF2-40B4-BE49-F238E27FC236}">
                    <a16:creationId xmlns:a16="http://schemas.microsoft.com/office/drawing/2014/main" xmlns="" id="{1B8A1F67-25D5-4C7C-B037-D10C2BD52045}"/>
                  </a:ext>
                </a:extLst>
              </p:cNvPr>
              <p:cNvSpPr/>
              <p:nvPr/>
            </p:nvSpPr>
            <p:spPr>
              <a:xfrm>
                <a:off x="6449294" y="2363915"/>
                <a:ext cx="5178130" cy="3279487"/>
              </a:xfrm>
              <a:custGeom>
                <a:avLst/>
                <a:gdLst>
                  <a:gd name="connsiteX0" fmla="*/ 910793 w 931333"/>
                  <a:gd name="connsiteY0" fmla="*/ 239377 h 536222"/>
                  <a:gd name="connsiteX1" fmla="*/ 911146 w 931333"/>
                  <a:gd name="connsiteY1" fmla="*/ 301043 h 536222"/>
                  <a:gd name="connsiteX2" fmla="*/ 521185 w 931333"/>
                  <a:gd name="connsiteY2" fmla="*/ 527667 h 536222"/>
                  <a:gd name="connsiteX3" fmla="*/ 414788 w 931333"/>
                  <a:gd name="connsiteY3" fmla="*/ 527667 h 536222"/>
                  <a:gd name="connsiteX4" fmla="*/ 22217 w 931333"/>
                  <a:gd name="connsiteY4" fmla="*/ 301043 h 536222"/>
                  <a:gd name="connsiteX5" fmla="*/ 21864 w 931333"/>
                  <a:gd name="connsiteY5" fmla="*/ 239377 h 536222"/>
                  <a:gd name="connsiteX6" fmla="*/ 411824 w 931333"/>
                  <a:gd name="connsiteY6" fmla="*/ 12753 h 536222"/>
                  <a:gd name="connsiteX7" fmla="*/ 518293 w 931333"/>
                  <a:gd name="connsiteY7" fmla="*/ 12753 h 536222"/>
                  <a:gd name="connsiteX8" fmla="*/ 910793 w 931333"/>
                  <a:gd name="connsiteY8" fmla="*/ 239377 h 536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31333" h="536222">
                    <a:moveTo>
                      <a:pt x="910793" y="239377"/>
                    </a:moveTo>
                    <a:cubicBezTo>
                      <a:pt x="940285" y="256381"/>
                      <a:pt x="940427" y="283968"/>
                      <a:pt x="911146" y="301043"/>
                    </a:cubicBezTo>
                    <a:lnTo>
                      <a:pt x="521185" y="527667"/>
                    </a:lnTo>
                    <a:cubicBezTo>
                      <a:pt x="491905" y="544671"/>
                      <a:pt x="444209" y="544742"/>
                      <a:pt x="414788" y="527667"/>
                    </a:cubicBezTo>
                    <a:lnTo>
                      <a:pt x="22217" y="301043"/>
                    </a:lnTo>
                    <a:cubicBezTo>
                      <a:pt x="-7276" y="284039"/>
                      <a:pt x="-7417" y="256381"/>
                      <a:pt x="21864" y="239377"/>
                    </a:cubicBezTo>
                    <a:lnTo>
                      <a:pt x="411824" y="12753"/>
                    </a:lnTo>
                    <a:cubicBezTo>
                      <a:pt x="441105" y="-4251"/>
                      <a:pt x="488800" y="-4251"/>
                      <a:pt x="518293" y="12753"/>
                    </a:cubicBezTo>
                    <a:lnTo>
                      <a:pt x="910793" y="239377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grpSp>
          <p:nvGrpSpPr>
            <p:cNvPr id="39" name="Graphic 1">
              <a:extLst>
                <a:ext uri="{FF2B5EF4-FFF2-40B4-BE49-F238E27FC236}">
                  <a16:creationId xmlns:a16="http://schemas.microsoft.com/office/drawing/2014/main" xmlns="" id="{DA70561E-00A6-4498-97C0-CA7D12E43097}"/>
                </a:ext>
              </a:extLst>
            </p:cNvPr>
            <p:cNvGrpSpPr/>
            <p:nvPr/>
          </p:nvGrpSpPr>
          <p:grpSpPr>
            <a:xfrm>
              <a:off x="9001539" y="1381668"/>
              <a:ext cx="1334586" cy="1064050"/>
              <a:chOff x="6338076" y="222744"/>
              <a:chExt cx="754592" cy="601627"/>
            </a:xfrm>
            <a:solidFill>
              <a:schemeClr val="accent1"/>
            </a:solidFill>
          </p:grpSpPr>
          <p:sp>
            <p:nvSpPr>
              <p:cNvPr id="40" name="Freeform: Shape 48">
                <a:extLst>
                  <a:ext uri="{FF2B5EF4-FFF2-40B4-BE49-F238E27FC236}">
                    <a16:creationId xmlns:a16="http://schemas.microsoft.com/office/drawing/2014/main" xmlns="" id="{0C0BD6FA-8D1A-423E-97BD-1F9808B49728}"/>
                  </a:ext>
                </a:extLst>
              </p:cNvPr>
              <p:cNvSpPr/>
              <p:nvPr/>
            </p:nvSpPr>
            <p:spPr>
              <a:xfrm>
                <a:off x="6724720" y="233398"/>
                <a:ext cx="352778" cy="522111"/>
              </a:xfrm>
              <a:custGeom>
                <a:avLst/>
                <a:gdLst>
                  <a:gd name="connsiteX0" fmla="*/ 356729 w 352777"/>
                  <a:gd name="connsiteY0" fmla="*/ 199108 h 522111"/>
                  <a:gd name="connsiteX1" fmla="*/ 246662 w 352777"/>
                  <a:gd name="connsiteY1" fmla="*/ 507577 h 522111"/>
                  <a:gd name="connsiteX2" fmla="*/ 240947 w 352777"/>
                  <a:gd name="connsiteY2" fmla="*/ 523593 h 522111"/>
                  <a:gd name="connsiteX3" fmla="*/ 223520 w 352777"/>
                  <a:gd name="connsiteY3" fmla="*/ 513503 h 522111"/>
                  <a:gd name="connsiteX4" fmla="*/ 231140 w 352777"/>
                  <a:gd name="connsiteY4" fmla="*/ 508988 h 522111"/>
                  <a:gd name="connsiteX5" fmla="*/ 234174 w 352777"/>
                  <a:gd name="connsiteY5" fmla="*/ 500309 h 522111"/>
                  <a:gd name="connsiteX6" fmla="*/ 339019 w 352777"/>
                  <a:gd name="connsiteY6" fmla="*/ 203976 h 522111"/>
                  <a:gd name="connsiteX7" fmla="*/ 13758 w 352777"/>
                  <a:gd name="connsiteY7" fmla="*/ 16933 h 522111"/>
                  <a:gd name="connsiteX8" fmla="*/ 0 w 352777"/>
                  <a:gd name="connsiteY8" fmla="*/ 26035 h 522111"/>
                  <a:gd name="connsiteX9" fmla="*/ 12771 w 352777"/>
                  <a:gd name="connsiteY9" fmla="*/ 0 h 522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52777" h="522111">
                    <a:moveTo>
                      <a:pt x="356729" y="199108"/>
                    </a:moveTo>
                    <a:lnTo>
                      <a:pt x="246662" y="507577"/>
                    </a:lnTo>
                    <a:lnTo>
                      <a:pt x="240947" y="523593"/>
                    </a:lnTo>
                    <a:lnTo>
                      <a:pt x="223520" y="513503"/>
                    </a:lnTo>
                    <a:lnTo>
                      <a:pt x="231140" y="508988"/>
                    </a:lnTo>
                    <a:lnTo>
                      <a:pt x="234174" y="500309"/>
                    </a:lnTo>
                    <a:lnTo>
                      <a:pt x="339019" y="203976"/>
                    </a:lnTo>
                    <a:lnTo>
                      <a:pt x="13758" y="16933"/>
                    </a:lnTo>
                    <a:lnTo>
                      <a:pt x="0" y="26035"/>
                    </a:lnTo>
                    <a:lnTo>
                      <a:pt x="12771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41" name="Freeform: Shape 49">
                <a:extLst>
                  <a:ext uri="{FF2B5EF4-FFF2-40B4-BE49-F238E27FC236}">
                    <a16:creationId xmlns:a16="http://schemas.microsoft.com/office/drawing/2014/main" xmlns="" id="{7A033830-821F-44CA-87BD-42EE1534046F}"/>
                  </a:ext>
                </a:extLst>
              </p:cNvPr>
              <p:cNvSpPr/>
              <p:nvPr/>
            </p:nvSpPr>
            <p:spPr>
              <a:xfrm>
                <a:off x="6621639" y="547229"/>
                <a:ext cx="331611" cy="197556"/>
              </a:xfrm>
              <a:custGeom>
                <a:avLst/>
                <a:gdLst>
                  <a:gd name="connsiteX0" fmla="*/ 301554 w 331611"/>
                  <a:gd name="connsiteY0" fmla="*/ 165594 h 197555"/>
                  <a:gd name="connsiteX1" fmla="*/ 337255 w 331611"/>
                  <a:gd name="connsiteY1" fmla="*/ 186478 h 197555"/>
                  <a:gd name="connsiteX2" fmla="*/ 334222 w 331611"/>
                  <a:gd name="connsiteY2" fmla="*/ 195157 h 197555"/>
                  <a:gd name="connsiteX3" fmla="*/ 326602 w 331611"/>
                  <a:gd name="connsiteY3" fmla="*/ 199672 h 197555"/>
                  <a:gd name="connsiteX4" fmla="*/ 295769 w 331611"/>
                  <a:gd name="connsiteY4" fmla="*/ 181822 h 197555"/>
                  <a:gd name="connsiteX5" fmla="*/ 126859 w 331611"/>
                  <a:gd name="connsiteY5" fmla="*/ 84102 h 197555"/>
                  <a:gd name="connsiteX6" fmla="*/ 0 w 331611"/>
                  <a:gd name="connsiteY6" fmla="*/ 10654 h 197555"/>
                  <a:gd name="connsiteX7" fmla="*/ 3034 w 331611"/>
                  <a:gd name="connsiteY7" fmla="*/ 8819 h 197555"/>
                  <a:gd name="connsiteX8" fmla="*/ 17568 w 331611"/>
                  <a:gd name="connsiteY8" fmla="*/ 0 h 197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1611" h="197555">
                    <a:moveTo>
                      <a:pt x="301554" y="165594"/>
                    </a:moveTo>
                    <a:lnTo>
                      <a:pt x="337255" y="186478"/>
                    </a:lnTo>
                    <a:lnTo>
                      <a:pt x="334222" y="195157"/>
                    </a:lnTo>
                    <a:lnTo>
                      <a:pt x="326602" y="199672"/>
                    </a:lnTo>
                    <a:lnTo>
                      <a:pt x="295769" y="181822"/>
                    </a:lnTo>
                    <a:lnTo>
                      <a:pt x="126859" y="84102"/>
                    </a:lnTo>
                    <a:lnTo>
                      <a:pt x="0" y="10654"/>
                    </a:lnTo>
                    <a:lnTo>
                      <a:pt x="3034" y="8819"/>
                    </a:lnTo>
                    <a:lnTo>
                      <a:pt x="17568" y="0"/>
                    </a:lnTo>
                    <a:close/>
                  </a:path>
                </a:pathLst>
              </a:custGeom>
              <a:solidFill>
                <a:srgbClr val="F091A4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42" name="Freeform: Shape 50">
                <a:extLst>
                  <a:ext uri="{FF2B5EF4-FFF2-40B4-BE49-F238E27FC236}">
                    <a16:creationId xmlns:a16="http://schemas.microsoft.com/office/drawing/2014/main" xmlns="" id="{CF42EA49-51E2-47F6-92C7-E6C78AE560A4}"/>
                  </a:ext>
                </a:extLst>
              </p:cNvPr>
              <p:cNvSpPr/>
              <p:nvPr/>
            </p:nvSpPr>
            <p:spPr>
              <a:xfrm>
                <a:off x="6965668" y="740974"/>
                <a:ext cx="14111" cy="14111"/>
              </a:xfrm>
              <a:custGeom>
                <a:avLst/>
                <a:gdLst>
                  <a:gd name="connsiteX0" fmla="*/ 15593 w 14111"/>
                  <a:gd name="connsiteY0" fmla="*/ 5786 h 14111"/>
                  <a:gd name="connsiteX1" fmla="*/ 0 w 14111"/>
                  <a:gd name="connsiteY1" fmla="*/ 16016 h 14111"/>
                  <a:gd name="connsiteX2" fmla="*/ 5715 w 14111"/>
                  <a:gd name="connsiteY2" fmla="*/ 0 h 14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4111" h="14111">
                    <a:moveTo>
                      <a:pt x="15593" y="5786"/>
                    </a:moveTo>
                    <a:lnTo>
                      <a:pt x="0" y="16016"/>
                    </a:lnTo>
                    <a:lnTo>
                      <a:pt x="5715" y="0"/>
                    </a:lnTo>
                    <a:close/>
                  </a:path>
                </a:pathLst>
              </a:custGeom>
              <a:solidFill>
                <a:srgbClr val="F091A4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43" name="Freeform: Shape 51">
                <a:extLst>
                  <a:ext uri="{FF2B5EF4-FFF2-40B4-BE49-F238E27FC236}">
                    <a16:creationId xmlns:a16="http://schemas.microsoft.com/office/drawing/2014/main" xmlns="" id="{313C188C-8849-456E-8674-C78089419B06}"/>
                  </a:ext>
                </a:extLst>
              </p:cNvPr>
              <p:cNvSpPr/>
              <p:nvPr/>
            </p:nvSpPr>
            <p:spPr>
              <a:xfrm>
                <a:off x="6684716" y="620889"/>
                <a:ext cx="211667" cy="183444"/>
              </a:xfrm>
              <a:custGeom>
                <a:avLst/>
                <a:gdLst>
                  <a:gd name="connsiteX0" fmla="*/ 216112 w 211666"/>
                  <a:gd name="connsiteY0" fmla="*/ 154234 h 183444"/>
                  <a:gd name="connsiteX1" fmla="*/ 166723 w 211666"/>
                  <a:gd name="connsiteY1" fmla="*/ 183374 h 183444"/>
                  <a:gd name="connsiteX2" fmla="*/ 163266 w 211666"/>
                  <a:gd name="connsiteY2" fmla="*/ 185420 h 183444"/>
                  <a:gd name="connsiteX3" fmla="*/ 163266 w 211666"/>
                  <a:gd name="connsiteY3" fmla="*/ 185420 h 183444"/>
                  <a:gd name="connsiteX4" fmla="*/ 9948 w 211666"/>
                  <a:gd name="connsiteY4" fmla="*/ 40569 h 183444"/>
                  <a:gd name="connsiteX5" fmla="*/ 0 w 211666"/>
                  <a:gd name="connsiteY5" fmla="*/ 31186 h 183444"/>
                  <a:gd name="connsiteX6" fmla="*/ 1059 w 211666"/>
                  <a:gd name="connsiteY6" fmla="*/ 30551 h 183444"/>
                  <a:gd name="connsiteX7" fmla="*/ 49318 w 211666"/>
                  <a:gd name="connsiteY7" fmla="*/ 2046 h 183444"/>
                  <a:gd name="connsiteX8" fmla="*/ 52775 w 211666"/>
                  <a:gd name="connsiteY8" fmla="*/ 0 h 183444"/>
                  <a:gd name="connsiteX9" fmla="*/ 63782 w 211666"/>
                  <a:gd name="connsiteY9" fmla="*/ 10442 h 183444"/>
                  <a:gd name="connsiteX10" fmla="*/ 63782 w 211666"/>
                  <a:gd name="connsiteY10" fmla="*/ 10442 h 183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1666" h="183444">
                    <a:moveTo>
                      <a:pt x="216112" y="154234"/>
                    </a:moveTo>
                    <a:lnTo>
                      <a:pt x="166723" y="183374"/>
                    </a:lnTo>
                    <a:lnTo>
                      <a:pt x="163266" y="185420"/>
                    </a:lnTo>
                    <a:lnTo>
                      <a:pt x="163266" y="185420"/>
                    </a:lnTo>
                    <a:lnTo>
                      <a:pt x="9948" y="40569"/>
                    </a:lnTo>
                    <a:lnTo>
                      <a:pt x="0" y="31186"/>
                    </a:lnTo>
                    <a:lnTo>
                      <a:pt x="1059" y="30551"/>
                    </a:lnTo>
                    <a:lnTo>
                      <a:pt x="49318" y="2046"/>
                    </a:lnTo>
                    <a:lnTo>
                      <a:pt x="52775" y="0"/>
                    </a:lnTo>
                    <a:lnTo>
                      <a:pt x="63782" y="10442"/>
                    </a:lnTo>
                    <a:lnTo>
                      <a:pt x="63782" y="10442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44" name="Freeform: Shape 52">
                <a:extLst>
                  <a:ext uri="{FF2B5EF4-FFF2-40B4-BE49-F238E27FC236}">
                    <a16:creationId xmlns:a16="http://schemas.microsoft.com/office/drawing/2014/main" xmlns="" id="{6C5AA040-2308-4239-B475-0173EDF62A18}"/>
                  </a:ext>
                </a:extLst>
              </p:cNvPr>
              <p:cNvSpPr/>
              <p:nvPr/>
            </p:nvSpPr>
            <p:spPr>
              <a:xfrm>
                <a:off x="6364816" y="465314"/>
                <a:ext cx="479778" cy="338667"/>
              </a:xfrm>
              <a:custGeom>
                <a:avLst/>
                <a:gdLst>
                  <a:gd name="connsiteX0" fmla="*/ 483165 w 479777"/>
                  <a:gd name="connsiteY0" fmla="*/ 340995 h 338666"/>
                  <a:gd name="connsiteX1" fmla="*/ 163336 w 479777"/>
                  <a:gd name="connsiteY1" fmla="*/ 154234 h 338666"/>
                  <a:gd name="connsiteX2" fmla="*/ 0 w 479777"/>
                  <a:gd name="connsiteY2" fmla="*/ 0 h 338666"/>
                  <a:gd name="connsiteX3" fmla="*/ 210609 w 479777"/>
                  <a:gd name="connsiteY3" fmla="*/ 122978 h 338666"/>
                  <a:gd name="connsiteX4" fmla="*/ 319899 w 479777"/>
                  <a:gd name="connsiteY4" fmla="*/ 186761 h 338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9777" h="338666">
                    <a:moveTo>
                      <a:pt x="483165" y="340995"/>
                    </a:moveTo>
                    <a:lnTo>
                      <a:pt x="163336" y="154234"/>
                    </a:lnTo>
                    <a:lnTo>
                      <a:pt x="0" y="0"/>
                    </a:lnTo>
                    <a:lnTo>
                      <a:pt x="210609" y="122978"/>
                    </a:lnTo>
                    <a:lnTo>
                      <a:pt x="319899" y="186761"/>
                    </a:lnTo>
                    <a:close/>
                  </a:path>
                </a:pathLst>
              </a:custGeom>
              <a:solidFill>
                <a:srgbClr val="FDB511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45" name="Freeform: Shape 53">
                <a:extLst>
                  <a:ext uri="{FF2B5EF4-FFF2-40B4-BE49-F238E27FC236}">
                    <a16:creationId xmlns:a16="http://schemas.microsoft.com/office/drawing/2014/main" xmlns="" id="{2727B3C1-70E0-475E-8DEC-84AB7E229FD6}"/>
                  </a:ext>
                </a:extLst>
              </p:cNvPr>
              <p:cNvSpPr/>
              <p:nvPr/>
            </p:nvSpPr>
            <p:spPr>
              <a:xfrm>
                <a:off x="6575425" y="588151"/>
                <a:ext cx="105833" cy="63500"/>
              </a:xfrm>
              <a:custGeom>
                <a:avLst/>
                <a:gdLst>
                  <a:gd name="connsiteX0" fmla="*/ 110349 w 105833"/>
                  <a:gd name="connsiteY0" fmla="*/ 63288 h 63500"/>
                  <a:gd name="connsiteX1" fmla="*/ 109290 w 105833"/>
                  <a:gd name="connsiteY1" fmla="*/ 63923 h 63500"/>
                  <a:gd name="connsiteX2" fmla="*/ 0 w 105833"/>
                  <a:gd name="connsiteY2" fmla="*/ 141 h 63500"/>
                  <a:gd name="connsiteX3" fmla="*/ 141 w 105833"/>
                  <a:gd name="connsiteY3" fmla="*/ 0 h 63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5833" h="63500">
                    <a:moveTo>
                      <a:pt x="110349" y="63288"/>
                    </a:moveTo>
                    <a:lnTo>
                      <a:pt x="109290" y="63923"/>
                    </a:lnTo>
                    <a:lnTo>
                      <a:pt x="0" y="141"/>
                    </a:lnTo>
                    <a:lnTo>
                      <a:pt x="141" y="0"/>
                    </a:lnTo>
                    <a:close/>
                  </a:path>
                </a:pathLst>
              </a:custGeom>
              <a:solidFill>
                <a:srgbClr val="FDAC00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46" name="Freeform: Shape 54">
                <a:extLst>
                  <a:ext uri="{FF2B5EF4-FFF2-40B4-BE49-F238E27FC236}">
                    <a16:creationId xmlns:a16="http://schemas.microsoft.com/office/drawing/2014/main" xmlns="" id="{F4A89988-1416-4B86-A40C-924361C84BD5}"/>
                  </a:ext>
                </a:extLst>
              </p:cNvPr>
              <p:cNvSpPr/>
              <p:nvPr/>
            </p:nvSpPr>
            <p:spPr>
              <a:xfrm>
                <a:off x="6364816" y="433917"/>
                <a:ext cx="366889" cy="211667"/>
              </a:xfrm>
              <a:custGeom>
                <a:avLst/>
                <a:gdLst>
                  <a:gd name="connsiteX0" fmla="*/ 372674 w 366888"/>
                  <a:gd name="connsiteY0" fmla="*/ 186972 h 211666"/>
                  <a:gd name="connsiteX1" fmla="*/ 320958 w 366888"/>
                  <a:gd name="connsiteY1" fmla="*/ 217523 h 211666"/>
                  <a:gd name="connsiteX2" fmla="*/ 319899 w 366888"/>
                  <a:gd name="connsiteY2" fmla="*/ 218158 h 211666"/>
                  <a:gd name="connsiteX3" fmla="*/ 210609 w 366888"/>
                  <a:gd name="connsiteY3" fmla="*/ 154376 h 211666"/>
                  <a:gd name="connsiteX4" fmla="*/ 0 w 366888"/>
                  <a:gd name="connsiteY4" fmla="*/ 31397 h 211666"/>
                  <a:gd name="connsiteX5" fmla="*/ 47484 w 366888"/>
                  <a:gd name="connsiteY5" fmla="*/ 0 h 211666"/>
                  <a:gd name="connsiteX6" fmla="*/ 241583 w 366888"/>
                  <a:gd name="connsiteY6" fmla="*/ 111619 h 211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66888" h="211666">
                    <a:moveTo>
                      <a:pt x="372674" y="186972"/>
                    </a:moveTo>
                    <a:lnTo>
                      <a:pt x="320958" y="217523"/>
                    </a:lnTo>
                    <a:lnTo>
                      <a:pt x="319899" y="218158"/>
                    </a:lnTo>
                    <a:lnTo>
                      <a:pt x="210609" y="154376"/>
                    </a:lnTo>
                    <a:lnTo>
                      <a:pt x="0" y="31397"/>
                    </a:lnTo>
                    <a:lnTo>
                      <a:pt x="47484" y="0"/>
                    </a:lnTo>
                    <a:lnTo>
                      <a:pt x="241583" y="111619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47" name="Freeform: Shape 55">
                <a:extLst>
                  <a:ext uri="{FF2B5EF4-FFF2-40B4-BE49-F238E27FC236}">
                    <a16:creationId xmlns:a16="http://schemas.microsoft.com/office/drawing/2014/main" xmlns="" id="{DE220FFE-A73B-439D-BFD3-1CB360BAC859}"/>
                  </a:ext>
                </a:extLst>
              </p:cNvPr>
              <p:cNvSpPr/>
              <p:nvPr/>
            </p:nvSpPr>
            <p:spPr>
              <a:xfrm>
                <a:off x="6691066" y="250331"/>
                <a:ext cx="366889" cy="211667"/>
              </a:xfrm>
              <a:custGeom>
                <a:avLst/>
                <a:gdLst>
                  <a:gd name="connsiteX0" fmla="*/ 372674 w 366888"/>
                  <a:gd name="connsiteY0" fmla="*/ 187043 h 211666"/>
                  <a:gd name="connsiteX1" fmla="*/ 319828 w 366888"/>
                  <a:gd name="connsiteY1" fmla="*/ 218158 h 211666"/>
                  <a:gd name="connsiteX2" fmla="*/ 210538 w 366888"/>
                  <a:gd name="connsiteY2" fmla="*/ 154376 h 211666"/>
                  <a:gd name="connsiteX3" fmla="*/ 0 w 366888"/>
                  <a:gd name="connsiteY3" fmla="*/ 31397 h 211666"/>
                  <a:gd name="connsiteX4" fmla="*/ 33655 w 366888"/>
                  <a:gd name="connsiteY4" fmla="*/ 9102 h 211666"/>
                  <a:gd name="connsiteX5" fmla="*/ 47413 w 366888"/>
                  <a:gd name="connsiteY5" fmla="*/ 0 h 211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6888" h="211666">
                    <a:moveTo>
                      <a:pt x="372674" y="187043"/>
                    </a:moveTo>
                    <a:lnTo>
                      <a:pt x="319828" y="218158"/>
                    </a:lnTo>
                    <a:lnTo>
                      <a:pt x="210538" y="154376"/>
                    </a:lnTo>
                    <a:lnTo>
                      <a:pt x="0" y="31397"/>
                    </a:lnTo>
                    <a:lnTo>
                      <a:pt x="33655" y="9102"/>
                    </a:lnTo>
                    <a:lnTo>
                      <a:pt x="47413" y="0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49" name="Freeform: Shape 56">
                <a:extLst>
                  <a:ext uri="{FF2B5EF4-FFF2-40B4-BE49-F238E27FC236}">
                    <a16:creationId xmlns:a16="http://schemas.microsoft.com/office/drawing/2014/main" xmlns="" id="{BF6A25AE-51B8-489F-BB57-24E5A9D7B4A2}"/>
                  </a:ext>
                </a:extLst>
              </p:cNvPr>
              <p:cNvSpPr/>
              <p:nvPr/>
            </p:nvSpPr>
            <p:spPr>
              <a:xfrm>
                <a:off x="6900827" y="437374"/>
                <a:ext cx="162278" cy="331611"/>
              </a:xfrm>
              <a:custGeom>
                <a:avLst/>
                <a:gdLst>
                  <a:gd name="connsiteX0" fmla="*/ 162913 w 162277"/>
                  <a:gd name="connsiteY0" fmla="*/ 0 h 331611"/>
                  <a:gd name="connsiteX1" fmla="*/ 58067 w 162277"/>
                  <a:gd name="connsiteY1" fmla="*/ 296333 h 331611"/>
                  <a:gd name="connsiteX2" fmla="*/ 55033 w 162277"/>
                  <a:gd name="connsiteY2" fmla="*/ 305012 h 331611"/>
                  <a:gd name="connsiteX3" fmla="*/ 47413 w 162277"/>
                  <a:gd name="connsiteY3" fmla="*/ 309527 h 331611"/>
                  <a:gd name="connsiteX4" fmla="*/ 0 w 162277"/>
                  <a:gd name="connsiteY4" fmla="*/ 337749 h 331611"/>
                  <a:gd name="connsiteX5" fmla="*/ 16580 w 162277"/>
                  <a:gd name="connsiteY5" fmla="*/ 291677 h 331611"/>
                  <a:gd name="connsiteX6" fmla="*/ 22366 w 162277"/>
                  <a:gd name="connsiteY6" fmla="*/ 275449 h 331611"/>
                  <a:gd name="connsiteX7" fmla="*/ 110066 w 162277"/>
                  <a:gd name="connsiteY7" fmla="*/ 31115 h 331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2277" h="331611">
                    <a:moveTo>
                      <a:pt x="162913" y="0"/>
                    </a:moveTo>
                    <a:lnTo>
                      <a:pt x="58067" y="296333"/>
                    </a:lnTo>
                    <a:lnTo>
                      <a:pt x="55033" y="305012"/>
                    </a:lnTo>
                    <a:lnTo>
                      <a:pt x="47413" y="309527"/>
                    </a:lnTo>
                    <a:lnTo>
                      <a:pt x="0" y="337749"/>
                    </a:lnTo>
                    <a:lnTo>
                      <a:pt x="16580" y="291677"/>
                    </a:lnTo>
                    <a:lnTo>
                      <a:pt x="22366" y="275449"/>
                    </a:lnTo>
                    <a:lnTo>
                      <a:pt x="110066" y="31115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50" name="Freeform: Shape 57">
                <a:extLst>
                  <a:ext uri="{FF2B5EF4-FFF2-40B4-BE49-F238E27FC236}">
                    <a16:creationId xmlns:a16="http://schemas.microsoft.com/office/drawing/2014/main" xmlns="" id="{0794FD70-8A44-4CB6-8BC3-A8D6FB974A5A}"/>
                  </a:ext>
                </a:extLst>
              </p:cNvPr>
              <p:cNvSpPr/>
              <p:nvPr/>
            </p:nvSpPr>
            <p:spPr>
              <a:xfrm>
                <a:off x="6606399" y="281728"/>
                <a:ext cx="402167" cy="486833"/>
              </a:xfrm>
              <a:custGeom>
                <a:avLst/>
                <a:gdLst>
                  <a:gd name="connsiteX0" fmla="*/ 404495 w 402166"/>
                  <a:gd name="connsiteY0" fmla="*/ 186761 h 486833"/>
                  <a:gd name="connsiteX1" fmla="*/ 294428 w 402166"/>
                  <a:gd name="connsiteY1" fmla="*/ 493395 h 486833"/>
                  <a:gd name="connsiteX2" fmla="*/ 131092 w 402166"/>
                  <a:gd name="connsiteY2" fmla="*/ 339161 h 486833"/>
                  <a:gd name="connsiteX3" fmla="*/ 0 w 402166"/>
                  <a:gd name="connsiteY3" fmla="*/ 263807 h 486833"/>
                  <a:gd name="connsiteX4" fmla="*/ 84667 w 402166"/>
                  <a:gd name="connsiteY4" fmla="*/ 0 h 486833"/>
                  <a:gd name="connsiteX5" fmla="*/ 295204 w 402166"/>
                  <a:gd name="connsiteY5" fmla="*/ 122978 h 486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2166" h="486833">
                    <a:moveTo>
                      <a:pt x="404495" y="186761"/>
                    </a:moveTo>
                    <a:lnTo>
                      <a:pt x="294428" y="493395"/>
                    </a:lnTo>
                    <a:lnTo>
                      <a:pt x="131092" y="339161"/>
                    </a:lnTo>
                    <a:lnTo>
                      <a:pt x="0" y="263807"/>
                    </a:lnTo>
                    <a:lnTo>
                      <a:pt x="84667" y="0"/>
                    </a:lnTo>
                    <a:lnTo>
                      <a:pt x="295204" y="122978"/>
                    </a:lnTo>
                    <a:close/>
                  </a:path>
                </a:pathLst>
              </a:custGeom>
              <a:solidFill>
                <a:schemeClr val="accent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51" name="Freeform: Shape 58">
                <a:extLst>
                  <a:ext uri="{FF2B5EF4-FFF2-40B4-BE49-F238E27FC236}">
                    <a16:creationId xmlns:a16="http://schemas.microsoft.com/office/drawing/2014/main" xmlns="" id="{8BCBB9A0-176B-44FE-9A1B-BEF552D18A3C}"/>
                  </a:ext>
                </a:extLst>
              </p:cNvPr>
              <p:cNvSpPr/>
              <p:nvPr/>
            </p:nvSpPr>
            <p:spPr>
              <a:xfrm>
                <a:off x="6338076" y="459952"/>
                <a:ext cx="352778" cy="204611"/>
              </a:xfrm>
              <a:custGeom>
                <a:avLst/>
                <a:gdLst>
                  <a:gd name="connsiteX0" fmla="*/ 17639 w 352777"/>
                  <a:gd name="connsiteY0" fmla="*/ 0 h 204611"/>
                  <a:gd name="connsiteX1" fmla="*/ 359622 w 352777"/>
                  <a:gd name="connsiteY1" fmla="*/ 199531 h 204611"/>
                  <a:gd name="connsiteX2" fmla="*/ 344029 w 352777"/>
                  <a:gd name="connsiteY2" fmla="*/ 209762 h 204611"/>
                  <a:gd name="connsiteX3" fmla="*/ 0 w 352777"/>
                  <a:gd name="connsiteY3" fmla="*/ 10724 h 2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7" h="204611">
                    <a:moveTo>
                      <a:pt x="17639" y="0"/>
                    </a:moveTo>
                    <a:lnTo>
                      <a:pt x="359622" y="199531"/>
                    </a:lnTo>
                    <a:lnTo>
                      <a:pt x="344029" y="209762"/>
                    </a:lnTo>
                    <a:lnTo>
                      <a:pt x="0" y="10724"/>
                    </a:ln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52" name="Freeform: Shape 59">
                <a:extLst>
                  <a:ext uri="{FF2B5EF4-FFF2-40B4-BE49-F238E27FC236}">
                    <a16:creationId xmlns:a16="http://schemas.microsoft.com/office/drawing/2014/main" xmlns="" id="{9CBAD06E-4025-4DD7-B4A5-3857DBD3547E}"/>
                  </a:ext>
                </a:extLst>
              </p:cNvPr>
              <p:cNvSpPr/>
              <p:nvPr/>
            </p:nvSpPr>
            <p:spPr>
              <a:xfrm>
                <a:off x="6737491" y="222744"/>
                <a:ext cx="352778" cy="204611"/>
              </a:xfrm>
              <a:custGeom>
                <a:avLst/>
                <a:gdLst>
                  <a:gd name="connsiteX0" fmla="*/ 359622 w 352777"/>
                  <a:gd name="connsiteY0" fmla="*/ 199531 h 204611"/>
                  <a:gd name="connsiteX1" fmla="*/ 343958 w 352777"/>
                  <a:gd name="connsiteY1" fmla="*/ 209762 h 204611"/>
                  <a:gd name="connsiteX2" fmla="*/ 0 w 352777"/>
                  <a:gd name="connsiteY2" fmla="*/ 10654 h 204611"/>
                  <a:gd name="connsiteX3" fmla="*/ 17568 w 352777"/>
                  <a:gd name="connsiteY3" fmla="*/ 0 h 2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7" h="204611">
                    <a:moveTo>
                      <a:pt x="359622" y="199531"/>
                    </a:moveTo>
                    <a:lnTo>
                      <a:pt x="343958" y="209762"/>
                    </a:lnTo>
                    <a:lnTo>
                      <a:pt x="0" y="10654"/>
                    </a:lnTo>
                    <a:lnTo>
                      <a:pt x="17568" y="0"/>
                    </a:ln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53" name="Freeform: Shape 60">
                <a:extLst>
                  <a:ext uri="{FF2B5EF4-FFF2-40B4-BE49-F238E27FC236}">
                    <a16:creationId xmlns:a16="http://schemas.microsoft.com/office/drawing/2014/main" xmlns="" id="{07377EA1-A1CE-4156-BB60-FBFDAA78ED8D}"/>
                  </a:ext>
                </a:extLst>
              </p:cNvPr>
              <p:cNvSpPr/>
              <p:nvPr/>
            </p:nvSpPr>
            <p:spPr>
              <a:xfrm>
                <a:off x="6503106" y="615386"/>
                <a:ext cx="352778" cy="204611"/>
              </a:xfrm>
              <a:custGeom>
                <a:avLst/>
                <a:gdLst>
                  <a:gd name="connsiteX0" fmla="*/ 359551 w 352777"/>
                  <a:gd name="connsiteY0" fmla="*/ 199461 h 204611"/>
                  <a:gd name="connsiteX1" fmla="*/ 343958 w 352777"/>
                  <a:gd name="connsiteY1" fmla="*/ 209762 h 204611"/>
                  <a:gd name="connsiteX2" fmla="*/ 0 w 352777"/>
                  <a:gd name="connsiteY2" fmla="*/ 10654 h 204611"/>
                  <a:gd name="connsiteX3" fmla="*/ 17568 w 352777"/>
                  <a:gd name="connsiteY3" fmla="*/ 0 h 204611"/>
                  <a:gd name="connsiteX4" fmla="*/ 289983 w 352777"/>
                  <a:gd name="connsiteY4" fmla="*/ 158891 h 204611"/>
                  <a:gd name="connsiteX5" fmla="*/ 331258 w 352777"/>
                  <a:gd name="connsiteY5" fmla="*/ 182951 h 204611"/>
                  <a:gd name="connsiteX6" fmla="*/ 344876 w 352777"/>
                  <a:gd name="connsiteY6" fmla="*/ 190923 h 204611"/>
                  <a:gd name="connsiteX7" fmla="*/ 344876 w 352777"/>
                  <a:gd name="connsiteY7" fmla="*/ 190923 h 2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52777" h="204611">
                    <a:moveTo>
                      <a:pt x="359551" y="199461"/>
                    </a:moveTo>
                    <a:lnTo>
                      <a:pt x="343958" y="209762"/>
                    </a:lnTo>
                    <a:lnTo>
                      <a:pt x="0" y="10654"/>
                    </a:lnTo>
                    <a:lnTo>
                      <a:pt x="17568" y="0"/>
                    </a:lnTo>
                    <a:lnTo>
                      <a:pt x="289983" y="158891"/>
                    </a:lnTo>
                    <a:lnTo>
                      <a:pt x="331258" y="182951"/>
                    </a:lnTo>
                    <a:lnTo>
                      <a:pt x="344876" y="190923"/>
                    </a:lnTo>
                    <a:lnTo>
                      <a:pt x="344876" y="190923"/>
                    </a:lnTo>
                    <a:close/>
                  </a:path>
                </a:pathLst>
              </a:custGeom>
              <a:solidFill>
                <a:srgbClr val="FD9D00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54" name="Freeform: Shape 61">
                <a:extLst>
                  <a:ext uri="{FF2B5EF4-FFF2-40B4-BE49-F238E27FC236}">
                    <a16:creationId xmlns:a16="http://schemas.microsoft.com/office/drawing/2014/main" xmlns="" id="{A6AEDEFC-F672-4E93-9BFE-041DA1ADD4F7}"/>
                  </a:ext>
                </a:extLst>
              </p:cNvPr>
              <p:cNvSpPr/>
              <p:nvPr/>
            </p:nvSpPr>
            <p:spPr>
              <a:xfrm>
                <a:off x="6682105" y="659483"/>
                <a:ext cx="176389" cy="162278"/>
              </a:xfrm>
              <a:custGeom>
                <a:avLst/>
                <a:gdLst>
                  <a:gd name="connsiteX0" fmla="*/ 180551 w 176388"/>
                  <a:gd name="connsiteY0" fmla="*/ 155363 h 162277"/>
                  <a:gd name="connsiteX1" fmla="*/ 164959 w 176388"/>
                  <a:gd name="connsiteY1" fmla="*/ 165664 h 162277"/>
                  <a:gd name="connsiteX2" fmla="*/ 110984 w 176388"/>
                  <a:gd name="connsiteY2" fmla="*/ 114794 h 162277"/>
                  <a:gd name="connsiteX3" fmla="*/ 110984 w 176388"/>
                  <a:gd name="connsiteY3" fmla="*/ 114794 h 162277"/>
                  <a:gd name="connsiteX4" fmla="*/ 110913 w 176388"/>
                  <a:gd name="connsiteY4" fmla="*/ 114723 h 162277"/>
                  <a:gd name="connsiteX5" fmla="*/ 0 w 176388"/>
                  <a:gd name="connsiteY5" fmla="*/ 10231 h 162277"/>
                  <a:gd name="connsiteX6" fmla="*/ 12559 w 176388"/>
                  <a:gd name="connsiteY6" fmla="*/ 1976 h 162277"/>
                  <a:gd name="connsiteX7" fmla="*/ 15663 w 176388"/>
                  <a:gd name="connsiteY7" fmla="*/ 0 h 162277"/>
                  <a:gd name="connsiteX8" fmla="*/ 169333 w 176388"/>
                  <a:gd name="connsiteY8" fmla="*/ 144780 h 162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6388" h="162277">
                    <a:moveTo>
                      <a:pt x="180551" y="155363"/>
                    </a:moveTo>
                    <a:lnTo>
                      <a:pt x="164959" y="165664"/>
                    </a:lnTo>
                    <a:lnTo>
                      <a:pt x="110984" y="114794"/>
                    </a:lnTo>
                    <a:lnTo>
                      <a:pt x="110984" y="114794"/>
                    </a:lnTo>
                    <a:lnTo>
                      <a:pt x="110913" y="114723"/>
                    </a:lnTo>
                    <a:lnTo>
                      <a:pt x="0" y="10231"/>
                    </a:lnTo>
                    <a:lnTo>
                      <a:pt x="12559" y="1976"/>
                    </a:lnTo>
                    <a:lnTo>
                      <a:pt x="15663" y="0"/>
                    </a:lnTo>
                    <a:lnTo>
                      <a:pt x="169333" y="14478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55" name="Freeform: Shape 62">
                <a:extLst>
                  <a:ext uri="{FF2B5EF4-FFF2-40B4-BE49-F238E27FC236}">
                    <a16:creationId xmlns:a16="http://schemas.microsoft.com/office/drawing/2014/main" xmlns="" id="{4A66336D-BFFE-4BDA-BE12-5F4CC170C3A9}"/>
                  </a:ext>
                </a:extLst>
              </p:cNvPr>
              <p:cNvSpPr/>
              <p:nvPr/>
            </p:nvSpPr>
            <p:spPr>
              <a:xfrm>
                <a:off x="6338076" y="470676"/>
                <a:ext cx="508000" cy="352778"/>
              </a:xfrm>
              <a:custGeom>
                <a:avLst/>
                <a:gdLst>
                  <a:gd name="connsiteX0" fmla="*/ 0 w 507999"/>
                  <a:gd name="connsiteY0" fmla="*/ 0 h 352777"/>
                  <a:gd name="connsiteX1" fmla="*/ 164959 w 507999"/>
                  <a:gd name="connsiteY1" fmla="*/ 155363 h 352777"/>
                  <a:gd name="connsiteX2" fmla="*/ 508988 w 507999"/>
                  <a:gd name="connsiteY2" fmla="*/ 354471 h 352777"/>
                  <a:gd name="connsiteX3" fmla="*/ 344029 w 507999"/>
                  <a:gd name="connsiteY3" fmla="*/ 199037 h 352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07999" h="352777">
                    <a:moveTo>
                      <a:pt x="0" y="0"/>
                    </a:moveTo>
                    <a:lnTo>
                      <a:pt x="164959" y="155363"/>
                    </a:lnTo>
                    <a:lnTo>
                      <a:pt x="508988" y="354471"/>
                    </a:lnTo>
                    <a:lnTo>
                      <a:pt x="344029" y="199037"/>
                    </a:lnTo>
                    <a:close/>
                  </a:path>
                </a:pathLst>
              </a:custGeom>
              <a:solidFill>
                <a:schemeClr val="accent4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56" name="Freeform: Shape 63">
                <a:extLst>
                  <a:ext uri="{FF2B5EF4-FFF2-40B4-BE49-F238E27FC236}">
                    <a16:creationId xmlns:a16="http://schemas.microsoft.com/office/drawing/2014/main" xmlns="" id="{2C97674B-848A-4A2D-BE22-AB7E77532385}"/>
                  </a:ext>
                </a:extLst>
              </p:cNvPr>
              <p:cNvSpPr/>
              <p:nvPr/>
            </p:nvSpPr>
            <p:spPr>
              <a:xfrm>
                <a:off x="6965668" y="422275"/>
                <a:ext cx="127000" cy="331611"/>
              </a:xfrm>
              <a:custGeom>
                <a:avLst/>
                <a:gdLst>
                  <a:gd name="connsiteX0" fmla="*/ 131445 w 126999"/>
                  <a:gd name="connsiteY0" fmla="*/ 0 h 331611"/>
                  <a:gd name="connsiteX1" fmla="*/ 15593 w 126999"/>
                  <a:gd name="connsiteY1" fmla="*/ 324485 h 331611"/>
                  <a:gd name="connsiteX2" fmla="*/ 0 w 126999"/>
                  <a:gd name="connsiteY2" fmla="*/ 334716 h 331611"/>
                  <a:gd name="connsiteX3" fmla="*/ 847 w 126999"/>
                  <a:gd name="connsiteY3" fmla="*/ 332176 h 331611"/>
                  <a:gd name="connsiteX4" fmla="*/ 2681 w 126999"/>
                  <a:gd name="connsiteY4" fmla="*/ 327096 h 331611"/>
                  <a:gd name="connsiteX5" fmla="*/ 5715 w 126999"/>
                  <a:gd name="connsiteY5" fmla="*/ 318699 h 331611"/>
                  <a:gd name="connsiteX6" fmla="*/ 115781 w 126999"/>
                  <a:gd name="connsiteY6" fmla="*/ 10231 h 331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6999" h="331611">
                    <a:moveTo>
                      <a:pt x="131445" y="0"/>
                    </a:moveTo>
                    <a:lnTo>
                      <a:pt x="15593" y="324485"/>
                    </a:lnTo>
                    <a:lnTo>
                      <a:pt x="0" y="334716"/>
                    </a:lnTo>
                    <a:lnTo>
                      <a:pt x="847" y="332176"/>
                    </a:lnTo>
                    <a:lnTo>
                      <a:pt x="2681" y="327096"/>
                    </a:lnTo>
                    <a:lnTo>
                      <a:pt x="5715" y="318699"/>
                    </a:lnTo>
                    <a:lnTo>
                      <a:pt x="115781" y="10231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57" name="Freeform: Shape 64">
                <a:extLst>
                  <a:ext uri="{FF2B5EF4-FFF2-40B4-BE49-F238E27FC236}">
                    <a16:creationId xmlns:a16="http://schemas.microsoft.com/office/drawing/2014/main" xmlns="" id="{581E9C56-584E-4CBF-8FBA-9BD02F5E8B47}"/>
                  </a:ext>
                </a:extLst>
              </p:cNvPr>
              <p:cNvSpPr/>
              <p:nvPr/>
            </p:nvSpPr>
            <p:spPr>
              <a:xfrm>
                <a:off x="6851438" y="742386"/>
                <a:ext cx="112889" cy="70556"/>
              </a:xfrm>
              <a:custGeom>
                <a:avLst/>
                <a:gdLst>
                  <a:gd name="connsiteX0" fmla="*/ 116911 w 112888"/>
                  <a:gd name="connsiteY0" fmla="*/ 6985 h 70555"/>
                  <a:gd name="connsiteX1" fmla="*/ 115076 w 112888"/>
                  <a:gd name="connsiteY1" fmla="*/ 12065 h 70555"/>
                  <a:gd name="connsiteX2" fmla="*/ 11218 w 112888"/>
                  <a:gd name="connsiteY2" fmla="*/ 72461 h 70555"/>
                  <a:gd name="connsiteX3" fmla="*/ 0 w 112888"/>
                  <a:gd name="connsiteY3" fmla="*/ 61877 h 70555"/>
                  <a:gd name="connsiteX4" fmla="*/ 49389 w 112888"/>
                  <a:gd name="connsiteY4" fmla="*/ 32738 h 70555"/>
                  <a:gd name="connsiteX5" fmla="*/ 104422 w 112888"/>
                  <a:gd name="connsiteY5" fmla="*/ 0 h 70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2888" h="70555">
                    <a:moveTo>
                      <a:pt x="116911" y="6985"/>
                    </a:moveTo>
                    <a:lnTo>
                      <a:pt x="115076" y="12065"/>
                    </a:lnTo>
                    <a:lnTo>
                      <a:pt x="11218" y="72461"/>
                    </a:lnTo>
                    <a:lnTo>
                      <a:pt x="0" y="61877"/>
                    </a:lnTo>
                    <a:lnTo>
                      <a:pt x="49389" y="32738"/>
                    </a:lnTo>
                    <a:lnTo>
                      <a:pt x="104422" y="0"/>
                    </a:ln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58" name="Freeform: Shape 65">
                <a:extLst>
                  <a:ext uri="{FF2B5EF4-FFF2-40B4-BE49-F238E27FC236}">
                    <a16:creationId xmlns:a16="http://schemas.microsoft.com/office/drawing/2014/main" xmlns="" id="{7DFE1E96-A853-480B-9034-D1C31CCDA186}"/>
                  </a:ext>
                </a:extLst>
              </p:cNvPr>
              <p:cNvSpPr/>
              <p:nvPr/>
            </p:nvSpPr>
            <p:spPr>
              <a:xfrm>
                <a:off x="6847135" y="746760"/>
                <a:ext cx="134056" cy="77611"/>
              </a:xfrm>
              <a:custGeom>
                <a:avLst/>
                <a:gdLst>
                  <a:gd name="connsiteX0" fmla="*/ 134126 w 134055"/>
                  <a:gd name="connsiteY0" fmla="*/ 0 h 77611"/>
                  <a:gd name="connsiteX1" fmla="*/ 133773 w 134055"/>
                  <a:gd name="connsiteY1" fmla="*/ 2611 h 77611"/>
                  <a:gd name="connsiteX2" fmla="*/ 111619 w 134055"/>
                  <a:gd name="connsiteY2" fmla="*/ 34854 h 77611"/>
                  <a:gd name="connsiteX3" fmla="*/ 31538 w 134055"/>
                  <a:gd name="connsiteY3" fmla="*/ 79375 h 77611"/>
                  <a:gd name="connsiteX4" fmla="*/ 211 w 134055"/>
                  <a:gd name="connsiteY4" fmla="*/ 78528 h 77611"/>
                  <a:gd name="connsiteX5" fmla="*/ 0 w 134055"/>
                  <a:gd name="connsiteY5" fmla="*/ 78387 h 77611"/>
                  <a:gd name="connsiteX6" fmla="*/ 15663 w 134055"/>
                  <a:gd name="connsiteY6" fmla="*/ 68157 h 77611"/>
                  <a:gd name="connsiteX7" fmla="*/ 118604 w 134055"/>
                  <a:gd name="connsiteY7" fmla="*/ 8255 h 77611"/>
                  <a:gd name="connsiteX8" fmla="*/ 134126 w 134055"/>
                  <a:gd name="connsiteY8" fmla="*/ 0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4055" h="77611">
                    <a:moveTo>
                      <a:pt x="134126" y="0"/>
                    </a:moveTo>
                    <a:lnTo>
                      <a:pt x="133773" y="2611"/>
                    </a:lnTo>
                    <a:cubicBezTo>
                      <a:pt x="131868" y="16228"/>
                      <a:pt x="123613" y="28152"/>
                      <a:pt x="111619" y="34854"/>
                    </a:cubicBezTo>
                    <a:lnTo>
                      <a:pt x="31538" y="79375"/>
                    </a:lnTo>
                    <a:cubicBezTo>
                      <a:pt x="21731" y="84808"/>
                      <a:pt x="9737" y="84526"/>
                      <a:pt x="211" y="78528"/>
                    </a:cubicBezTo>
                    <a:lnTo>
                      <a:pt x="0" y="78387"/>
                    </a:lnTo>
                    <a:lnTo>
                      <a:pt x="15663" y="68157"/>
                    </a:lnTo>
                    <a:lnTo>
                      <a:pt x="118604" y="8255"/>
                    </a:lnTo>
                    <a:lnTo>
                      <a:pt x="134126" y="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59" name="Freeform: Shape 66">
                <a:extLst>
                  <a:ext uri="{FF2B5EF4-FFF2-40B4-BE49-F238E27FC236}">
                    <a16:creationId xmlns:a16="http://schemas.microsoft.com/office/drawing/2014/main" xmlns="" id="{74FC7E68-5136-450B-A33E-A9032CA424B1}"/>
                  </a:ext>
                </a:extLst>
              </p:cNvPr>
              <p:cNvSpPr/>
              <p:nvPr/>
            </p:nvSpPr>
            <p:spPr>
              <a:xfrm>
                <a:off x="6655180" y="337212"/>
                <a:ext cx="63500" cy="162278"/>
              </a:xfrm>
              <a:custGeom>
                <a:avLst/>
                <a:gdLst>
                  <a:gd name="connsiteX0" fmla="*/ 3924 w 63499"/>
                  <a:gd name="connsiteY0" fmla="*/ 163873 h 162277"/>
                  <a:gd name="connsiteX1" fmla="*/ 2583 w 63499"/>
                  <a:gd name="connsiteY1" fmla="*/ 163662 h 162277"/>
                  <a:gd name="connsiteX2" fmla="*/ 255 w 63499"/>
                  <a:gd name="connsiteY2" fmla="*/ 158652 h 162277"/>
                  <a:gd name="connsiteX3" fmla="*/ 56276 w 63499"/>
                  <a:gd name="connsiteY3" fmla="*/ 2583 h 162277"/>
                  <a:gd name="connsiteX4" fmla="*/ 61286 w 63499"/>
                  <a:gd name="connsiteY4" fmla="*/ 255 h 162277"/>
                  <a:gd name="connsiteX5" fmla="*/ 63614 w 63499"/>
                  <a:gd name="connsiteY5" fmla="*/ 5264 h 162277"/>
                  <a:gd name="connsiteX6" fmla="*/ 7593 w 63499"/>
                  <a:gd name="connsiteY6" fmla="*/ 161333 h 162277"/>
                  <a:gd name="connsiteX7" fmla="*/ 3924 w 63499"/>
                  <a:gd name="connsiteY7" fmla="*/ 163873 h 162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3499" h="162277">
                    <a:moveTo>
                      <a:pt x="3924" y="163873"/>
                    </a:moveTo>
                    <a:cubicBezTo>
                      <a:pt x="3501" y="163873"/>
                      <a:pt x="3007" y="163803"/>
                      <a:pt x="2583" y="163662"/>
                    </a:cubicBezTo>
                    <a:cubicBezTo>
                      <a:pt x="537" y="162956"/>
                      <a:pt x="-521" y="160698"/>
                      <a:pt x="255" y="158652"/>
                    </a:cubicBezTo>
                    <a:lnTo>
                      <a:pt x="56276" y="2583"/>
                    </a:lnTo>
                    <a:cubicBezTo>
                      <a:pt x="56982" y="537"/>
                      <a:pt x="59240" y="-521"/>
                      <a:pt x="61286" y="255"/>
                    </a:cubicBezTo>
                    <a:cubicBezTo>
                      <a:pt x="63332" y="960"/>
                      <a:pt x="64390" y="3218"/>
                      <a:pt x="63614" y="5264"/>
                    </a:cubicBezTo>
                    <a:lnTo>
                      <a:pt x="7593" y="161333"/>
                    </a:lnTo>
                    <a:cubicBezTo>
                      <a:pt x="7028" y="162885"/>
                      <a:pt x="5547" y="163873"/>
                      <a:pt x="3924" y="163873"/>
                    </a:cubicBezTo>
                    <a:close/>
                  </a:path>
                </a:pathLst>
              </a:custGeom>
              <a:solidFill>
                <a:schemeClr val="bg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60" name="Freeform: Shape 67">
                <a:extLst>
                  <a:ext uri="{FF2B5EF4-FFF2-40B4-BE49-F238E27FC236}">
                    <a16:creationId xmlns:a16="http://schemas.microsoft.com/office/drawing/2014/main" xmlns="" id="{410F2AFE-CF8A-41B6-B976-0389CC4F9A10}"/>
                  </a:ext>
                </a:extLst>
              </p:cNvPr>
              <p:cNvSpPr/>
              <p:nvPr/>
            </p:nvSpPr>
            <p:spPr>
              <a:xfrm>
                <a:off x="6669080" y="355133"/>
                <a:ext cx="77611" cy="204611"/>
              </a:xfrm>
              <a:custGeom>
                <a:avLst/>
                <a:gdLst>
                  <a:gd name="connsiteX0" fmla="*/ 3924 w 77611"/>
                  <a:gd name="connsiteY0" fmla="*/ 209664 h 204611"/>
                  <a:gd name="connsiteX1" fmla="*/ 2583 w 77611"/>
                  <a:gd name="connsiteY1" fmla="*/ 209452 h 204611"/>
                  <a:gd name="connsiteX2" fmla="*/ 255 w 77611"/>
                  <a:gd name="connsiteY2" fmla="*/ 204443 h 204611"/>
                  <a:gd name="connsiteX3" fmla="*/ 72716 w 77611"/>
                  <a:gd name="connsiteY3" fmla="*/ 2583 h 204611"/>
                  <a:gd name="connsiteX4" fmla="*/ 77725 w 77611"/>
                  <a:gd name="connsiteY4" fmla="*/ 255 h 204611"/>
                  <a:gd name="connsiteX5" fmla="*/ 80053 w 77611"/>
                  <a:gd name="connsiteY5" fmla="*/ 5264 h 204611"/>
                  <a:gd name="connsiteX6" fmla="*/ 7593 w 77611"/>
                  <a:gd name="connsiteY6" fmla="*/ 207053 h 204611"/>
                  <a:gd name="connsiteX7" fmla="*/ 3924 w 77611"/>
                  <a:gd name="connsiteY7" fmla="*/ 209664 h 2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204611">
                    <a:moveTo>
                      <a:pt x="3924" y="209664"/>
                    </a:moveTo>
                    <a:cubicBezTo>
                      <a:pt x="3500" y="209664"/>
                      <a:pt x="3007" y="209593"/>
                      <a:pt x="2583" y="209452"/>
                    </a:cubicBezTo>
                    <a:cubicBezTo>
                      <a:pt x="537" y="208747"/>
                      <a:pt x="-521" y="206489"/>
                      <a:pt x="255" y="204443"/>
                    </a:cubicBezTo>
                    <a:lnTo>
                      <a:pt x="72716" y="2583"/>
                    </a:lnTo>
                    <a:cubicBezTo>
                      <a:pt x="73421" y="537"/>
                      <a:pt x="75679" y="-521"/>
                      <a:pt x="77725" y="255"/>
                    </a:cubicBezTo>
                    <a:cubicBezTo>
                      <a:pt x="79771" y="961"/>
                      <a:pt x="80829" y="3218"/>
                      <a:pt x="80053" y="5264"/>
                    </a:cubicBezTo>
                    <a:lnTo>
                      <a:pt x="7593" y="207053"/>
                    </a:lnTo>
                    <a:cubicBezTo>
                      <a:pt x="7028" y="208676"/>
                      <a:pt x="5547" y="209664"/>
                      <a:pt x="3924" y="209664"/>
                    </a:cubicBezTo>
                    <a:close/>
                  </a:path>
                </a:pathLst>
              </a:custGeom>
              <a:solidFill>
                <a:schemeClr val="bg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61" name="Freeform: Shape 68">
                <a:extLst>
                  <a:ext uri="{FF2B5EF4-FFF2-40B4-BE49-F238E27FC236}">
                    <a16:creationId xmlns:a16="http://schemas.microsoft.com/office/drawing/2014/main" xmlns="" id="{0527EA52-B89F-47C9-B98F-2ABC23C3D317}"/>
                  </a:ext>
                </a:extLst>
              </p:cNvPr>
              <p:cNvSpPr/>
              <p:nvPr/>
            </p:nvSpPr>
            <p:spPr>
              <a:xfrm>
                <a:off x="6699418" y="373055"/>
                <a:ext cx="77611" cy="204611"/>
              </a:xfrm>
              <a:custGeom>
                <a:avLst/>
                <a:gdLst>
                  <a:gd name="connsiteX0" fmla="*/ 3924 w 77611"/>
                  <a:gd name="connsiteY0" fmla="*/ 209664 h 204611"/>
                  <a:gd name="connsiteX1" fmla="*/ 2583 w 77611"/>
                  <a:gd name="connsiteY1" fmla="*/ 209452 h 204611"/>
                  <a:gd name="connsiteX2" fmla="*/ 255 w 77611"/>
                  <a:gd name="connsiteY2" fmla="*/ 204443 h 204611"/>
                  <a:gd name="connsiteX3" fmla="*/ 72716 w 77611"/>
                  <a:gd name="connsiteY3" fmla="*/ 2583 h 204611"/>
                  <a:gd name="connsiteX4" fmla="*/ 77725 w 77611"/>
                  <a:gd name="connsiteY4" fmla="*/ 255 h 204611"/>
                  <a:gd name="connsiteX5" fmla="*/ 80053 w 77611"/>
                  <a:gd name="connsiteY5" fmla="*/ 5264 h 204611"/>
                  <a:gd name="connsiteX6" fmla="*/ 7593 w 77611"/>
                  <a:gd name="connsiteY6" fmla="*/ 207053 h 204611"/>
                  <a:gd name="connsiteX7" fmla="*/ 3924 w 77611"/>
                  <a:gd name="connsiteY7" fmla="*/ 209664 h 2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204611">
                    <a:moveTo>
                      <a:pt x="3924" y="209664"/>
                    </a:moveTo>
                    <a:cubicBezTo>
                      <a:pt x="3501" y="209664"/>
                      <a:pt x="3007" y="209593"/>
                      <a:pt x="2583" y="209452"/>
                    </a:cubicBezTo>
                    <a:cubicBezTo>
                      <a:pt x="537" y="208747"/>
                      <a:pt x="-521" y="206489"/>
                      <a:pt x="255" y="204443"/>
                    </a:cubicBezTo>
                    <a:lnTo>
                      <a:pt x="72716" y="2583"/>
                    </a:lnTo>
                    <a:cubicBezTo>
                      <a:pt x="73421" y="537"/>
                      <a:pt x="75679" y="-521"/>
                      <a:pt x="77725" y="255"/>
                    </a:cubicBezTo>
                    <a:cubicBezTo>
                      <a:pt x="79771" y="960"/>
                      <a:pt x="80829" y="3218"/>
                      <a:pt x="80053" y="5264"/>
                    </a:cubicBezTo>
                    <a:lnTo>
                      <a:pt x="7593" y="207053"/>
                    </a:lnTo>
                    <a:cubicBezTo>
                      <a:pt x="7028" y="208676"/>
                      <a:pt x="5476" y="209664"/>
                      <a:pt x="3924" y="209664"/>
                    </a:cubicBezTo>
                    <a:close/>
                  </a:path>
                </a:pathLst>
              </a:custGeom>
              <a:solidFill>
                <a:schemeClr val="bg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62" name="Freeform: Shape 69">
                <a:extLst>
                  <a:ext uri="{FF2B5EF4-FFF2-40B4-BE49-F238E27FC236}">
                    <a16:creationId xmlns:a16="http://schemas.microsoft.com/office/drawing/2014/main" xmlns="" id="{9BA366D5-08A0-491B-A8B4-CCA3044C4CA4}"/>
                  </a:ext>
                </a:extLst>
              </p:cNvPr>
              <p:cNvSpPr/>
              <p:nvPr/>
            </p:nvSpPr>
            <p:spPr>
              <a:xfrm>
                <a:off x="6729687" y="390905"/>
                <a:ext cx="77611" cy="204611"/>
              </a:xfrm>
              <a:custGeom>
                <a:avLst/>
                <a:gdLst>
                  <a:gd name="connsiteX0" fmla="*/ 3924 w 77611"/>
                  <a:gd name="connsiteY0" fmla="*/ 209664 h 204611"/>
                  <a:gd name="connsiteX1" fmla="*/ 2583 w 77611"/>
                  <a:gd name="connsiteY1" fmla="*/ 209452 h 204611"/>
                  <a:gd name="connsiteX2" fmla="*/ 255 w 77611"/>
                  <a:gd name="connsiteY2" fmla="*/ 204443 h 204611"/>
                  <a:gd name="connsiteX3" fmla="*/ 72716 w 77611"/>
                  <a:gd name="connsiteY3" fmla="*/ 2583 h 204611"/>
                  <a:gd name="connsiteX4" fmla="*/ 77725 w 77611"/>
                  <a:gd name="connsiteY4" fmla="*/ 255 h 204611"/>
                  <a:gd name="connsiteX5" fmla="*/ 80053 w 77611"/>
                  <a:gd name="connsiteY5" fmla="*/ 5264 h 204611"/>
                  <a:gd name="connsiteX6" fmla="*/ 7664 w 77611"/>
                  <a:gd name="connsiteY6" fmla="*/ 207124 h 204611"/>
                  <a:gd name="connsiteX7" fmla="*/ 3924 w 77611"/>
                  <a:gd name="connsiteY7" fmla="*/ 209664 h 2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204611">
                    <a:moveTo>
                      <a:pt x="3924" y="209664"/>
                    </a:moveTo>
                    <a:cubicBezTo>
                      <a:pt x="3501" y="209664"/>
                      <a:pt x="3007" y="209593"/>
                      <a:pt x="2583" y="209452"/>
                    </a:cubicBezTo>
                    <a:cubicBezTo>
                      <a:pt x="537" y="208747"/>
                      <a:pt x="-521" y="206489"/>
                      <a:pt x="255" y="204443"/>
                    </a:cubicBezTo>
                    <a:lnTo>
                      <a:pt x="72716" y="2583"/>
                    </a:lnTo>
                    <a:cubicBezTo>
                      <a:pt x="73421" y="537"/>
                      <a:pt x="75679" y="-521"/>
                      <a:pt x="77725" y="255"/>
                    </a:cubicBezTo>
                    <a:cubicBezTo>
                      <a:pt x="79771" y="960"/>
                      <a:pt x="80830" y="3218"/>
                      <a:pt x="80053" y="5264"/>
                    </a:cubicBezTo>
                    <a:lnTo>
                      <a:pt x="7664" y="207124"/>
                    </a:lnTo>
                    <a:cubicBezTo>
                      <a:pt x="7099" y="208676"/>
                      <a:pt x="5547" y="209664"/>
                      <a:pt x="3924" y="209664"/>
                    </a:cubicBezTo>
                    <a:close/>
                  </a:path>
                </a:pathLst>
              </a:custGeom>
              <a:solidFill>
                <a:schemeClr val="bg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63" name="Freeform: Shape 70">
                <a:extLst>
                  <a:ext uri="{FF2B5EF4-FFF2-40B4-BE49-F238E27FC236}">
                    <a16:creationId xmlns:a16="http://schemas.microsoft.com/office/drawing/2014/main" xmlns="" id="{8803C243-2415-435E-AEF6-81AD43E7810C}"/>
                  </a:ext>
                </a:extLst>
              </p:cNvPr>
              <p:cNvSpPr/>
              <p:nvPr/>
            </p:nvSpPr>
            <p:spPr>
              <a:xfrm>
                <a:off x="6760026" y="408826"/>
                <a:ext cx="77611" cy="204611"/>
              </a:xfrm>
              <a:custGeom>
                <a:avLst/>
                <a:gdLst>
                  <a:gd name="connsiteX0" fmla="*/ 3924 w 77611"/>
                  <a:gd name="connsiteY0" fmla="*/ 209664 h 204611"/>
                  <a:gd name="connsiteX1" fmla="*/ 2583 w 77611"/>
                  <a:gd name="connsiteY1" fmla="*/ 209452 h 204611"/>
                  <a:gd name="connsiteX2" fmla="*/ 255 w 77611"/>
                  <a:gd name="connsiteY2" fmla="*/ 204443 h 204611"/>
                  <a:gd name="connsiteX3" fmla="*/ 72715 w 77611"/>
                  <a:gd name="connsiteY3" fmla="*/ 2583 h 204611"/>
                  <a:gd name="connsiteX4" fmla="*/ 77725 w 77611"/>
                  <a:gd name="connsiteY4" fmla="*/ 255 h 204611"/>
                  <a:gd name="connsiteX5" fmla="*/ 80053 w 77611"/>
                  <a:gd name="connsiteY5" fmla="*/ 5264 h 204611"/>
                  <a:gd name="connsiteX6" fmla="*/ 7593 w 77611"/>
                  <a:gd name="connsiteY6" fmla="*/ 207124 h 204611"/>
                  <a:gd name="connsiteX7" fmla="*/ 3924 w 77611"/>
                  <a:gd name="connsiteY7" fmla="*/ 209664 h 2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204611">
                    <a:moveTo>
                      <a:pt x="3924" y="209664"/>
                    </a:moveTo>
                    <a:cubicBezTo>
                      <a:pt x="3500" y="209664"/>
                      <a:pt x="3006" y="209593"/>
                      <a:pt x="2583" y="209452"/>
                    </a:cubicBezTo>
                    <a:cubicBezTo>
                      <a:pt x="537" y="208747"/>
                      <a:pt x="-521" y="206489"/>
                      <a:pt x="255" y="204443"/>
                    </a:cubicBezTo>
                    <a:lnTo>
                      <a:pt x="72715" y="2583"/>
                    </a:lnTo>
                    <a:cubicBezTo>
                      <a:pt x="73421" y="537"/>
                      <a:pt x="75679" y="-521"/>
                      <a:pt x="77725" y="255"/>
                    </a:cubicBezTo>
                    <a:cubicBezTo>
                      <a:pt x="79771" y="961"/>
                      <a:pt x="80829" y="3218"/>
                      <a:pt x="80053" y="5264"/>
                    </a:cubicBezTo>
                    <a:lnTo>
                      <a:pt x="7593" y="207124"/>
                    </a:lnTo>
                    <a:cubicBezTo>
                      <a:pt x="7028" y="208676"/>
                      <a:pt x="5547" y="209664"/>
                      <a:pt x="3924" y="209664"/>
                    </a:cubicBezTo>
                    <a:close/>
                  </a:path>
                </a:pathLst>
              </a:custGeom>
              <a:solidFill>
                <a:schemeClr val="bg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64" name="Freeform: Shape 71">
                <a:extLst>
                  <a:ext uri="{FF2B5EF4-FFF2-40B4-BE49-F238E27FC236}">
                    <a16:creationId xmlns:a16="http://schemas.microsoft.com/office/drawing/2014/main" xmlns="" id="{1F5F6117-A23E-413C-B672-5909DA3BF746}"/>
                  </a:ext>
                </a:extLst>
              </p:cNvPr>
              <p:cNvSpPr/>
              <p:nvPr/>
            </p:nvSpPr>
            <p:spPr>
              <a:xfrm>
                <a:off x="6790365" y="426677"/>
                <a:ext cx="77611" cy="204611"/>
              </a:xfrm>
              <a:custGeom>
                <a:avLst/>
                <a:gdLst>
                  <a:gd name="connsiteX0" fmla="*/ 3924 w 77611"/>
                  <a:gd name="connsiteY0" fmla="*/ 209664 h 204611"/>
                  <a:gd name="connsiteX1" fmla="*/ 2583 w 77611"/>
                  <a:gd name="connsiteY1" fmla="*/ 209452 h 204611"/>
                  <a:gd name="connsiteX2" fmla="*/ 255 w 77611"/>
                  <a:gd name="connsiteY2" fmla="*/ 204443 h 204611"/>
                  <a:gd name="connsiteX3" fmla="*/ 72715 w 77611"/>
                  <a:gd name="connsiteY3" fmla="*/ 2583 h 204611"/>
                  <a:gd name="connsiteX4" fmla="*/ 77725 w 77611"/>
                  <a:gd name="connsiteY4" fmla="*/ 255 h 204611"/>
                  <a:gd name="connsiteX5" fmla="*/ 80053 w 77611"/>
                  <a:gd name="connsiteY5" fmla="*/ 5264 h 204611"/>
                  <a:gd name="connsiteX6" fmla="*/ 7593 w 77611"/>
                  <a:gd name="connsiteY6" fmla="*/ 207124 h 204611"/>
                  <a:gd name="connsiteX7" fmla="*/ 3924 w 77611"/>
                  <a:gd name="connsiteY7" fmla="*/ 209664 h 2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204611">
                    <a:moveTo>
                      <a:pt x="3924" y="209664"/>
                    </a:moveTo>
                    <a:cubicBezTo>
                      <a:pt x="3500" y="209664"/>
                      <a:pt x="3007" y="209593"/>
                      <a:pt x="2583" y="209452"/>
                    </a:cubicBezTo>
                    <a:cubicBezTo>
                      <a:pt x="537" y="208747"/>
                      <a:pt x="-521" y="206489"/>
                      <a:pt x="255" y="204443"/>
                    </a:cubicBezTo>
                    <a:lnTo>
                      <a:pt x="72715" y="2583"/>
                    </a:lnTo>
                    <a:cubicBezTo>
                      <a:pt x="73421" y="537"/>
                      <a:pt x="75679" y="-521"/>
                      <a:pt x="77725" y="255"/>
                    </a:cubicBezTo>
                    <a:cubicBezTo>
                      <a:pt x="79771" y="960"/>
                      <a:pt x="80829" y="3218"/>
                      <a:pt x="80053" y="5264"/>
                    </a:cubicBezTo>
                    <a:lnTo>
                      <a:pt x="7593" y="207124"/>
                    </a:lnTo>
                    <a:cubicBezTo>
                      <a:pt x="7028" y="208676"/>
                      <a:pt x="5547" y="209664"/>
                      <a:pt x="3924" y="209664"/>
                    </a:cubicBezTo>
                    <a:close/>
                  </a:path>
                </a:pathLst>
              </a:custGeom>
              <a:solidFill>
                <a:schemeClr val="bg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65" name="Freeform: Shape 72">
                <a:extLst>
                  <a:ext uri="{FF2B5EF4-FFF2-40B4-BE49-F238E27FC236}">
                    <a16:creationId xmlns:a16="http://schemas.microsoft.com/office/drawing/2014/main" xmlns="" id="{220F6973-5CB9-4C50-A6E7-42BFFEFEC694}"/>
                  </a:ext>
                </a:extLst>
              </p:cNvPr>
              <p:cNvSpPr/>
              <p:nvPr/>
            </p:nvSpPr>
            <p:spPr>
              <a:xfrm>
                <a:off x="6820703" y="444598"/>
                <a:ext cx="77611" cy="204611"/>
              </a:xfrm>
              <a:custGeom>
                <a:avLst/>
                <a:gdLst>
                  <a:gd name="connsiteX0" fmla="*/ 3924 w 77611"/>
                  <a:gd name="connsiteY0" fmla="*/ 209664 h 204611"/>
                  <a:gd name="connsiteX1" fmla="*/ 2583 w 77611"/>
                  <a:gd name="connsiteY1" fmla="*/ 209452 h 204611"/>
                  <a:gd name="connsiteX2" fmla="*/ 255 w 77611"/>
                  <a:gd name="connsiteY2" fmla="*/ 204443 h 204611"/>
                  <a:gd name="connsiteX3" fmla="*/ 72716 w 77611"/>
                  <a:gd name="connsiteY3" fmla="*/ 2583 h 204611"/>
                  <a:gd name="connsiteX4" fmla="*/ 77725 w 77611"/>
                  <a:gd name="connsiteY4" fmla="*/ 255 h 204611"/>
                  <a:gd name="connsiteX5" fmla="*/ 80053 w 77611"/>
                  <a:gd name="connsiteY5" fmla="*/ 5264 h 204611"/>
                  <a:gd name="connsiteX6" fmla="*/ 7593 w 77611"/>
                  <a:gd name="connsiteY6" fmla="*/ 207124 h 204611"/>
                  <a:gd name="connsiteX7" fmla="*/ 3924 w 77611"/>
                  <a:gd name="connsiteY7" fmla="*/ 209664 h 2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204611">
                    <a:moveTo>
                      <a:pt x="3924" y="209664"/>
                    </a:moveTo>
                    <a:cubicBezTo>
                      <a:pt x="3501" y="209664"/>
                      <a:pt x="3007" y="209593"/>
                      <a:pt x="2583" y="209452"/>
                    </a:cubicBezTo>
                    <a:cubicBezTo>
                      <a:pt x="537" y="208747"/>
                      <a:pt x="-521" y="206489"/>
                      <a:pt x="255" y="204443"/>
                    </a:cubicBezTo>
                    <a:lnTo>
                      <a:pt x="72716" y="2583"/>
                    </a:lnTo>
                    <a:cubicBezTo>
                      <a:pt x="73421" y="537"/>
                      <a:pt x="75679" y="-521"/>
                      <a:pt x="77725" y="255"/>
                    </a:cubicBezTo>
                    <a:cubicBezTo>
                      <a:pt x="79771" y="961"/>
                      <a:pt x="80829" y="3218"/>
                      <a:pt x="80053" y="5264"/>
                    </a:cubicBezTo>
                    <a:lnTo>
                      <a:pt x="7593" y="207124"/>
                    </a:lnTo>
                    <a:cubicBezTo>
                      <a:pt x="7028" y="208676"/>
                      <a:pt x="5547" y="209664"/>
                      <a:pt x="3924" y="209664"/>
                    </a:cubicBezTo>
                    <a:close/>
                  </a:path>
                </a:pathLst>
              </a:custGeom>
              <a:solidFill>
                <a:schemeClr val="bg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66" name="Freeform: Shape 73">
                <a:extLst>
                  <a:ext uri="{FF2B5EF4-FFF2-40B4-BE49-F238E27FC236}">
                    <a16:creationId xmlns:a16="http://schemas.microsoft.com/office/drawing/2014/main" xmlns="" id="{5A78B9E0-E99D-4EB2-B096-A54F6D6005B7}"/>
                  </a:ext>
                </a:extLst>
              </p:cNvPr>
              <p:cNvSpPr/>
              <p:nvPr/>
            </p:nvSpPr>
            <p:spPr>
              <a:xfrm>
                <a:off x="6851042" y="462519"/>
                <a:ext cx="77611" cy="204611"/>
              </a:xfrm>
              <a:custGeom>
                <a:avLst/>
                <a:gdLst>
                  <a:gd name="connsiteX0" fmla="*/ 3924 w 77611"/>
                  <a:gd name="connsiteY0" fmla="*/ 209664 h 204611"/>
                  <a:gd name="connsiteX1" fmla="*/ 2583 w 77611"/>
                  <a:gd name="connsiteY1" fmla="*/ 209452 h 204611"/>
                  <a:gd name="connsiteX2" fmla="*/ 255 w 77611"/>
                  <a:gd name="connsiteY2" fmla="*/ 204443 h 204611"/>
                  <a:gd name="connsiteX3" fmla="*/ 72716 w 77611"/>
                  <a:gd name="connsiteY3" fmla="*/ 2583 h 204611"/>
                  <a:gd name="connsiteX4" fmla="*/ 77725 w 77611"/>
                  <a:gd name="connsiteY4" fmla="*/ 255 h 204611"/>
                  <a:gd name="connsiteX5" fmla="*/ 80053 w 77611"/>
                  <a:gd name="connsiteY5" fmla="*/ 5264 h 204611"/>
                  <a:gd name="connsiteX6" fmla="*/ 7593 w 77611"/>
                  <a:gd name="connsiteY6" fmla="*/ 207053 h 204611"/>
                  <a:gd name="connsiteX7" fmla="*/ 3924 w 77611"/>
                  <a:gd name="connsiteY7" fmla="*/ 209664 h 2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204611">
                    <a:moveTo>
                      <a:pt x="3924" y="209664"/>
                    </a:moveTo>
                    <a:cubicBezTo>
                      <a:pt x="3501" y="209664"/>
                      <a:pt x="3007" y="209593"/>
                      <a:pt x="2583" y="209452"/>
                    </a:cubicBezTo>
                    <a:cubicBezTo>
                      <a:pt x="537" y="208747"/>
                      <a:pt x="-521" y="206489"/>
                      <a:pt x="255" y="204443"/>
                    </a:cubicBezTo>
                    <a:lnTo>
                      <a:pt x="72716" y="2583"/>
                    </a:lnTo>
                    <a:cubicBezTo>
                      <a:pt x="73421" y="537"/>
                      <a:pt x="75679" y="-521"/>
                      <a:pt x="77725" y="255"/>
                    </a:cubicBezTo>
                    <a:cubicBezTo>
                      <a:pt x="79771" y="961"/>
                      <a:pt x="80829" y="3218"/>
                      <a:pt x="80053" y="5264"/>
                    </a:cubicBezTo>
                    <a:lnTo>
                      <a:pt x="7593" y="207053"/>
                    </a:lnTo>
                    <a:cubicBezTo>
                      <a:pt x="7028" y="208676"/>
                      <a:pt x="5476" y="209664"/>
                      <a:pt x="3924" y="209664"/>
                    </a:cubicBezTo>
                    <a:close/>
                  </a:path>
                </a:pathLst>
              </a:custGeom>
              <a:solidFill>
                <a:schemeClr val="bg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67" name="Freeform: Shape 74">
                <a:extLst>
                  <a:ext uri="{FF2B5EF4-FFF2-40B4-BE49-F238E27FC236}">
                    <a16:creationId xmlns:a16="http://schemas.microsoft.com/office/drawing/2014/main" xmlns="" id="{4930378D-D1D5-4FCF-A827-DB8DC7E5BEE9}"/>
                  </a:ext>
                </a:extLst>
              </p:cNvPr>
              <p:cNvSpPr/>
              <p:nvPr/>
            </p:nvSpPr>
            <p:spPr>
              <a:xfrm>
                <a:off x="6881311" y="480370"/>
                <a:ext cx="77611" cy="204611"/>
              </a:xfrm>
              <a:custGeom>
                <a:avLst/>
                <a:gdLst>
                  <a:gd name="connsiteX0" fmla="*/ 3924 w 77611"/>
                  <a:gd name="connsiteY0" fmla="*/ 209664 h 204611"/>
                  <a:gd name="connsiteX1" fmla="*/ 2583 w 77611"/>
                  <a:gd name="connsiteY1" fmla="*/ 209452 h 204611"/>
                  <a:gd name="connsiteX2" fmla="*/ 255 w 77611"/>
                  <a:gd name="connsiteY2" fmla="*/ 204443 h 204611"/>
                  <a:gd name="connsiteX3" fmla="*/ 72715 w 77611"/>
                  <a:gd name="connsiteY3" fmla="*/ 2583 h 204611"/>
                  <a:gd name="connsiteX4" fmla="*/ 77725 w 77611"/>
                  <a:gd name="connsiteY4" fmla="*/ 255 h 204611"/>
                  <a:gd name="connsiteX5" fmla="*/ 80053 w 77611"/>
                  <a:gd name="connsiteY5" fmla="*/ 5264 h 204611"/>
                  <a:gd name="connsiteX6" fmla="*/ 7593 w 77611"/>
                  <a:gd name="connsiteY6" fmla="*/ 207124 h 204611"/>
                  <a:gd name="connsiteX7" fmla="*/ 3924 w 77611"/>
                  <a:gd name="connsiteY7" fmla="*/ 209664 h 204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204611">
                    <a:moveTo>
                      <a:pt x="3924" y="209664"/>
                    </a:moveTo>
                    <a:cubicBezTo>
                      <a:pt x="3500" y="209664"/>
                      <a:pt x="3006" y="209593"/>
                      <a:pt x="2583" y="209452"/>
                    </a:cubicBezTo>
                    <a:cubicBezTo>
                      <a:pt x="537" y="208747"/>
                      <a:pt x="-521" y="206489"/>
                      <a:pt x="255" y="204443"/>
                    </a:cubicBezTo>
                    <a:lnTo>
                      <a:pt x="72715" y="2583"/>
                    </a:lnTo>
                    <a:cubicBezTo>
                      <a:pt x="73421" y="537"/>
                      <a:pt x="75679" y="-521"/>
                      <a:pt x="77725" y="255"/>
                    </a:cubicBezTo>
                    <a:cubicBezTo>
                      <a:pt x="79771" y="960"/>
                      <a:pt x="80829" y="3218"/>
                      <a:pt x="80053" y="5264"/>
                    </a:cubicBezTo>
                    <a:lnTo>
                      <a:pt x="7593" y="207124"/>
                    </a:lnTo>
                    <a:cubicBezTo>
                      <a:pt x="7028" y="208676"/>
                      <a:pt x="5547" y="209664"/>
                      <a:pt x="3924" y="209664"/>
                    </a:cubicBezTo>
                    <a:close/>
                  </a:path>
                </a:pathLst>
              </a:custGeom>
              <a:solidFill>
                <a:schemeClr val="bg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</p:grpSp>
      <p:sp>
        <p:nvSpPr>
          <p:cNvPr id="2" name="Прямоугольник 1"/>
          <p:cNvSpPr/>
          <p:nvPr/>
        </p:nvSpPr>
        <p:spPr>
          <a:xfrm>
            <a:off x="438149" y="1749072"/>
            <a:ext cx="8089419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k-KZ" sz="4000" b="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	</a:t>
            </a:r>
            <a:r>
              <a:rPr lang="kk-KZ" sz="4400" b="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Сандар </a:t>
            </a:r>
            <a:r>
              <a:rPr lang="kk-KZ" sz="4400" b="1" dirty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тізбегі туралы түсінік қалыптастырып, тізбектің</a:t>
            </a:r>
            <a:r>
              <a:rPr lang="en-US" sz="4400" b="1" dirty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n-</a:t>
            </a:r>
            <a:r>
              <a:rPr lang="kk-KZ" sz="4400" b="1" dirty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ші мүшесін табуды </a:t>
            </a:r>
            <a:r>
              <a:rPr lang="kk-KZ" sz="4400" b="1" dirty="0" smtClean="0">
                <a:solidFill>
                  <a:srgbClr val="0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үйрендіңіздер. </a:t>
            </a:r>
            <a:endParaRPr lang="ru-RU" sz="4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877431" y="4898446"/>
            <a:ext cx="2314575" cy="195955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271591" y="466135"/>
            <a:ext cx="10010775" cy="2102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kk-KZ" sz="4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endParaRPr lang="ru-RU" sz="4400" b="1" dirty="0" smtClean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Сандар тізбегі, оның түрлері, берілу тәсілдері және қасиеттері.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62181" y="3155286"/>
            <a:ext cx="7496175" cy="2133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ru-RU" sz="4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9.2.3.1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kk-KZ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сандар тізбегі туралы түсінік болу</a:t>
            </a:r>
            <a:r>
              <a:rPr lang="kk-KZ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2150" y="742957"/>
            <a:ext cx="7324725" cy="5262563"/>
          </a:xfrm>
        </p:spPr>
        <p:txBody>
          <a:bodyPr/>
          <a:lstStyle/>
          <a:p>
            <a:pPr marL="0" lvl="0" indent="0">
              <a:buNone/>
            </a:pPr>
            <a:r>
              <a:rPr lang="ru-RU" sz="4400" b="1" dirty="0" err="1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4400" b="1" dirty="0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4400" b="1" dirty="0" err="1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4400" b="1" dirty="0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</a:p>
          <a:p>
            <a:pPr marL="0" lvl="0" indent="0">
              <a:buNone/>
            </a:pPr>
            <a:r>
              <a:rPr lang="kk-KZ" sz="40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	Сандар тізбегі туралы түсінік қалыптастырып, тізбектің</a:t>
            </a:r>
            <a:r>
              <a:rPr lang="en-US" sz="40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n-</a:t>
            </a:r>
            <a:r>
              <a:rPr lang="kk-KZ" sz="40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ші мүшесін табуды үйренесіздер. </a:t>
            </a:r>
            <a:endParaRPr lang="en-US" sz="4000" b="1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7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1125" y="503902"/>
            <a:ext cx="1015364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Анықтама</a:t>
            </a:r>
            <a:r>
              <a:rPr lang="kk-KZ" sz="28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Мүшелерін </a:t>
            </a: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нөмірлеп шығуға болатын шексіз сандар жиыны 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сандар тізбегі </a:t>
            </a: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деп аталады. Ал тізбекті құрайтын сандарды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тізбектің мүшелері </a:t>
            </a: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деп </a:t>
            </a:r>
            <a:r>
              <a:rPr lang="kk-K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атайды.</a:t>
            </a:r>
            <a:endParaRPr lang="ru-RU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14450" y="2065661"/>
            <a:ext cx="9677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fontAlgn="base">
              <a:spcBef>
                <a:spcPct val="0"/>
              </a:spcBef>
              <a:spcAft>
                <a:spcPct val="0"/>
              </a:spcAft>
            </a:pP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Тізбекті мүшелері сәйкес мүшелердің индексі </a:t>
            </a:r>
            <a:r>
              <a:rPr lang="kk-K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көрсетілген </a:t>
            </a:r>
            <a:r>
              <a:rPr lang="kk-KZ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әріппен </a:t>
            </a:r>
            <a:r>
              <a:rPr lang="kk-KZ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белгіленеді:   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Мысалы:  </a:t>
            </a:r>
            <a:r>
              <a:rPr lang="kk-KZ" alt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altLang="ru-RU" sz="28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alt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kk-KZ" altLang="ru-RU" sz="28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alt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,a</a:t>
            </a:r>
            <a:r>
              <a:rPr lang="en-US" altLang="ru-RU" sz="28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alt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......, a</a:t>
            </a:r>
            <a:r>
              <a:rPr lang="en-US" altLang="ru-RU" sz="28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alt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495556" y="3248025"/>
            <a:ext cx="5838820" cy="188595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sz="28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саны  -  тізбектің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бірінші мүшесі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  <a:spcBef>
                <a:spcPct val="0"/>
              </a:spcBef>
            </a:pPr>
            <a:r>
              <a:rPr lang="kk-KZ" alt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altLang="ru-RU" sz="28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alt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саны -   тізбектің </a:t>
            </a:r>
            <a:r>
              <a:rPr lang="kk-KZ" alt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екінші мүшесі</a:t>
            </a:r>
            <a:r>
              <a:rPr lang="kk-KZ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alt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kk-KZ" alt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altLang="ru-RU" sz="28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саны -   тізбектің </a:t>
            </a:r>
            <a:r>
              <a:rPr lang="kk-KZ" alt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үшінші мүшесі</a:t>
            </a:r>
            <a:r>
              <a:rPr lang="kk-KZ" alt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kk-KZ" alt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kk-KZ" alt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altLang="ru-RU" sz="2800" b="1" i="1" baseline="-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kk-KZ" alt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саны -   тізбектің </a:t>
            </a:r>
            <a:r>
              <a:rPr lang="kk-KZ" alt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alt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ші </a:t>
            </a:r>
            <a:r>
              <a:rPr lang="kk-KZ" alt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мүшесі</a:t>
            </a:r>
            <a:r>
              <a:rPr lang="kk-KZ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alt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</a:pPr>
            <a:endParaRPr lang="ru-RU" altLang="ru-RU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  <a:spcBef>
                <a:spcPct val="0"/>
              </a:spcBef>
            </a:pPr>
            <a:endParaRPr lang="ru-RU" altLang="ru-RU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  <a:spcBef>
                <a:spcPct val="0"/>
              </a:spcBef>
            </a:pPr>
            <a:endParaRPr lang="ru-RU" altLang="ru-RU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739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28774" y="151308"/>
            <a:ext cx="928687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Сандар тізбегі</a:t>
            </a:r>
            <a:endParaRPr lang="ru-RU" sz="5400" b="1" dirty="0" smtClean="0">
              <a:solidFill>
                <a:srgbClr val="2818F8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4, 6, 8, 10, </a:t>
            </a:r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      </a:t>
            </a:r>
            <a:endParaRPr lang="ru-RU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1, 3, 5, 7, 9, 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1, 4, 9, 16, 25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kk-KZ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...   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1, 8, 27, 64, 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125</a:t>
            </a:r>
            <a:r>
              <a:rPr lang="kk-KZ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6" descr="Картинки по запросу вопросительный знак без фона 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6316" y="6"/>
            <a:ext cx="1705685" cy="1801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912433" y="1659315"/>
            <a:ext cx="20308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жұп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сандар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12433" y="2453015"/>
            <a:ext cx="19518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тақ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сандар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12433" y="3337411"/>
            <a:ext cx="5690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натурал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сандардың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квадраттары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2433" y="4141649"/>
            <a:ext cx="4848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натурал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сандардың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кубтары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4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196975"/>
          </a:xfrm>
        </p:spPr>
        <p:txBody>
          <a:bodyPr>
            <a:noAutofit/>
          </a:bodyPr>
          <a:lstStyle/>
          <a:p>
            <a:pPr algn="ctr"/>
            <a:r>
              <a:rPr lang="kk-KZ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Тізбектің түрлері</a:t>
            </a:r>
            <a:endParaRPr lang="ru-RU" b="1" dirty="0">
              <a:solidFill>
                <a:srgbClr val="2818F8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09625" y="1450347"/>
                <a:ext cx="10515600" cy="4598035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None/>
                </a:pPr>
                <a:r>
                  <a:rPr lang="kk-KZ" alt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kk-KZ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kk-KZ" alt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kk-KZ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kk-KZ" alt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kk-KZ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4, ...   </a:t>
                </a:r>
                <a:endParaRPr lang="kk-KZ" altLang="ru-RU" sz="3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None/>
                </a:pPr>
                <a:r>
                  <a:rPr lang="kk-KZ" altLang="ru-RU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kk-KZ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kk-KZ" altLang="ru-RU" sz="3600" b="1" dirty="0">
                    <a:solidFill>
                      <a:srgbClr val="00000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altLang="ru-RU" sz="3600" b="1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altLang="ru-RU" sz="3600" b="1" dirty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altLang="ru-RU" sz="3600" b="1" i="1" dirty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kk-KZ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</a:t>
                </a:r>
                <a:r>
                  <a:rPr lang="kk-KZ" altLang="ru-RU" sz="3600" b="1" dirty="0">
                    <a:solidFill>
                      <a:srgbClr val="00000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altLang="ru-RU" sz="3600" b="1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altLang="ru-RU" sz="3600" b="1" dirty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altLang="ru-RU" sz="3600" b="1" i="1" dirty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altLang="ru-RU" sz="36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altLang="ru-RU" sz="3600" b="1" i="0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altLang="ru-RU" sz="3600" b="1" i="0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kk-KZ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altLang="ru-RU" sz="36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altLang="ru-RU" sz="3600" b="1" i="0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altLang="ru-RU" sz="3600" b="1" i="0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kk-KZ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...</a:t>
                </a:r>
                <a:r>
                  <a:rPr lang="en-US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kk-KZ" altLang="ru-RU" sz="3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None/>
                </a:pPr>
                <a:r>
                  <a:rPr lang="kk-KZ" altLang="ru-RU" sz="3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3, 3, 4, 5, 5</a:t>
                </a:r>
                <a:r>
                  <a:rPr lang="kk-KZ" altLang="ru-RU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... </a:t>
                </a:r>
                <a:r>
                  <a:rPr lang="kk-KZ" altLang="ru-RU" sz="36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</a:p>
              <a:p>
                <a:pPr marL="0" lvl="0" indent="0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None/>
                </a:pPr>
                <a:endParaRPr lang="kk-KZ" altLang="ru-RU" sz="36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None/>
                </a:pPr>
                <a:r>
                  <a:rPr lang="kk-KZ" altLang="ru-RU" sz="36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kk-KZ" altLang="ru-RU" sz="36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Өспелі</a:t>
                </a:r>
                <a:r>
                  <a:rPr lang="kk-KZ" altLang="ru-RU" sz="36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кемімелі, </a:t>
                </a:r>
                <a:r>
                  <a:rPr lang="kk-KZ" altLang="ru-RU" sz="36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өспейтін не </a:t>
                </a:r>
                <a:r>
                  <a:rPr lang="kk-KZ" altLang="ru-RU" sz="36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кемімейтін тізбектерді </a:t>
                </a:r>
                <a:r>
                  <a:rPr lang="kk-KZ" altLang="ru-RU" sz="3600" b="1" i="1" dirty="0">
                    <a:solidFill>
                      <a:srgbClr val="D1282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бірсарынды тізбектер </a:t>
                </a:r>
                <a:r>
                  <a:rPr lang="kk-KZ" altLang="ru-RU" sz="36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деп атайды. </a:t>
                </a:r>
                <a:endParaRPr lang="kk-KZ" altLang="ru-RU" sz="36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lnSpc>
                    <a:spcPct val="100000"/>
                  </a:lnSpc>
                  <a:spcBef>
                    <a:spcPct val="20000"/>
                  </a:spcBef>
                  <a:spcAft>
                    <a:spcPts val="600"/>
                  </a:spcAft>
                  <a:buNone/>
                </a:pPr>
                <a:endParaRPr lang="kk-KZ" altLang="ru-RU" sz="36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9625" y="1450347"/>
                <a:ext cx="10515600" cy="4598035"/>
              </a:xfrm>
              <a:blipFill rotWithShape="1">
                <a:blip r:embed="rId3"/>
                <a:stretch>
                  <a:fillRect l="-1797" t="-2122" b="-1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273247" y="1364137"/>
            <a:ext cx="15902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altLang="ru-RU" sz="36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өспелі</a:t>
            </a:r>
            <a:r>
              <a:rPr lang="kk-KZ" altLang="ru-RU" sz="3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158950" y="2260174"/>
                <a:ext cx="221676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altLang="ru-RU" sz="3600" b="1" i="1" dirty="0">
                        <a:solidFill>
                          <a:srgbClr val="000000"/>
                        </a:solidFill>
                        <a:latin typeface="Cambria Math"/>
                        <a:cs typeface="Times New Roman" panose="02020603050405020304" pitchFamily="18" charset="0"/>
                      </a:rPr>
                      <m:t>к</m:t>
                    </m:r>
                  </m:oMath>
                </a14:m>
                <a:r>
                  <a:rPr lang="kk-KZ" altLang="ru-RU" sz="3600" b="1" i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емімелі; 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950" y="2260174"/>
                <a:ext cx="2216761" cy="646331"/>
              </a:xfrm>
              <a:prstGeom prst="rect">
                <a:avLst/>
              </a:prstGeom>
              <a:blipFill rotWithShape="1">
                <a:blip r:embed="rId4"/>
                <a:stretch>
                  <a:fillRect t="-14151" r="-7418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4158950" y="3179992"/>
            <a:ext cx="53083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  <a:spcAft>
                <a:spcPts val="600"/>
              </a:spcAft>
            </a:pPr>
            <a:r>
              <a:rPr lang="kk-KZ" altLang="ru-RU" sz="3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өспейтін не кемімейтін;</a:t>
            </a:r>
          </a:p>
        </p:txBody>
      </p:sp>
    </p:spTree>
    <p:extLst>
      <p:ext uri="{BB962C8B-B14F-4D97-AF65-F5344CB8AC3E}">
        <p14:creationId xmlns:p14="http://schemas.microsoft.com/office/powerpoint/2010/main" val="23566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5950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Сандар тізбегінің 4 берілу тәсілдері бар</a:t>
            </a:r>
            <a:endParaRPr lang="ru-RU" sz="3200" b="1" dirty="0">
              <a:solidFill>
                <a:srgbClr val="2818F8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7"/>
              <p:cNvSpPr>
                <a:spLocks noGrp="1"/>
              </p:cNvSpPr>
              <p:nvPr>
                <p:ph idx="1"/>
              </p:nvPr>
            </p:nvSpPr>
            <p:spPr>
              <a:xfrm>
                <a:off x="923925" y="1057275"/>
                <a:ext cx="10515600" cy="5005388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kk-KZ" sz="3000" b="1" dirty="0" smtClean="0">
                    <a:solidFill>
                      <a:srgbClr val="2818F8"/>
                    </a:solidFill>
                    <a:latin typeface="Times New Roman" pitchFamily="18" charset="0"/>
                    <a:cs typeface="Times New Roman" pitchFamily="18" charset="0"/>
                  </a:rPr>
                  <a:t>Баяндау тәсіл - </a:t>
                </a:r>
                <a:r>
                  <a:rPr lang="kk-KZ" sz="3000" b="1" dirty="0" smtClean="0">
                    <a:latin typeface="Times New Roman" pitchFamily="18" charset="0"/>
                    <a:cs typeface="Times New Roman" pitchFamily="18" charset="0"/>
                  </a:rPr>
                  <a:t>тізбектің орналасу заңдылығы  мәтінмен беріледі. </a:t>
                </a:r>
              </a:p>
              <a:p>
                <a:pPr marL="0" indent="0">
                  <a:buNone/>
                </a:pPr>
                <a:r>
                  <a:rPr lang="kk-KZ" sz="3000" b="1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Мысал:</a:t>
                </a:r>
                <a:r>
                  <a:rPr lang="kk-KZ" sz="3000" b="1" dirty="0" smtClean="0">
                    <a:latin typeface="Times New Roman" pitchFamily="18" charset="0"/>
                    <a:cs typeface="Times New Roman" pitchFamily="18" charset="0"/>
                  </a:rPr>
                  <a:t> Тақ сандардың квадраттарының қатарының тізбегін жазыңыз.</a:t>
                </a: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0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0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0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30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=1</a:t>
                </a: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0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30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0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30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30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9</a:t>
                </a: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0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kk-KZ" sz="30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0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e>
                      <m:sup>
                        <m:r>
                          <a:rPr lang="en-US" sz="30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30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25</a:t>
                </a:r>
                <a:endParaRPr lang="kk-KZ" sz="3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kk-KZ" sz="3000" b="1" dirty="0" smtClean="0">
                    <a:solidFill>
                      <a:srgbClr val="2818F8"/>
                    </a:solidFill>
                    <a:latin typeface="Times New Roman" pitchFamily="18" charset="0"/>
                    <a:cs typeface="Times New Roman" pitchFamily="18" charset="0"/>
                  </a:rPr>
                  <a:t>Аналитикалық тәсіл </a:t>
                </a:r>
                <a:r>
                  <a:rPr lang="kk-KZ" sz="3000" b="1" dirty="0" smtClean="0">
                    <a:latin typeface="Times New Roman" pitchFamily="18" charset="0"/>
                    <a:cs typeface="Times New Roman" pitchFamily="18" charset="0"/>
                  </a:rPr>
                  <a:t>- тізбектің </a:t>
                </a:r>
                <a:r>
                  <a:rPr lang="en-US" sz="3000" b="1" dirty="0" smtClean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kk-KZ" sz="3000" b="1" dirty="0" smtClean="0">
                    <a:latin typeface="Times New Roman" pitchFamily="18" charset="0"/>
                    <a:cs typeface="Times New Roman" pitchFamily="18" charset="0"/>
                  </a:rPr>
                  <a:t>-ші мүшесінің формуласымен беріледі және реттік нөмірі бойынша тізбектің кез-келген мүшесі табылады. </a:t>
                </a:r>
              </a:p>
              <a:p>
                <a:pPr marL="0" indent="0">
                  <a:buNone/>
                </a:pPr>
                <a:r>
                  <a:rPr lang="kk-KZ" sz="3000" b="1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Мысал:</a:t>
                </a:r>
                <a:r>
                  <a:rPr lang="kk-KZ" sz="3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000" b="1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000" b="1" i="1" smtClean="0"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000" b="1" i="1" smtClean="0"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3000" b="1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b="1" i="1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000" b="1" i="1" dirty="0" smtClean="0"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3000" b="1" i="1" dirty="0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3000" b="1" dirty="0" smtClean="0">
                    <a:latin typeface="Times New Roman" pitchFamily="18" charset="0"/>
                    <a:cs typeface="Times New Roman" pitchFamily="18" charset="0"/>
                  </a:rPr>
                  <a:t> формула </a:t>
                </a:r>
                <a:r>
                  <a:rPr lang="ru-RU" sz="3000" b="1" dirty="0" err="1" smtClean="0">
                    <a:latin typeface="Times New Roman" pitchFamily="18" charset="0"/>
                    <a:cs typeface="Times New Roman" pitchFamily="18" charset="0"/>
                  </a:rPr>
                  <a:t>бойынша</a:t>
                </a:r>
                <a:r>
                  <a:rPr lang="ru-RU" sz="3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3000" b="1" dirty="0" err="1" smtClean="0">
                    <a:latin typeface="Times New Roman" pitchFamily="18" charset="0"/>
                    <a:cs typeface="Times New Roman" pitchFamily="18" charset="0"/>
                  </a:rPr>
                  <a:t>тізбектің</a:t>
                </a:r>
                <a:r>
                  <a:rPr lang="ru-RU" sz="3000" b="1" dirty="0" smtClean="0">
                    <a:latin typeface="Times New Roman" pitchFamily="18" charset="0"/>
                    <a:cs typeface="Times New Roman" pitchFamily="18" charset="0"/>
                  </a:rPr>
                  <a:t> 1,2,3 </a:t>
                </a:r>
                <a:r>
                  <a:rPr lang="ru-RU" sz="3000" b="1" dirty="0" err="1" smtClean="0">
                    <a:latin typeface="Times New Roman" pitchFamily="18" charset="0"/>
                    <a:cs typeface="Times New Roman" pitchFamily="18" charset="0"/>
                  </a:rPr>
                  <a:t>мүшесін</a:t>
                </a:r>
                <a:r>
                  <a:rPr lang="ru-RU" sz="3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3000" b="1" dirty="0" err="1" smtClean="0">
                    <a:latin typeface="Times New Roman" pitchFamily="18" charset="0"/>
                    <a:cs typeface="Times New Roman" pitchFamily="18" charset="0"/>
                  </a:rPr>
                  <a:t>табыңыз</a:t>
                </a:r>
                <a:r>
                  <a:rPr lang="ru-RU" sz="3000" b="1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000" b="1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000" b="1" i="1" smtClean="0"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000" b="1" i="1" smtClean="0"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000" b="1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b="1" i="1" dirty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000" b="1" i="1" dirty="0" smtClean="0"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3000" b="1" i="1" dirty="0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000" b="1" dirty="0" smtClean="0">
                    <a:latin typeface="Times New Roman" pitchFamily="18" charset="0"/>
                    <a:cs typeface="Times New Roman" pitchFamily="18" charset="0"/>
                  </a:rPr>
                  <a:t>=1</a:t>
                </a: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0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0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0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30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30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0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0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0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30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0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30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9</a:t>
                </a:r>
                <a:endParaRPr lang="en-US" sz="3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>
                  <a:buNone/>
                </a:pPr>
                <a:endParaRPr lang="en-US" sz="24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Объект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3925" y="1057275"/>
                <a:ext cx="10515600" cy="5005388"/>
              </a:xfrm>
              <a:blipFill rotWithShape="1">
                <a:blip r:embed="rId3"/>
                <a:stretch>
                  <a:fillRect l="-1043" t="-3285" b="-7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675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914400" y="474657"/>
                <a:ext cx="10677525" cy="49254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:r>
                  <a:rPr lang="kk-KZ" sz="2800" b="1" dirty="0" smtClean="0">
                    <a:solidFill>
                      <a:srgbClr val="2818F8"/>
                    </a:solidFill>
                    <a:latin typeface="Times New Roman" pitchFamily="18" charset="0"/>
                    <a:cs typeface="Times New Roman" pitchFamily="18" charset="0"/>
                  </a:rPr>
                  <a:t>Рекурренттік тәсіл - </a:t>
                </a:r>
                <a:r>
                  <a:rPr lang="kk-KZ" sz="2800" b="1" dirty="0">
                    <a:latin typeface="Times New Roman" pitchFamily="18" charset="0"/>
                    <a:cs typeface="Times New Roman" pitchFamily="18" charset="0"/>
                  </a:rPr>
                  <a:t>қ</a:t>
                </a:r>
                <a:r>
                  <a:rPr lang="kk-KZ" sz="2800" b="1" dirty="0" smtClean="0">
                    <a:latin typeface="Times New Roman" pitchFamily="18" charset="0"/>
                    <a:cs typeface="Times New Roman" pitchFamily="18" charset="0"/>
                  </a:rPr>
                  <a:t>андай да бір мүшесінен бастап кез-келген мүшесі арқылы өрнектеу болып табылады. Және де тізбектің бір немесе бірнеше мүшесі, алдыңғы белгілі мүшелері бойынша басқа мүшелерін табуға болатын формула беріледі.  </a:t>
                </a:r>
                <a:endParaRPr lang="kk-KZ" sz="28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spcBef>
                    <a:spcPts val="1000"/>
                  </a:spcBef>
                </a:pPr>
                <a:r>
                  <a:rPr lang="kk-KZ" sz="2800" b="1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Мысал:</a:t>
                </a:r>
                <a:r>
                  <a:rPr lang="kk-KZ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Тізбектің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 с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-15,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e>
                      <m:sub>
                        <m:r>
                          <a:rPr lang="kk-K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5 және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8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8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  <m:r>
                          <a:rPr lang="en-US" sz="28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sz="28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формуласы берілсін. Алғашқы бес мүшесін табыңыз. </a:t>
                </a:r>
                <a:endParaRPr lang="kk-KZ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>
                  <a:spcBef>
                    <a:spcPts val="1000"/>
                  </a:spcBef>
                </a:pPr>
                <a:endParaRPr lang="en-US" sz="3200" b="1" i="1" dirty="0" smtClean="0">
                  <a:solidFill>
                    <a:prstClr val="black"/>
                  </a:solidFill>
                  <a:latin typeface="Cambria Math"/>
                  <a:cs typeface="Times New Roman" pitchFamily="18" charset="0"/>
                </a:endParaRP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</a:pPr>
                <a:r>
                  <a:rPr lang="en-US" sz="28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:endParaRPr lang="kk-KZ" sz="28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:endParaRPr lang="en-US" sz="28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474657"/>
                <a:ext cx="10677525" cy="4925451"/>
              </a:xfrm>
              <a:prstGeom prst="rect">
                <a:avLst/>
              </a:prstGeom>
              <a:blipFill rotWithShape="1">
                <a:blip r:embed="rId3"/>
                <a:stretch>
                  <a:fillRect l="-1142" t="-2104" r="-3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914400" y="4121311"/>
                <a:ext cx="1893980" cy="52322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lvl="0">
                  <a:spcBef>
                    <a:spcPts val="1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b>
                    </m:sSub>
                    <m:r>
                      <a:rPr lang="en-US" sz="2800" b="1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en-US" sz="2800" b="1" i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4121311"/>
                <a:ext cx="1893980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1494" b="-298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14400" y="4765687"/>
                <a:ext cx="2358787" cy="52322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lvl="0">
                  <a:spcBef>
                    <a:spcPts val="1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 -15+5=-10</a:t>
                </a: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4765687"/>
                <a:ext cx="2358787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1494" r="-3351" b="-298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406813" y="4164400"/>
                <a:ext cx="2442143" cy="480131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 5+(-10)=-5</a:t>
                </a: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813" y="4164400"/>
                <a:ext cx="2442143" cy="480131"/>
              </a:xfrm>
              <a:prstGeom prst="rect">
                <a:avLst/>
              </a:prstGeom>
              <a:blipFill rotWithShape="1">
                <a:blip r:embed="rId6"/>
                <a:stretch>
                  <a:fillRect t="-21250" r="-2736" b="-3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406192" y="4127167"/>
                <a:ext cx="2741904" cy="480131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 -10+(-5)=-15</a:t>
                </a: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6192" y="4127167"/>
                <a:ext cx="2741904" cy="480131"/>
              </a:xfrm>
              <a:prstGeom prst="rect">
                <a:avLst/>
              </a:prstGeom>
              <a:blipFill rotWithShape="1">
                <a:blip r:embed="rId7"/>
                <a:stretch>
                  <a:fillRect t="-21250" r="-2217" b="-3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14400" y="3415913"/>
                <a:ext cx="3137655" cy="584775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kk-KZ" sz="32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e>
                      <m:sub>
                        <m:r>
                          <a:rPr lang="kk-KZ" sz="32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  <m:r>
                          <a:rPr lang="kk-KZ" sz="32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kk-KZ" sz="32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b>
                    </m:sSub>
                    <m:r>
                      <a:rPr lang="en-US" sz="3200" b="1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32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  <m:r>
                          <a:rPr lang="en-US" sz="32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sz="32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415913"/>
                <a:ext cx="3137655" cy="584775"/>
              </a:xfrm>
              <a:prstGeom prst="rect">
                <a:avLst/>
              </a:prstGeom>
              <a:blipFill rotWithShape="1">
                <a:blip r:embed="rId8"/>
                <a:stretch>
                  <a:fillRect t="-14433" b="-309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435379" y="3446690"/>
                <a:ext cx="1817783" cy="52322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i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b>
                    </m:sSub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5379" y="3446690"/>
                <a:ext cx="1817783" cy="523220"/>
              </a:xfrm>
              <a:prstGeom prst="rect">
                <a:avLst/>
              </a:prstGeom>
              <a:blipFill rotWithShape="1">
                <a:blip r:embed="rId9"/>
                <a:stretch>
                  <a:fillRect t="-11494" b="-298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7472867" y="3415913"/>
                <a:ext cx="1744132" cy="523220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28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2867" y="3415913"/>
                <a:ext cx="1744132" cy="523220"/>
              </a:xfrm>
              <a:prstGeom prst="rect">
                <a:avLst/>
              </a:prstGeom>
              <a:blipFill rotWithShape="1">
                <a:blip r:embed="rId10"/>
                <a:stretch>
                  <a:fillRect t="-11494" b="-298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185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6251" y="531815"/>
            <a:ext cx="11468100" cy="1697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kk-KZ" sz="3200" b="1" dirty="0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Графиктік тәсіл</a:t>
            </a:r>
            <a:r>
              <a:rPr lang="kk-KZ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сан тізбегін координаталар </a:t>
            </a:r>
            <a:r>
              <a:rPr lang="kk-KZ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жүйесінде белгілеу.</a:t>
            </a:r>
          </a:p>
          <a:p>
            <a:pPr>
              <a:spcBef>
                <a:spcPts val="1000"/>
              </a:spcBef>
            </a:pPr>
            <a:r>
              <a:rPr lang="kk-KZ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Мысал:</a:t>
            </a:r>
            <a:r>
              <a:rPr lang="kk-KZ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Кез-келген сандар тізбегі берілсін.</a:t>
            </a:r>
            <a:r>
              <a:rPr lang="kk-KZ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-15;  5;  -10; -5; ...</a:t>
            </a:r>
            <a:endParaRPr lang="en-US" sz="3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303" y="2574163"/>
            <a:ext cx="4575564" cy="3958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097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2515</TotalTime>
  <Words>330</Words>
  <Application>Microsoft Office PowerPoint</Application>
  <PresentationFormat>Широкоэкранный</PresentationFormat>
  <Paragraphs>101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 Math</vt:lpstr>
      <vt:lpstr>Tahoma</vt:lpstr>
      <vt:lpstr>Times New Roman</vt:lpstr>
      <vt:lpstr>Тема Office</vt:lpstr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Тізбектің түрлері</vt:lpstr>
      <vt:lpstr>Сандар тізбегінің 4 берілу тәсілдері бар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168</cp:revision>
  <dcterms:created xsi:type="dcterms:W3CDTF">2022-09-04T21:41:09Z</dcterms:created>
  <dcterms:modified xsi:type="dcterms:W3CDTF">2024-08-14T06:27:20Z</dcterms:modified>
</cp:coreProperties>
</file>