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98" r:id="rId3"/>
    <p:sldId id="258" r:id="rId4"/>
    <p:sldId id="273" r:id="rId5"/>
    <p:sldId id="274" r:id="rId6"/>
    <p:sldId id="299" r:id="rId7"/>
    <p:sldId id="300" r:id="rId8"/>
    <p:sldId id="302" r:id="rId9"/>
    <p:sldId id="286" r:id="rId10"/>
    <p:sldId id="303" r:id="rId11"/>
    <p:sldId id="304" r:id="rId12"/>
    <p:sldId id="260" r:id="rId13"/>
    <p:sldId id="305" r:id="rId14"/>
    <p:sldId id="306" r:id="rId15"/>
    <p:sldId id="307" r:id="rId16"/>
    <p:sldId id="290" r:id="rId17"/>
    <p:sldId id="294" r:id="rId18"/>
    <p:sldId id="308" r:id="rId19"/>
    <p:sldId id="309" r:id="rId20"/>
    <p:sldId id="295" r:id="rId21"/>
    <p:sldId id="282" r:id="rId22"/>
    <p:sldId id="267" r:id="rId23"/>
    <p:sldId id="296"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120C3F72-3E92-4C2D-8B05-EE13D79D7A6A}">
          <p14:sldIdLst>
            <p14:sldId id="257"/>
            <p14:sldId id="298"/>
            <p14:sldId id="258"/>
            <p14:sldId id="273"/>
          </p14:sldIdLst>
        </p14:section>
        <p14:section name="Раздел без заголовка" id="{05565164-629E-4150-9634-5E44C10463F1}">
          <p14:sldIdLst>
            <p14:sldId id="274"/>
            <p14:sldId id="299"/>
            <p14:sldId id="300"/>
            <p14:sldId id="302"/>
            <p14:sldId id="286"/>
            <p14:sldId id="303"/>
            <p14:sldId id="304"/>
            <p14:sldId id="260"/>
            <p14:sldId id="305"/>
            <p14:sldId id="306"/>
            <p14:sldId id="307"/>
            <p14:sldId id="290"/>
            <p14:sldId id="294"/>
            <p14:sldId id="308"/>
            <p14:sldId id="309"/>
            <p14:sldId id="295"/>
            <p14:sldId id="282"/>
            <p14:sldId id="267"/>
            <p14:sldId id="29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D55F07-9B93-4A33-9D17-25598FABCBF4}" type="datetimeFigureOut">
              <a:rPr lang="ru-RU" smtClean="0"/>
              <a:t>12.12.2024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8B5E5-E8E0-4B36-833C-7BA223E126A3}" type="slidenum">
              <a:rPr lang="ru-RU" smtClean="0"/>
              <a:t>‹#›</a:t>
            </a:fld>
            <a:endParaRPr lang="ru-RU"/>
          </a:p>
        </p:txBody>
      </p:sp>
    </p:spTree>
    <p:extLst>
      <p:ext uri="{BB962C8B-B14F-4D97-AF65-F5344CB8AC3E}">
        <p14:creationId xmlns:p14="http://schemas.microsoft.com/office/powerpoint/2010/main" val="3633870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Google Shape;73;p1: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4339" name="Google Shape;74;p1: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2070137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150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24878508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150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24878508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dirty="0">
              <a:latin typeface="Calibri" pitchFamily="34" charset="0"/>
              <a:cs typeface="Arial" pitchFamily="34" charset="0"/>
              <a:sym typeface="Calibri" pitchFamily="34" charset="0"/>
            </a:endParaRPr>
          </a:p>
        </p:txBody>
      </p:sp>
      <p:sp>
        <p:nvSpPr>
          <p:cNvPr id="1638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6706146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150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19533545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150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20385312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4579"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6807388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4579"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1714137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638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27606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5363"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4264126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5363"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0353564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dirty="0">
              <a:latin typeface="Calibri" pitchFamily="34" charset="0"/>
              <a:cs typeface="Arial" pitchFamily="34" charset="0"/>
              <a:sym typeface="Calibri" pitchFamily="34" charset="0"/>
            </a:endParaRPr>
          </a:p>
        </p:txBody>
      </p:sp>
      <p:sp>
        <p:nvSpPr>
          <p:cNvPr id="1638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304862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dirty="0">
              <a:latin typeface="Calibri" pitchFamily="34" charset="0"/>
              <a:cs typeface="Arial" pitchFamily="34" charset="0"/>
              <a:sym typeface="Calibri" pitchFamily="34" charset="0"/>
            </a:endParaRPr>
          </a:p>
        </p:txBody>
      </p:sp>
      <p:sp>
        <p:nvSpPr>
          <p:cNvPr id="1638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6706146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10" name="Google Shape;120;p4:notes"/>
          <p:cNvSpPr txBox="1">
            <a:spLocks noGrp="1"/>
          </p:cNvSpPr>
          <p:nvPr>
            <p:ph type="body" idx="1"/>
          </p:nvPr>
        </p:nvSpPr>
        <p:spPr>
          <a:ln/>
        </p:spPr>
        <p:txBody>
          <a:bodyPr/>
          <a:lstStyle/>
          <a:p>
            <a:pPr marL="0" indent="0" eaLnBrk="1" hangingPunct="1">
              <a:buSzPts val="1400"/>
            </a:pPr>
            <a:endParaRPr lang="ru-RU" altLang="ru-RU" sz="1200" dirty="0">
              <a:latin typeface="Calibri" pitchFamily="34" charset="0"/>
              <a:cs typeface="Arial" pitchFamily="34" charset="0"/>
              <a:sym typeface="Calibri" pitchFamily="34" charset="0"/>
            </a:endParaRPr>
          </a:p>
        </p:txBody>
      </p:sp>
      <p:sp>
        <p:nvSpPr>
          <p:cNvPr id="17411"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0554862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dirty="0">
              <a:latin typeface="Calibri" pitchFamily="34" charset="0"/>
              <a:cs typeface="Arial" pitchFamily="34" charset="0"/>
              <a:sym typeface="Calibri" pitchFamily="34" charset="0"/>
            </a:endParaRPr>
          </a:p>
        </p:txBody>
      </p:sp>
      <p:sp>
        <p:nvSpPr>
          <p:cNvPr id="1638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670614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dirty="0">
              <a:latin typeface="Calibri" pitchFamily="34" charset="0"/>
              <a:cs typeface="Arial" pitchFamily="34" charset="0"/>
              <a:sym typeface="Calibri" pitchFamily="34" charset="0"/>
            </a:endParaRPr>
          </a:p>
        </p:txBody>
      </p:sp>
      <p:sp>
        <p:nvSpPr>
          <p:cNvPr id="1638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541031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12.12.2024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12.12.2024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12.12.2024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12.12.2024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12.12.2024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12.12.2024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12.12.2024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12.12.2024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12.12.2024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12.12.2024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12.12.2024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12.12.2024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Google Shape;76;p1"/>
          <p:cNvSpPr>
            <a:spLocks noChangeArrowheads="1"/>
          </p:cNvSpPr>
          <p:nvPr/>
        </p:nvSpPr>
        <p:spPr bwMode="auto">
          <a:xfrm>
            <a:off x="735755" y="3249739"/>
            <a:ext cx="7711857" cy="1675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9654" tIns="24815" rIns="49654" bIns="24815"/>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r>
              <a:rPr lang="kk-KZ" sz="2400" b="1" dirty="0">
                <a:latin typeface="Times New Roman" panose="02020603050405020304" pitchFamily="18" charset="0"/>
                <a:ea typeface="Tahoma" panose="020B0604030504040204" pitchFamily="34" charset="0"/>
                <a:cs typeface="Times New Roman" panose="02020603050405020304" pitchFamily="18" charset="0"/>
              </a:rPr>
              <a:t>          </a:t>
            </a:r>
            <a:endParaRPr lang="ru-RU" altLang="ru-RU" sz="2500" b="1" dirty="0">
              <a:solidFill>
                <a:srgbClr val="090F78"/>
              </a:solidFill>
              <a:latin typeface="Times New Roman" pitchFamily="18" charset="0"/>
              <a:cs typeface="Times New Roman" pitchFamily="18" charset="0"/>
              <a:sym typeface="Century Gothic" pitchFamily="34" charset="0"/>
            </a:endParaRPr>
          </a:p>
        </p:txBody>
      </p:sp>
      <p:cxnSp>
        <p:nvCxnSpPr>
          <p:cNvPr id="2051" name="Google Shape;77;p1"/>
          <p:cNvCxnSpPr>
            <a:cxnSpLocks noChangeShapeType="1"/>
          </p:cNvCxnSpPr>
          <p:nvPr/>
        </p:nvCxnSpPr>
        <p:spPr bwMode="auto">
          <a:xfrm>
            <a:off x="1058836" y="5189215"/>
            <a:ext cx="6939449" cy="0"/>
          </a:xfrm>
          <a:prstGeom prst="straightConnector1">
            <a:avLst/>
          </a:prstGeom>
          <a:noFill/>
          <a:ln w="38100">
            <a:solidFill>
              <a:srgbClr val="090F78"/>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2052" name="Google Shape;78;p1"/>
          <p:cNvCxnSpPr>
            <a:cxnSpLocks noChangeShapeType="1"/>
          </p:cNvCxnSpPr>
          <p:nvPr/>
        </p:nvCxnSpPr>
        <p:spPr bwMode="auto">
          <a:xfrm>
            <a:off x="1179653" y="5300084"/>
            <a:ext cx="6712749"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 name="Прямоугольник 1"/>
          <p:cNvSpPr/>
          <p:nvPr/>
        </p:nvSpPr>
        <p:spPr>
          <a:xfrm>
            <a:off x="323528" y="3084733"/>
            <a:ext cx="8424936" cy="1569660"/>
          </a:xfrm>
          <a:prstGeom prst="rect">
            <a:avLst/>
          </a:prstGeom>
        </p:spPr>
        <p:txBody>
          <a:bodyPr wrap="square">
            <a:spAutoFit/>
          </a:bodyPr>
          <a:lstStyle/>
          <a:p>
            <a:pPr algn="ctr"/>
            <a:r>
              <a:rPr lang="kk-KZ" sz="2400" dirty="0" smtClean="0">
                <a:latin typeface="Times New Roman" panose="02020603050405020304" pitchFamily="18" charset="0"/>
                <a:cs typeface="Times New Roman" panose="02020603050405020304" pitchFamily="18" charset="0"/>
              </a:rPr>
              <a:t>Раздел: Культура питания</a:t>
            </a:r>
          </a:p>
          <a:p>
            <a:pPr algn="ctr"/>
            <a:r>
              <a:rPr lang="ru-RU" sz="2400" dirty="0" smtClean="0">
                <a:latin typeface="Times New Roman" panose="02020603050405020304" pitchFamily="18" charset="0"/>
                <a:cs typeface="Times New Roman" panose="02020603050405020304" pitchFamily="18" charset="0"/>
              </a:rPr>
              <a:t>Тема </a:t>
            </a:r>
            <a:r>
              <a:rPr lang="ru-RU" sz="2400" dirty="0">
                <a:latin typeface="Times New Roman" panose="02020603050405020304" pitchFamily="18" charset="0"/>
                <a:cs typeface="Times New Roman" panose="02020603050405020304" pitchFamily="18" charset="0"/>
              </a:rPr>
              <a:t>урока : Повторение и </a:t>
            </a:r>
            <a:r>
              <a:rPr lang="ru-RU" sz="2400" dirty="0" smtClean="0">
                <a:latin typeface="Times New Roman" panose="02020603050405020304" pitchFamily="18" charset="0"/>
                <a:cs typeface="Times New Roman" panose="02020603050405020304" pitchFamily="18" charset="0"/>
              </a:rPr>
              <a:t>обобщение</a:t>
            </a:r>
            <a:r>
              <a:rPr lang="en-US" sz="2400" dirty="0" smtClean="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 пройденного</a:t>
            </a:r>
            <a:endParaRPr lang="en-US" sz="2400" dirty="0" smtClean="0">
              <a:latin typeface="Times New Roman" panose="02020603050405020304" pitchFamily="18" charset="0"/>
              <a:cs typeface="Times New Roman" panose="02020603050405020304" pitchFamily="18" charset="0"/>
            </a:endParaRPr>
          </a:p>
          <a:p>
            <a:pPr algn="ctr"/>
            <a:r>
              <a:rPr lang="ru-RU" sz="2400" dirty="0" smtClean="0">
                <a:latin typeface="Times New Roman" panose="02020603050405020304" pitchFamily="18" charset="0"/>
                <a:cs typeface="Times New Roman" panose="02020603050405020304" pitchFamily="18" charset="0"/>
              </a:rPr>
              <a:t>Русский </a:t>
            </a:r>
            <a:r>
              <a:rPr lang="ru-RU" sz="2400" dirty="0">
                <a:latin typeface="Times New Roman" panose="02020603050405020304" pitchFamily="18" charset="0"/>
                <a:cs typeface="Times New Roman" panose="02020603050405020304" pitchFamily="18" charset="0"/>
              </a:rPr>
              <a:t>язык и </a:t>
            </a:r>
            <a:r>
              <a:rPr lang="ru-RU" sz="2400" dirty="0" smtClean="0">
                <a:latin typeface="Times New Roman" panose="02020603050405020304" pitchFamily="18" charset="0"/>
                <a:cs typeface="Times New Roman" panose="02020603050405020304" pitchFamily="18" charset="0"/>
              </a:rPr>
              <a:t>литература. </a:t>
            </a:r>
            <a:r>
              <a:rPr lang="ru-RU" sz="2400" dirty="0">
                <a:latin typeface="Times New Roman" panose="02020603050405020304" pitchFamily="18" charset="0"/>
                <a:cs typeface="Times New Roman" panose="02020603050405020304" pitchFamily="18" charset="0"/>
              </a:rPr>
              <a:t>8 класс</a:t>
            </a:r>
          </a:p>
          <a:p>
            <a:pPr algn="ctr"/>
            <a:r>
              <a:rPr lang="ru-RU" sz="2400"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0702127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4D4D2B-3DF6-42CE-9B12-CFED1A086B5D}"/>
              </a:ext>
            </a:extLst>
          </p:cNvPr>
          <p:cNvSpPr>
            <a:spLocks noGrp="1"/>
          </p:cNvSpPr>
          <p:nvPr>
            <p:ph type="title"/>
          </p:nvPr>
        </p:nvSpPr>
        <p:spPr>
          <a:xfrm>
            <a:off x="539552" y="1628800"/>
            <a:ext cx="8064896" cy="2376264"/>
          </a:xfrm>
        </p:spPr>
        <p:txBody>
          <a:bodyPr>
            <a:normAutofit fontScale="90000"/>
          </a:bodyPr>
          <a:lstStyle/>
          <a:p>
            <a:pPr marL="0" indent="0" algn="l">
              <a:lnSpc>
                <a:spcPct val="150000"/>
              </a:lnSpc>
            </a:pPr>
            <a:r>
              <a:rPr lang="ru-RU" sz="2500" b="1" dirty="0">
                <a:solidFill>
                  <a:srgbClr val="002060"/>
                </a:solidFill>
                <a:latin typeface="Times New Roman" pitchFamily="18" charset="0"/>
                <a:cs typeface="Times New Roman" pitchFamily="18" charset="0"/>
              </a:rPr>
              <a:t>Заполни  </a:t>
            </a:r>
            <a:r>
              <a:rPr lang="ru-RU" sz="2500" b="1" dirty="0" smtClean="0">
                <a:solidFill>
                  <a:srgbClr val="002060"/>
                </a:solidFill>
                <a:latin typeface="Times New Roman" pitchFamily="18" charset="0"/>
                <a:cs typeface="Times New Roman" pitchFamily="18" charset="0"/>
              </a:rPr>
              <a:t>Диаграмму Венна. Сравни </a:t>
            </a:r>
            <a:r>
              <a:rPr lang="ru-RU" sz="2500" b="1" dirty="0">
                <a:solidFill>
                  <a:srgbClr val="002060"/>
                </a:solidFill>
                <a:latin typeface="Times New Roman" pitchFamily="18" charset="0"/>
                <a:cs typeface="Times New Roman" pitchFamily="18" charset="0"/>
              </a:rPr>
              <a:t>два </a:t>
            </a:r>
            <a:r>
              <a:rPr lang="ru-RU" sz="2500" b="1" dirty="0" smtClean="0">
                <a:solidFill>
                  <a:srgbClr val="002060"/>
                </a:solidFill>
                <a:latin typeface="Times New Roman" pitchFamily="18" charset="0"/>
                <a:cs typeface="Times New Roman" pitchFamily="18" charset="0"/>
              </a:rPr>
              <a:t>предложения</a:t>
            </a:r>
            <a:r>
              <a:rPr lang="ru-RU" sz="2500" b="1" dirty="0">
                <a:solidFill>
                  <a:srgbClr val="002060"/>
                </a:solidFill>
                <a:latin typeface="Times New Roman" pitchFamily="18" charset="0"/>
                <a:cs typeface="Times New Roman" pitchFamily="18" charset="0"/>
              </a:rPr>
              <a:t/>
            </a:r>
            <a:br>
              <a:rPr lang="ru-RU" sz="2500" b="1" dirty="0">
                <a:solidFill>
                  <a:srgbClr val="002060"/>
                </a:solidFill>
                <a:latin typeface="Times New Roman" pitchFamily="18" charset="0"/>
                <a:cs typeface="Times New Roman" pitchFamily="18" charset="0"/>
              </a:rPr>
            </a:br>
            <a:r>
              <a:rPr lang="ru-RU" sz="2500" dirty="0">
                <a:solidFill>
                  <a:srgbClr val="002060"/>
                </a:solidFill>
                <a:latin typeface="Times New Roman" pitchFamily="18" charset="0"/>
                <a:cs typeface="Times New Roman" pitchFamily="18" charset="0"/>
              </a:rPr>
              <a:t>1.Однажды зимой пришли два человека, терпящих голод, к зажиточному односельчанину и попросили у него еды. </a:t>
            </a:r>
            <a:br>
              <a:rPr lang="ru-RU" sz="2500" dirty="0">
                <a:solidFill>
                  <a:srgbClr val="002060"/>
                </a:solidFill>
                <a:latin typeface="Times New Roman" pitchFamily="18" charset="0"/>
                <a:cs typeface="Times New Roman" pitchFamily="18" charset="0"/>
              </a:rPr>
            </a:br>
            <a:r>
              <a:rPr lang="ru-RU" sz="2500" dirty="0">
                <a:solidFill>
                  <a:srgbClr val="002060"/>
                </a:solidFill>
                <a:latin typeface="Times New Roman" pitchFamily="18" charset="0"/>
                <a:cs typeface="Times New Roman" pitchFamily="18" charset="0"/>
              </a:rPr>
              <a:t>2. Не жди милости от других, будь милостив в первую очередь сам к себе.</a:t>
            </a:r>
          </a:p>
        </p:txBody>
      </p:sp>
      <p:sp>
        <p:nvSpPr>
          <p:cNvPr id="3" name="Прямоугольник 2">
            <a:extLst>
              <a:ext uri="{FF2B5EF4-FFF2-40B4-BE49-F238E27FC236}">
                <a16:creationId xmlns:a16="http://schemas.microsoft.com/office/drawing/2014/main" id="{AD6180F0-22E7-41EF-8C96-84138A4FDFEA}"/>
              </a:ext>
            </a:extLst>
          </p:cNvPr>
          <p:cNvSpPr/>
          <p:nvPr/>
        </p:nvSpPr>
        <p:spPr>
          <a:xfrm>
            <a:off x="33975" y="518254"/>
            <a:ext cx="8748464" cy="576064"/>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400" b="1" dirty="0" smtClean="0">
              <a:solidFill>
                <a:srgbClr val="002060"/>
              </a:solidFill>
              <a:latin typeface="Times New Roman" pitchFamily="18" charset="0"/>
              <a:cs typeface="Times New Roman" pitchFamily="18" charset="0"/>
            </a:endParaRPr>
          </a:p>
          <a:p>
            <a:pPr algn="ctr"/>
            <a:r>
              <a:rPr lang="ru-RU" sz="2400" b="1" dirty="0" smtClean="0">
                <a:solidFill>
                  <a:schemeClr val="bg1"/>
                </a:solidFill>
                <a:latin typeface="Times New Roman" pitchFamily="18" charset="0"/>
                <a:cs typeface="Times New Roman" pitchFamily="18" charset="0"/>
              </a:rPr>
              <a:t>Задание 3</a:t>
            </a:r>
            <a:r>
              <a:rPr lang="ru-RU" sz="2400" b="1" dirty="0">
                <a:solidFill>
                  <a:schemeClr val="bg1"/>
                </a:solidFill>
                <a:latin typeface="Times New Roman" pitchFamily="18" charset="0"/>
                <a:cs typeface="Times New Roman" pitchFamily="18" charset="0"/>
              </a:rPr>
              <a:t/>
            </a:r>
            <a:br>
              <a:rPr lang="ru-RU" sz="2400" b="1" dirty="0">
                <a:solidFill>
                  <a:schemeClr val="bg1"/>
                </a:solidFill>
                <a:latin typeface="Times New Roman" pitchFamily="18" charset="0"/>
                <a:cs typeface="Times New Roman" pitchFamily="18" charset="0"/>
              </a:rPr>
            </a:br>
            <a:endParaRPr lang="ru-RU" sz="2400" dirty="0">
              <a:solidFill>
                <a:schemeClr val="bg1"/>
              </a:solidFill>
            </a:endParaRPr>
          </a:p>
        </p:txBody>
      </p:sp>
      <p:sp>
        <p:nvSpPr>
          <p:cNvPr id="5" name="Блок-схема: узел 4"/>
          <p:cNvSpPr/>
          <p:nvPr/>
        </p:nvSpPr>
        <p:spPr>
          <a:xfrm>
            <a:off x="2123728" y="4077072"/>
            <a:ext cx="2520280" cy="2088232"/>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bg1"/>
                </a:solidFill>
              </a:rPr>
              <a:t>С</a:t>
            </a:r>
            <a:endParaRPr lang="ru-RU" dirty="0">
              <a:solidFill>
                <a:schemeClr val="bg1"/>
              </a:solidFill>
            </a:endParaRPr>
          </a:p>
        </p:txBody>
      </p:sp>
      <p:sp>
        <p:nvSpPr>
          <p:cNvPr id="6" name="Блок-схема: узел 5"/>
          <p:cNvSpPr/>
          <p:nvPr/>
        </p:nvSpPr>
        <p:spPr>
          <a:xfrm>
            <a:off x="4103948" y="4149080"/>
            <a:ext cx="2412268" cy="2016224"/>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2088541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4D4D2B-3DF6-42CE-9B12-CFED1A086B5D}"/>
              </a:ext>
            </a:extLst>
          </p:cNvPr>
          <p:cNvSpPr>
            <a:spLocks noGrp="1"/>
          </p:cNvSpPr>
          <p:nvPr>
            <p:ph type="title"/>
          </p:nvPr>
        </p:nvSpPr>
        <p:spPr>
          <a:xfrm>
            <a:off x="539552" y="1124744"/>
            <a:ext cx="8064896" cy="3960440"/>
          </a:xfrm>
        </p:spPr>
        <p:txBody>
          <a:bodyPr>
            <a:normAutofit/>
          </a:bodyPr>
          <a:lstStyle/>
          <a:p>
            <a:pPr marL="0" indent="0" algn="l">
              <a:lnSpc>
                <a:spcPct val="150000"/>
              </a:lnSpc>
            </a:pPr>
            <a:endParaRPr lang="ru-RU" sz="2400" dirty="0"/>
          </a:p>
        </p:txBody>
      </p:sp>
      <p:sp>
        <p:nvSpPr>
          <p:cNvPr id="3" name="Прямоугольник 2">
            <a:extLst>
              <a:ext uri="{FF2B5EF4-FFF2-40B4-BE49-F238E27FC236}">
                <a16:creationId xmlns:a16="http://schemas.microsoft.com/office/drawing/2014/main" id="{AD6180F0-22E7-41EF-8C96-84138A4FDFEA}"/>
              </a:ext>
            </a:extLst>
          </p:cNvPr>
          <p:cNvSpPr/>
          <p:nvPr/>
        </p:nvSpPr>
        <p:spPr>
          <a:xfrm>
            <a:off x="33975" y="518254"/>
            <a:ext cx="8748464" cy="576064"/>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400" b="1" dirty="0" smtClean="0">
              <a:solidFill>
                <a:srgbClr val="002060"/>
              </a:solidFill>
              <a:latin typeface="Times New Roman" pitchFamily="18" charset="0"/>
              <a:cs typeface="Times New Roman" pitchFamily="18" charset="0"/>
            </a:endParaRPr>
          </a:p>
          <a:p>
            <a:pPr algn="ctr"/>
            <a:r>
              <a:rPr lang="ru-RU" sz="2400" b="1" dirty="0">
                <a:solidFill>
                  <a:schemeClr val="bg1"/>
                </a:solidFill>
                <a:latin typeface="Times New Roman" pitchFamily="18" charset="0"/>
                <a:cs typeface="Times New Roman" pitchFamily="18" charset="0"/>
              </a:rPr>
              <a:t>Проверим</a:t>
            </a:r>
            <a:br>
              <a:rPr lang="ru-RU" sz="2400" b="1" dirty="0">
                <a:solidFill>
                  <a:schemeClr val="bg1"/>
                </a:solidFill>
                <a:latin typeface="Times New Roman" pitchFamily="18" charset="0"/>
                <a:cs typeface="Times New Roman" pitchFamily="18" charset="0"/>
              </a:rPr>
            </a:br>
            <a:endParaRPr lang="ru-RU" sz="2400" dirty="0">
              <a:solidFill>
                <a:schemeClr val="bg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6" y="1219200"/>
            <a:ext cx="5453590" cy="434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832" y="1219200"/>
            <a:ext cx="5722607"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88541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8925" y="-18255"/>
            <a:ext cx="9269076" cy="6658837"/>
          </a:xfrm>
          <a:prstGeom prst="rect">
            <a:avLst/>
          </a:prstGeom>
          <a:solidFill>
            <a:schemeClr val="accent1">
              <a:lumMod val="40000"/>
              <a:lumOff val="60000"/>
            </a:schemeClr>
          </a:solidFill>
          <a:ln>
            <a:noFill/>
          </a:ln>
        </p:spPr>
      </p:pic>
      <p:sp>
        <p:nvSpPr>
          <p:cNvPr id="5123"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A5A27743-B97B-463B-B9D8-F7E71ABACDB7}" type="slidenum">
              <a:rPr lang="ru-RU" altLang="ru-RU" sz="1200" b="1">
                <a:solidFill>
                  <a:srgbClr val="002060"/>
                </a:solidFill>
              </a:rPr>
              <a:pPr>
                <a:buSzPts val="1100"/>
              </a:pPr>
              <a:t>12</a:t>
            </a:fld>
            <a:endParaRPr lang="ru-RU" altLang="ru-RU" sz="1200" b="1">
              <a:solidFill>
                <a:srgbClr val="002060"/>
              </a:solidFill>
            </a:endParaRPr>
          </a:p>
        </p:txBody>
      </p:sp>
      <p:cxnSp>
        <p:nvCxnSpPr>
          <p:cNvPr id="5124"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5125"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5127" name="Прямоугольник 9"/>
          <p:cNvSpPr>
            <a:spLocks noChangeArrowheads="1"/>
          </p:cNvSpPr>
          <p:nvPr/>
        </p:nvSpPr>
        <p:spPr bwMode="auto">
          <a:xfrm>
            <a:off x="3131841" y="344536"/>
            <a:ext cx="3312367" cy="45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pPr algn="ctr"/>
            <a:r>
              <a:rPr lang="ru-RU" altLang="ru-RU" sz="2400" b="1" dirty="0">
                <a:solidFill>
                  <a:schemeClr val="bg1"/>
                </a:solidFill>
                <a:latin typeface="Times New Roman" panose="02020603050405020304" pitchFamily="18" charset="0"/>
                <a:cs typeface="Times New Roman" panose="02020603050405020304" pitchFamily="18" charset="0"/>
              </a:rPr>
              <a:t>Повторим </a:t>
            </a:r>
          </a:p>
        </p:txBody>
      </p:sp>
      <p:sp>
        <p:nvSpPr>
          <p:cNvPr id="3" name="Прямоугольник 2"/>
          <p:cNvSpPr/>
          <p:nvPr/>
        </p:nvSpPr>
        <p:spPr>
          <a:xfrm>
            <a:off x="179512" y="1151879"/>
            <a:ext cx="8208912" cy="461665"/>
          </a:xfrm>
          <a:prstGeom prst="rect">
            <a:avLst/>
          </a:prstGeom>
        </p:spPr>
        <p:txBody>
          <a:bodyPr wrap="square">
            <a:spAutoFit/>
          </a:bodyPr>
          <a:lstStyle/>
          <a:p>
            <a:endParaRPr lang="ru-RU" sz="2400" b="1"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4" name="Прямоугольник 3"/>
          <p:cNvSpPr/>
          <p:nvPr/>
        </p:nvSpPr>
        <p:spPr>
          <a:xfrm>
            <a:off x="438983" y="2420888"/>
            <a:ext cx="4572000" cy="461665"/>
          </a:xfrm>
          <a:prstGeom prst="rect">
            <a:avLst/>
          </a:prstGeom>
        </p:spPr>
        <p:txBody>
          <a:bodyPr>
            <a:spAutoFit/>
          </a:bodyPr>
          <a:lstStyle/>
          <a:p>
            <a:endParaRPr lang="ru-RU" sz="2400" b="1" dirty="0">
              <a:latin typeface="Times New Roman" panose="02020603050405020304" pitchFamily="18" charset="0"/>
              <a:ea typeface="Tahoma" panose="020B0604030504040204" pitchFamily="34" charset="0"/>
              <a:cs typeface="Times New Roman" panose="02020603050405020304" pitchFamily="18" charset="0"/>
            </a:endParaRPr>
          </a:p>
        </p:txBody>
      </p:sp>
      <p:graphicFrame>
        <p:nvGraphicFramePr>
          <p:cNvPr id="12" name="Объект 3"/>
          <p:cNvGraphicFramePr>
            <a:graphicFrameLocks noGrp="1"/>
          </p:cNvGraphicFramePr>
          <p:nvPr>
            <p:ph idx="1"/>
            <p:extLst>
              <p:ext uri="{D42A27DB-BD31-4B8C-83A1-F6EECF244321}">
                <p14:modId xmlns:p14="http://schemas.microsoft.com/office/powerpoint/2010/main" val="507293038"/>
              </p:ext>
            </p:extLst>
          </p:nvPr>
        </p:nvGraphicFramePr>
        <p:xfrm>
          <a:off x="300004" y="1007614"/>
          <a:ext cx="8736493" cy="5669280"/>
        </p:xfrm>
        <a:graphic>
          <a:graphicData uri="http://schemas.openxmlformats.org/drawingml/2006/table">
            <a:tbl>
              <a:tblPr firstRow="1" bandRow="1">
                <a:tableStyleId>{5C22544A-7EE6-4342-B048-85BDC9FD1C3A}</a:tableStyleId>
              </a:tblPr>
              <a:tblGrid>
                <a:gridCol w="1933485">
                  <a:extLst>
                    <a:ext uri="{9D8B030D-6E8A-4147-A177-3AD203B41FA5}">
                      <a16:colId xmlns:a16="http://schemas.microsoft.com/office/drawing/2014/main" val="20000"/>
                    </a:ext>
                  </a:extLst>
                </a:gridCol>
                <a:gridCol w="4422285">
                  <a:extLst>
                    <a:ext uri="{9D8B030D-6E8A-4147-A177-3AD203B41FA5}">
                      <a16:colId xmlns:a16="http://schemas.microsoft.com/office/drawing/2014/main" val="20001"/>
                    </a:ext>
                  </a:extLst>
                </a:gridCol>
                <a:gridCol w="2380723">
                  <a:extLst>
                    <a:ext uri="{9D8B030D-6E8A-4147-A177-3AD203B41FA5}">
                      <a16:colId xmlns:a16="http://schemas.microsoft.com/office/drawing/2014/main" val="20002"/>
                    </a:ext>
                  </a:extLst>
                </a:gridCol>
              </a:tblGrid>
              <a:tr h="354110">
                <a:tc>
                  <a:txBody>
                    <a:bodyPr/>
                    <a:lstStyle/>
                    <a:p>
                      <a:r>
                        <a:rPr lang="kk-KZ" sz="1800" dirty="0" smtClean="0"/>
                        <a:t>Изученные</a:t>
                      </a:r>
                      <a:r>
                        <a:rPr lang="kk-KZ" sz="1800" baseline="0" dirty="0" smtClean="0"/>
                        <a:t> т</a:t>
                      </a:r>
                      <a:r>
                        <a:rPr lang="kk-KZ" sz="1800" dirty="0" smtClean="0"/>
                        <a:t>емы</a:t>
                      </a:r>
                      <a:endParaRPr lang="ru-RU" sz="1800" dirty="0"/>
                    </a:p>
                  </a:txBody>
                  <a:tcPr/>
                </a:tc>
                <a:tc>
                  <a:txBody>
                    <a:bodyPr/>
                    <a:lstStyle/>
                    <a:p>
                      <a:r>
                        <a:rPr lang="kk-KZ" sz="1800" dirty="0" smtClean="0"/>
                        <a:t>Как определить ?</a:t>
                      </a:r>
                    </a:p>
                  </a:txBody>
                  <a:tcPr/>
                </a:tc>
                <a:tc>
                  <a:txBody>
                    <a:bodyPr/>
                    <a:lstStyle/>
                    <a:p>
                      <a:r>
                        <a:rPr lang="kk-KZ" sz="1800" dirty="0" smtClean="0"/>
                        <a:t>Примеры </a:t>
                      </a:r>
                      <a:endParaRPr lang="ru-RU" sz="1800" dirty="0"/>
                    </a:p>
                  </a:txBody>
                  <a:tcPr/>
                </a:tc>
                <a:extLst>
                  <a:ext uri="{0D108BD9-81ED-4DB2-BD59-A6C34878D82A}">
                    <a16:rowId xmlns:a16="http://schemas.microsoft.com/office/drawing/2014/main" val="10000"/>
                  </a:ext>
                </a:extLst>
              </a:tr>
              <a:tr h="1047266">
                <a:tc>
                  <a:txBody>
                    <a:bodyPr/>
                    <a:lstStyle/>
                    <a:p>
                      <a:r>
                        <a:rPr lang="kk-KZ" sz="1800" dirty="0" smtClean="0"/>
                        <a:t>Обособленные</a:t>
                      </a:r>
                      <a:r>
                        <a:rPr lang="kk-KZ" sz="1800" baseline="0" dirty="0" smtClean="0"/>
                        <a:t> уточняющие члены предложения</a:t>
                      </a:r>
                      <a:endParaRPr lang="ru-RU" sz="1800" dirty="0"/>
                    </a:p>
                  </a:txBody>
                  <a:tcPr/>
                </a:tc>
                <a:tc>
                  <a:txBody>
                    <a:bodyPr/>
                    <a:lstStyle/>
                    <a:p>
                      <a:r>
                        <a:rPr lang="kk-KZ" sz="1800" dirty="0" smtClean="0"/>
                        <a:t>Обособленными   могут быть </a:t>
                      </a:r>
                      <a:r>
                        <a:rPr lang="kk-KZ" sz="1800" baseline="0" dirty="0" smtClean="0"/>
                        <a:t> </a:t>
                      </a:r>
                      <a:r>
                        <a:rPr lang="kk-KZ" sz="1800" dirty="0" smtClean="0"/>
                        <a:t>уточняющие члены предложения ,  которые выделяются по смыслу и интонационно.</a:t>
                      </a:r>
                      <a:endParaRPr lang="ru-RU" sz="1800" dirty="0"/>
                    </a:p>
                  </a:txBody>
                  <a:tcPr/>
                </a:tc>
                <a:tc>
                  <a:txBody>
                    <a:bodyPr/>
                    <a:lstStyle/>
                    <a:p>
                      <a:r>
                        <a:rPr lang="kk-KZ" sz="1800" dirty="0" smtClean="0"/>
                        <a:t>Наконец выплыл месяц, </a:t>
                      </a:r>
                      <a:r>
                        <a:rPr lang="kk-KZ" sz="1800" b="1" dirty="0" smtClean="0"/>
                        <a:t>тусклый и красный .</a:t>
                      </a:r>
                      <a:endParaRPr lang="ru-RU" sz="1800" b="1" dirty="0"/>
                    </a:p>
                  </a:txBody>
                  <a:tcPr/>
                </a:tc>
                <a:extLst>
                  <a:ext uri="{0D108BD9-81ED-4DB2-BD59-A6C34878D82A}">
                    <a16:rowId xmlns:a16="http://schemas.microsoft.com/office/drawing/2014/main" val="10001"/>
                  </a:ext>
                </a:extLst>
              </a:tr>
              <a:tr h="1150858">
                <a:tc>
                  <a:txBody>
                    <a:bodyPr/>
                    <a:lstStyle/>
                    <a:p>
                      <a:r>
                        <a:rPr lang="kk-KZ" sz="1800" dirty="0" smtClean="0"/>
                        <a:t>Обособленные</a:t>
                      </a:r>
                      <a:r>
                        <a:rPr lang="kk-KZ" sz="1800" baseline="0" dirty="0" smtClean="0"/>
                        <a:t> определения</a:t>
                      </a:r>
                      <a:endParaRPr lang="ru-RU" sz="1800" dirty="0"/>
                    </a:p>
                  </a:txBody>
                  <a:tcPr/>
                </a:tc>
                <a:tc>
                  <a:txBody>
                    <a:bodyPr/>
                    <a:lstStyle/>
                    <a:p>
                      <a:r>
                        <a:rPr lang="kk-KZ" sz="1800" dirty="0" smtClean="0"/>
                        <a:t>Обособленным  является   распространенное согласованное  определение , выраженное</a:t>
                      </a:r>
                      <a:r>
                        <a:rPr lang="kk-KZ" sz="1800" baseline="0" dirty="0" smtClean="0"/>
                        <a:t> причастным оборотом.</a:t>
                      </a:r>
                      <a:endParaRPr lang="ru-RU" sz="1800" dirty="0"/>
                    </a:p>
                  </a:txBody>
                  <a:tcPr/>
                </a:tc>
                <a:tc>
                  <a:txBody>
                    <a:bodyPr/>
                    <a:lstStyle/>
                    <a:p>
                      <a:r>
                        <a:rPr lang="kk-KZ" sz="1800" dirty="0" smtClean="0"/>
                        <a:t>Мягкий ветер, </a:t>
                      </a:r>
                      <a:r>
                        <a:rPr lang="kk-KZ" sz="1800" b="1" dirty="0" smtClean="0"/>
                        <a:t>дувший со всех сторон, </a:t>
                      </a:r>
                      <a:r>
                        <a:rPr lang="kk-KZ" sz="1800" dirty="0" smtClean="0"/>
                        <a:t>иногда усиливался.</a:t>
                      </a:r>
                      <a:endParaRPr lang="ru-RU" sz="1800" dirty="0"/>
                    </a:p>
                  </a:txBody>
                  <a:tcPr/>
                </a:tc>
                <a:extLst>
                  <a:ext uri="{0D108BD9-81ED-4DB2-BD59-A6C34878D82A}">
                    <a16:rowId xmlns:a16="http://schemas.microsoft.com/office/drawing/2014/main" val="10002"/>
                  </a:ext>
                </a:extLst>
              </a:tr>
              <a:tr h="1416440">
                <a:tc>
                  <a:txBody>
                    <a:bodyPr/>
                    <a:lstStyle/>
                    <a:p>
                      <a:r>
                        <a:rPr lang="kk-KZ" sz="1800" dirty="0" smtClean="0"/>
                        <a:t>Обособленные дополнения</a:t>
                      </a:r>
                      <a:endParaRPr lang="ru-RU" sz="1800" dirty="0"/>
                    </a:p>
                  </a:txBody>
                  <a:tcPr/>
                </a:tc>
                <a:tc>
                  <a:txBody>
                    <a:bodyPr/>
                    <a:lstStyle/>
                    <a:p>
                      <a:r>
                        <a:rPr lang="kk-KZ" sz="1800" dirty="0" smtClean="0"/>
                        <a:t>В качестве обособленного дополнения рассматриваются обороты со словами  </a:t>
                      </a:r>
                      <a:r>
                        <a:rPr lang="kk-KZ" sz="1800" b="1" i="1" dirty="0" smtClean="0"/>
                        <a:t>кроме, помимо, включая, за исключением,  сверх, наряду с, вместо и др.</a:t>
                      </a:r>
                      <a:endParaRPr lang="ru-RU" sz="1800" b="1" i="1" dirty="0"/>
                    </a:p>
                  </a:txBody>
                  <a:tcPr/>
                </a:tc>
                <a:tc>
                  <a:txBody>
                    <a:bodyPr/>
                    <a:lstStyle/>
                    <a:p>
                      <a:r>
                        <a:rPr lang="kk-KZ" sz="1800" dirty="0" smtClean="0"/>
                        <a:t>Я ничего не слышал, кроме шума листьев.</a:t>
                      </a:r>
                      <a:endParaRPr lang="ru-RU" sz="1800" dirty="0"/>
                    </a:p>
                  </a:txBody>
                  <a:tcPr/>
                </a:tc>
                <a:extLst>
                  <a:ext uri="{0D108BD9-81ED-4DB2-BD59-A6C34878D82A}">
                    <a16:rowId xmlns:a16="http://schemas.microsoft.com/office/drawing/2014/main" val="10003"/>
                  </a:ext>
                </a:extLst>
              </a:tr>
              <a:tr h="1416440">
                <a:tc>
                  <a:txBody>
                    <a:bodyPr/>
                    <a:lstStyle/>
                    <a:p>
                      <a:r>
                        <a:rPr lang="kk-KZ" sz="1800" dirty="0" smtClean="0"/>
                        <a:t>Обособленные обстоятельства</a:t>
                      </a:r>
                      <a:endParaRPr lang="ru-RU" sz="1800" dirty="0"/>
                    </a:p>
                  </a:txBody>
                  <a:tcPr/>
                </a:tc>
                <a:tc>
                  <a:txBody>
                    <a:bodyPr/>
                    <a:lstStyle/>
                    <a:p>
                      <a:r>
                        <a:rPr lang="kk-KZ" sz="1800" dirty="0" smtClean="0"/>
                        <a:t>Обстоятельства обособляются, если выражены </a:t>
                      </a:r>
                      <a:r>
                        <a:rPr lang="kk-KZ" sz="1800" baseline="0" dirty="0" smtClean="0"/>
                        <a:t>деепричастным оборотом или существительными с предлогами  </a:t>
                      </a:r>
                      <a:r>
                        <a:rPr lang="kk-KZ" sz="1800" b="1" i="1" baseline="0" dirty="0" smtClean="0"/>
                        <a:t>несмотря на , согласно, благодаря, вопреки, вследствие, ввиду, по причине .</a:t>
                      </a:r>
                      <a:endParaRPr lang="ru-RU" sz="1800" b="1" i="1" dirty="0"/>
                    </a:p>
                  </a:txBody>
                  <a:tcPr/>
                </a:tc>
                <a:tc>
                  <a:txBody>
                    <a:bodyPr/>
                    <a:lstStyle/>
                    <a:p>
                      <a:r>
                        <a:rPr lang="kk-KZ" sz="1800" b="1" dirty="0" smtClean="0"/>
                        <a:t>Благодаря хорошей погоде, </a:t>
                      </a:r>
                      <a:r>
                        <a:rPr lang="kk-KZ" sz="1800" dirty="0" smtClean="0"/>
                        <a:t>в этом году был прекрасный урожай .</a:t>
                      </a:r>
                      <a:endParaRPr lang="ru-RU" sz="18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1080975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397499" y="0"/>
            <a:ext cx="9144000" cy="6891116"/>
          </a:xfrm>
          <a:prstGeom prst="rect">
            <a:avLst/>
          </a:prstGeom>
          <a:solidFill>
            <a:schemeClr val="accent1">
              <a:lumMod val="40000"/>
              <a:lumOff val="60000"/>
            </a:schemeClr>
          </a:solidFill>
          <a:ln>
            <a:noFill/>
          </a:ln>
        </p:spPr>
      </p:pic>
      <p:sp>
        <p:nvSpPr>
          <p:cNvPr id="409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1FA3044-2C8E-4526-B602-FDC2B4739437}" type="slidenum">
              <a:rPr lang="ru-RU" altLang="ru-RU" sz="1200" b="1">
                <a:solidFill>
                  <a:srgbClr val="002060"/>
                </a:solidFill>
              </a:rPr>
              <a:pPr>
                <a:buSzPts val="1100"/>
              </a:pPr>
              <a:t>13</a:t>
            </a:fld>
            <a:endParaRPr lang="ru-RU" altLang="ru-RU" sz="1200" b="1">
              <a:solidFill>
                <a:srgbClr val="002060"/>
              </a:solidFill>
            </a:endParaRPr>
          </a:p>
        </p:txBody>
      </p:sp>
      <p:cxnSp>
        <p:nvCxnSpPr>
          <p:cNvPr id="4100"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 name="Прямоугольник 1"/>
          <p:cNvSpPr/>
          <p:nvPr/>
        </p:nvSpPr>
        <p:spPr>
          <a:xfrm>
            <a:off x="683568" y="2690336"/>
            <a:ext cx="7507480" cy="461665"/>
          </a:xfrm>
          <a:prstGeom prst="rect">
            <a:avLst/>
          </a:prstGeom>
        </p:spPr>
        <p:txBody>
          <a:bodyPr wrap="square">
            <a:spAutoFit/>
          </a:bodyPr>
          <a:lstStyle/>
          <a:p>
            <a:endParaRPr lang="ru-RU" sz="24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13" name="Прямоугольник 12">
            <a:extLst>
              <a:ext uri="{FF2B5EF4-FFF2-40B4-BE49-F238E27FC236}">
                <a16:creationId xmlns:a16="http://schemas.microsoft.com/office/drawing/2014/main" id="{60CF300E-027E-496C-A4C9-29151EC8DAD7}"/>
              </a:ext>
            </a:extLst>
          </p:cNvPr>
          <p:cNvSpPr/>
          <p:nvPr/>
        </p:nvSpPr>
        <p:spPr>
          <a:xfrm>
            <a:off x="395535" y="1590096"/>
            <a:ext cx="8748465" cy="384721"/>
          </a:xfrm>
          <a:prstGeom prst="rect">
            <a:avLst/>
          </a:prstGeom>
        </p:spPr>
        <p:txBody>
          <a:bodyPr wrap="square">
            <a:spAutoFit/>
          </a:bodyPr>
          <a:lstStyle/>
          <a:p>
            <a:pPr algn="just"/>
            <a:r>
              <a:rPr lang="ru-RU" sz="1900" b="1" dirty="0">
                <a:latin typeface="Times New Roman" panose="02020603050405020304" pitchFamily="18" charset="0"/>
                <a:cs typeface="Times New Roman" panose="02020603050405020304" pitchFamily="18" charset="0"/>
              </a:rPr>
              <a:t>                                        </a:t>
            </a:r>
            <a:endParaRPr lang="ru-RU" sz="1900" dirty="0">
              <a:latin typeface="Times New Roman" panose="02020603050405020304" pitchFamily="18"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22873915-C8FB-496C-9994-B70A7B935CB6}"/>
              </a:ext>
            </a:extLst>
          </p:cNvPr>
          <p:cNvSpPr/>
          <p:nvPr/>
        </p:nvSpPr>
        <p:spPr>
          <a:xfrm>
            <a:off x="1547665" y="1823351"/>
            <a:ext cx="7227100" cy="2308324"/>
          </a:xfrm>
          <a:prstGeom prst="rect">
            <a:avLst/>
          </a:prstGeom>
        </p:spPr>
        <p:txBody>
          <a:bodyPr wrap="square">
            <a:spAutoFit/>
          </a:bodyPr>
          <a:lstStyle/>
          <a:p>
            <a:r>
              <a:rPr lang="kk-KZ" sz="2400" b="1" dirty="0" smtClean="0">
                <a:latin typeface="Times New Roman" panose="02020603050405020304" pitchFamily="18" charset="0"/>
                <a:cs typeface="Times New Roman" panose="02020603050405020304" pitchFamily="18" charset="0"/>
              </a:rPr>
              <a:t>                            Алгоритм</a:t>
            </a:r>
          </a:p>
          <a:p>
            <a:endParaRPr lang="kk-KZ" sz="2400" b="1" dirty="0">
              <a:latin typeface="Times New Roman" panose="02020603050405020304" pitchFamily="18" charset="0"/>
              <a:cs typeface="Times New Roman" panose="02020603050405020304" pitchFamily="18" charset="0"/>
            </a:endParaRPr>
          </a:p>
          <a:p>
            <a:r>
              <a:rPr lang="ru-RU" sz="2400" dirty="0"/>
              <a:t> </a:t>
            </a:r>
            <a:r>
              <a:rPr lang="ru-RU" sz="2400" dirty="0" smtClean="0"/>
              <a:t>                                                                       х</a:t>
            </a:r>
            <a:endParaRPr lang="ru-RU" sz="2400" dirty="0"/>
          </a:p>
          <a:p>
            <a:r>
              <a:rPr lang="ru-RU" sz="2400" u="sng" dirty="0"/>
              <a:t>Раздраженные запахом зверя</a:t>
            </a:r>
            <a:r>
              <a:rPr lang="ru-RU" sz="2400" dirty="0"/>
              <a:t>, его собаки так увлеклись погоней, что вскоре не стало слышно их лая. –обособленное определение</a:t>
            </a:r>
          </a:p>
        </p:txBody>
      </p:sp>
    </p:spTree>
    <p:extLst>
      <p:ext uri="{BB962C8B-B14F-4D97-AF65-F5344CB8AC3E}">
        <p14:creationId xmlns:p14="http://schemas.microsoft.com/office/powerpoint/2010/main" val="26980287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4D4D2B-3DF6-42CE-9B12-CFED1A086B5D}"/>
              </a:ext>
            </a:extLst>
          </p:cNvPr>
          <p:cNvSpPr>
            <a:spLocks noGrp="1"/>
          </p:cNvSpPr>
          <p:nvPr>
            <p:ph type="title"/>
          </p:nvPr>
        </p:nvSpPr>
        <p:spPr>
          <a:xfrm>
            <a:off x="179512" y="1268758"/>
            <a:ext cx="8927166" cy="5400601"/>
          </a:xfrm>
        </p:spPr>
        <p:txBody>
          <a:bodyPr>
            <a:normAutofit fontScale="90000"/>
          </a:bodyPr>
          <a:lstStyle/>
          <a:p>
            <a:pPr marL="0" indent="0" algn="l">
              <a:lnSpc>
                <a:spcPct val="150000"/>
              </a:lnSpc>
            </a:pPr>
            <a:r>
              <a:rPr lang="ru-RU" sz="2500" dirty="0" smtClean="0">
                <a:solidFill>
                  <a:srgbClr val="002060"/>
                </a:solidFill>
                <a:latin typeface="Times New Roman" pitchFamily="18" charset="0"/>
                <a:cs typeface="Times New Roman" pitchFamily="18" charset="0"/>
              </a:rPr>
              <a:t>                </a:t>
            </a:r>
            <a:r>
              <a:rPr lang="ru-RU" sz="2000" dirty="0" smtClean="0">
                <a:solidFill>
                  <a:srgbClr val="002060"/>
                </a:solidFill>
                <a:latin typeface="Times New Roman" pitchFamily="18" charset="0"/>
                <a:cs typeface="Times New Roman" pitchFamily="18" charset="0"/>
              </a:rPr>
              <a:t>  </a:t>
            </a:r>
            <a:r>
              <a:rPr lang="ru-RU" sz="2000" b="1" dirty="0" smtClean="0">
                <a:solidFill>
                  <a:srgbClr val="002060"/>
                </a:solidFill>
                <a:latin typeface="Times New Roman" pitchFamily="18" charset="0"/>
                <a:cs typeface="Times New Roman" pitchFamily="18" charset="0"/>
              </a:rPr>
              <a:t>Выполните</a:t>
            </a:r>
            <a:r>
              <a:rPr lang="ru-RU" sz="2000" b="1" dirty="0">
                <a:solidFill>
                  <a:srgbClr val="002060"/>
                </a:solidFill>
                <a:latin typeface="Times New Roman" pitchFamily="18" charset="0"/>
                <a:cs typeface="Times New Roman" pitchFamily="18" charset="0"/>
              </a:rPr>
              <a:t>, подчеркните  обособленные члены </a:t>
            </a:r>
            <a:r>
              <a:rPr lang="ru-RU" sz="2000" b="1" dirty="0" smtClean="0">
                <a:solidFill>
                  <a:srgbClr val="002060"/>
                </a:solidFill>
                <a:latin typeface="Times New Roman" pitchFamily="18" charset="0"/>
                <a:cs typeface="Times New Roman" pitchFamily="18" charset="0"/>
              </a:rPr>
              <a:t>предложения.</a:t>
            </a:r>
            <a:br>
              <a:rPr lang="ru-RU" sz="2000" b="1" dirty="0" smtClean="0">
                <a:solidFill>
                  <a:srgbClr val="002060"/>
                </a:solidFill>
                <a:latin typeface="Times New Roman" pitchFamily="18" charset="0"/>
                <a:cs typeface="Times New Roman" pitchFamily="18" charset="0"/>
              </a:rPr>
            </a:br>
            <a:r>
              <a:rPr lang="ru-RU" sz="2000" b="1" dirty="0" smtClean="0">
                <a:solidFill>
                  <a:srgbClr val="002060"/>
                </a:solidFill>
                <a:latin typeface="Times New Roman" pitchFamily="18" charset="0"/>
                <a:cs typeface="Times New Roman" pitchFamily="18" charset="0"/>
              </a:rPr>
              <a:t>    </a:t>
            </a:r>
            <a:r>
              <a:rPr lang="ru-RU" sz="1800" dirty="0" smtClean="0">
                <a:solidFill>
                  <a:srgbClr val="002060"/>
                </a:solidFill>
                <a:latin typeface="Times New Roman" pitchFamily="18" charset="0"/>
                <a:cs typeface="Times New Roman" pitchFamily="18" charset="0"/>
              </a:rPr>
              <a:t>Однажды</a:t>
            </a:r>
            <a:r>
              <a:rPr lang="ru-RU" sz="1800" dirty="0">
                <a:solidFill>
                  <a:srgbClr val="002060"/>
                </a:solidFill>
                <a:latin typeface="Times New Roman" pitchFamily="18" charset="0"/>
                <a:cs typeface="Times New Roman" pitchFamily="18" charset="0"/>
              </a:rPr>
              <a:t>, охотясь в окрестностях , в густом сосновом лесу, простиравшемся на много десятков километров, король Генрих напал на след прекрасной горной козы и, преследуя ее, отделился понемногу от своей охотничьей свиты на очень большое расстояние. Раздраженные запахом зверя, его собаки так увлеклись погоней, что вскоре не стало слышно их лая. Между тем незаметно сгущался вечер, и наконец пала ночь. Тут король понял, что заблудился. Однако Генрих, как истинный гасконец, был решителен и настойчив.   Одолевавшая усталость, терзавший голод, жажда, неловко подвернувшаяся нога – все мешало идти, но король все-таки, прихрамывая и спотыкаясь, с трудом пробирался сквозь чащобу в надежде найти дорогу или лесную избушку.   Вдруг его ноздрей коснулся слабый сладкий запах дыма. Выйдя на поляну, он увидел четырех нищих. Вскоре король вдоволь напился холодной  родниковой  воды,  которая  ему,  великолепному знатоку напитков, казалась вкуснее самого драгоценного вина. Несмотря на простой ужин, он с необыкновенным аппетитом съел его. Туго и ловко перевязанная нога сразу же почувствовала облегчение.   Король,  обычно  несколько  скуповатый,  сердечно  щедро  </a:t>
            </a:r>
            <a:r>
              <a:rPr lang="ru-RU" sz="1800" dirty="0" smtClean="0">
                <a:solidFill>
                  <a:srgbClr val="002060"/>
                </a:solidFill>
                <a:latin typeface="Times New Roman" pitchFamily="18" charset="0"/>
                <a:cs typeface="Times New Roman" pitchFamily="18" charset="0"/>
              </a:rPr>
              <a:t>одарил  нищих.</a:t>
            </a:r>
            <a:r>
              <a:rPr lang="ru-RU" sz="1800" dirty="0">
                <a:solidFill>
                  <a:srgbClr val="002060"/>
                </a:solidFill>
                <a:latin typeface="Times New Roman" pitchFamily="18" charset="0"/>
                <a:cs typeface="Times New Roman" pitchFamily="18" charset="0"/>
              </a:rPr>
              <a:t/>
            </a:r>
            <a:br>
              <a:rPr lang="ru-RU" sz="1800" dirty="0">
                <a:solidFill>
                  <a:srgbClr val="002060"/>
                </a:solidFill>
                <a:latin typeface="Times New Roman" pitchFamily="18" charset="0"/>
                <a:cs typeface="Times New Roman" pitchFamily="18" charset="0"/>
              </a:rPr>
            </a:br>
            <a:endParaRPr lang="ru-RU" sz="1800" dirty="0">
              <a:solidFill>
                <a:srgbClr val="002060"/>
              </a:solidFill>
              <a:latin typeface="Times New Roman" pitchFamily="18" charset="0"/>
              <a:cs typeface="Times New Roman" pitchFamily="18" charset="0"/>
            </a:endParaRPr>
          </a:p>
        </p:txBody>
      </p:sp>
      <p:sp>
        <p:nvSpPr>
          <p:cNvPr id="3" name="Прямоугольник 2">
            <a:extLst>
              <a:ext uri="{FF2B5EF4-FFF2-40B4-BE49-F238E27FC236}">
                <a16:creationId xmlns:a16="http://schemas.microsoft.com/office/drawing/2014/main" id="{AD6180F0-22E7-41EF-8C96-84138A4FDFEA}"/>
              </a:ext>
            </a:extLst>
          </p:cNvPr>
          <p:cNvSpPr/>
          <p:nvPr/>
        </p:nvSpPr>
        <p:spPr>
          <a:xfrm>
            <a:off x="33975" y="518253"/>
            <a:ext cx="8748464" cy="750505"/>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smtClean="0"/>
              <a:t>Задание 4 </a:t>
            </a:r>
            <a:r>
              <a:rPr lang="ru-RU" sz="2400" b="1" dirty="0">
                <a:solidFill>
                  <a:schemeClr val="bg1"/>
                </a:solidFill>
                <a:latin typeface="Times New Roman" pitchFamily="18" charset="0"/>
                <a:cs typeface="Times New Roman" pitchFamily="18" charset="0"/>
              </a:rPr>
              <a:t/>
            </a:r>
            <a:br>
              <a:rPr lang="ru-RU" sz="2400" b="1" dirty="0">
                <a:solidFill>
                  <a:schemeClr val="bg1"/>
                </a:solidFill>
                <a:latin typeface="Times New Roman" pitchFamily="18" charset="0"/>
                <a:cs typeface="Times New Roman" pitchFamily="18" charset="0"/>
              </a:rPr>
            </a:br>
            <a:endParaRPr lang="ru-RU" sz="2400" dirty="0">
              <a:solidFill>
                <a:schemeClr val="bg1"/>
              </a:solidFill>
            </a:endParaRPr>
          </a:p>
        </p:txBody>
      </p:sp>
    </p:spTree>
    <p:extLst>
      <p:ext uri="{BB962C8B-B14F-4D97-AF65-F5344CB8AC3E}">
        <p14:creationId xmlns:p14="http://schemas.microsoft.com/office/powerpoint/2010/main" val="7922164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4D4D2B-3DF6-42CE-9B12-CFED1A086B5D}"/>
              </a:ext>
            </a:extLst>
          </p:cNvPr>
          <p:cNvSpPr>
            <a:spLocks noGrp="1"/>
          </p:cNvSpPr>
          <p:nvPr>
            <p:ph type="title"/>
          </p:nvPr>
        </p:nvSpPr>
        <p:spPr>
          <a:xfrm>
            <a:off x="33976" y="1412776"/>
            <a:ext cx="8748464" cy="5256584"/>
          </a:xfrm>
        </p:spPr>
        <p:txBody>
          <a:bodyPr>
            <a:normAutofit fontScale="90000"/>
          </a:bodyPr>
          <a:lstStyle/>
          <a:p>
            <a:pPr marL="0" indent="0" algn="l"/>
            <a:r>
              <a:rPr lang="ru-RU" sz="2500" dirty="0" smtClean="0">
                <a:solidFill>
                  <a:srgbClr val="002060"/>
                </a:solidFill>
                <a:latin typeface="Times New Roman" pitchFamily="18" charset="0"/>
                <a:cs typeface="Times New Roman" pitchFamily="18" charset="0"/>
              </a:rPr>
              <a:t>       </a:t>
            </a:r>
            <a:r>
              <a:rPr lang="ru-RU" sz="2200" dirty="0" smtClean="0">
                <a:solidFill>
                  <a:srgbClr val="002060"/>
                </a:solidFill>
                <a:latin typeface="Times New Roman" pitchFamily="18" charset="0"/>
                <a:cs typeface="Times New Roman" pitchFamily="18" charset="0"/>
              </a:rPr>
              <a:t>Однажды</a:t>
            </a:r>
            <a:r>
              <a:rPr lang="ru-RU" sz="2200" dirty="0">
                <a:solidFill>
                  <a:srgbClr val="002060"/>
                </a:solidFill>
                <a:latin typeface="Times New Roman" pitchFamily="18" charset="0"/>
                <a:cs typeface="Times New Roman" pitchFamily="18" charset="0"/>
              </a:rPr>
              <a:t>, </a:t>
            </a:r>
            <a:r>
              <a:rPr lang="ru-RU" sz="2200" b="1" i="1" u="sng" dirty="0">
                <a:solidFill>
                  <a:srgbClr val="002060"/>
                </a:solidFill>
                <a:latin typeface="Times New Roman" pitchFamily="18" charset="0"/>
                <a:cs typeface="Times New Roman" pitchFamily="18" charset="0"/>
              </a:rPr>
              <a:t>охотясь в окрестностях</a:t>
            </a:r>
            <a:r>
              <a:rPr lang="ru-RU" sz="2200" b="1" i="1" dirty="0">
                <a:solidFill>
                  <a:srgbClr val="002060"/>
                </a:solidFill>
                <a:latin typeface="Times New Roman" pitchFamily="18" charset="0"/>
                <a:cs typeface="Times New Roman" pitchFamily="18" charset="0"/>
              </a:rPr>
              <a:t> </a:t>
            </a:r>
            <a:r>
              <a:rPr lang="ru-RU" sz="2200" dirty="0">
                <a:solidFill>
                  <a:srgbClr val="002060"/>
                </a:solidFill>
                <a:latin typeface="Times New Roman" pitchFamily="18" charset="0"/>
                <a:cs typeface="Times New Roman" pitchFamily="18" charset="0"/>
              </a:rPr>
              <a:t>, в густом сосновом лесу, простиравшемся на много десятков километров, король Генрих напал на след прекрасной горной козы и, </a:t>
            </a:r>
            <a:r>
              <a:rPr lang="ru-RU" sz="2200" b="1" i="1" u="sng" dirty="0">
                <a:solidFill>
                  <a:srgbClr val="002060"/>
                </a:solidFill>
                <a:latin typeface="Times New Roman" pitchFamily="18" charset="0"/>
                <a:cs typeface="Times New Roman" pitchFamily="18" charset="0"/>
              </a:rPr>
              <a:t>преследуя ее</a:t>
            </a:r>
            <a:r>
              <a:rPr lang="ru-RU" sz="2200" u="sng" dirty="0">
                <a:solidFill>
                  <a:srgbClr val="002060"/>
                </a:solidFill>
                <a:latin typeface="Times New Roman" pitchFamily="18" charset="0"/>
                <a:cs typeface="Times New Roman" pitchFamily="18" charset="0"/>
              </a:rPr>
              <a:t>, </a:t>
            </a:r>
            <a:r>
              <a:rPr lang="ru-RU" sz="2200" dirty="0">
                <a:solidFill>
                  <a:srgbClr val="002060"/>
                </a:solidFill>
                <a:latin typeface="Times New Roman" pitchFamily="18" charset="0"/>
                <a:cs typeface="Times New Roman" pitchFamily="18" charset="0"/>
              </a:rPr>
              <a:t>отделился понемногу от своей охотничьей свиты на очень большое расстояние. </a:t>
            </a:r>
            <a:r>
              <a:rPr lang="ru-RU" sz="2200" b="1" i="1" u="sng" dirty="0">
                <a:solidFill>
                  <a:srgbClr val="002060"/>
                </a:solidFill>
                <a:latin typeface="Times New Roman" pitchFamily="18" charset="0"/>
                <a:cs typeface="Times New Roman" pitchFamily="18" charset="0"/>
              </a:rPr>
              <a:t>Раздраженные запахом зверя</a:t>
            </a:r>
            <a:r>
              <a:rPr lang="ru-RU" sz="2200" dirty="0">
                <a:solidFill>
                  <a:srgbClr val="002060"/>
                </a:solidFill>
                <a:latin typeface="Times New Roman" pitchFamily="18" charset="0"/>
                <a:cs typeface="Times New Roman" pitchFamily="18" charset="0"/>
              </a:rPr>
              <a:t>, его собаки так увлеклись погоней, что вскоре не стало слышно их лая. Между тем незаметно сгущался вечер, и наконец пала ночь. Тут король понял, что заблудился. Однако Генрих, как истинный гасконец, был решителен и </a:t>
            </a:r>
            <a:r>
              <a:rPr lang="ru-RU" sz="2200" dirty="0" smtClean="0">
                <a:solidFill>
                  <a:srgbClr val="002060"/>
                </a:solidFill>
                <a:latin typeface="Times New Roman" pitchFamily="18" charset="0"/>
                <a:cs typeface="Times New Roman" pitchFamily="18" charset="0"/>
              </a:rPr>
              <a:t>настойчив. Одолевавшая </a:t>
            </a:r>
            <a:r>
              <a:rPr lang="ru-RU" sz="2200" dirty="0">
                <a:solidFill>
                  <a:srgbClr val="002060"/>
                </a:solidFill>
                <a:latin typeface="Times New Roman" pitchFamily="18" charset="0"/>
                <a:cs typeface="Times New Roman" pitchFamily="18" charset="0"/>
              </a:rPr>
              <a:t>усталость, терзавший голод, жажда, неловко подвернувшаяся нога – все мешало идти, но король все-таки, </a:t>
            </a:r>
            <a:r>
              <a:rPr lang="ru-RU" sz="2200" b="1" i="1" u="sng" dirty="0">
                <a:solidFill>
                  <a:srgbClr val="002060"/>
                </a:solidFill>
                <a:latin typeface="Times New Roman" pitchFamily="18" charset="0"/>
                <a:cs typeface="Times New Roman" pitchFamily="18" charset="0"/>
              </a:rPr>
              <a:t>прихрамывая и спотыкаясь,</a:t>
            </a:r>
            <a:r>
              <a:rPr lang="ru-RU" sz="2200" dirty="0">
                <a:solidFill>
                  <a:srgbClr val="002060"/>
                </a:solidFill>
                <a:latin typeface="Times New Roman" pitchFamily="18" charset="0"/>
                <a:cs typeface="Times New Roman" pitchFamily="18" charset="0"/>
              </a:rPr>
              <a:t> с трудом пробирался сквозь чащобу в надежде найти дорогу или лесную избушку.   Вдруг его ноздрей коснулся слабый сладкий запах дыма. </a:t>
            </a:r>
            <a:r>
              <a:rPr lang="ru-RU" sz="2200" u="sng" dirty="0">
                <a:solidFill>
                  <a:srgbClr val="002060"/>
                </a:solidFill>
                <a:latin typeface="Times New Roman" pitchFamily="18" charset="0"/>
                <a:cs typeface="Times New Roman" pitchFamily="18" charset="0"/>
              </a:rPr>
              <a:t>Выйдя на поляну</a:t>
            </a:r>
            <a:r>
              <a:rPr lang="ru-RU" sz="2200" dirty="0">
                <a:solidFill>
                  <a:srgbClr val="002060"/>
                </a:solidFill>
                <a:latin typeface="Times New Roman" pitchFamily="18" charset="0"/>
                <a:cs typeface="Times New Roman" pitchFamily="18" charset="0"/>
              </a:rPr>
              <a:t>, он увидел четырех нищих. Вскоре король вдоволь напился холодной  родниковой  воды,  которая  ему,  </a:t>
            </a:r>
            <a:r>
              <a:rPr lang="ru-RU" sz="2200" b="1" i="1" u="sng" dirty="0">
                <a:solidFill>
                  <a:srgbClr val="002060"/>
                </a:solidFill>
                <a:latin typeface="Times New Roman" pitchFamily="18" charset="0"/>
                <a:cs typeface="Times New Roman" pitchFamily="18" charset="0"/>
              </a:rPr>
              <a:t>великолепному знатоку напитков</a:t>
            </a:r>
            <a:r>
              <a:rPr lang="ru-RU" sz="2200" dirty="0">
                <a:solidFill>
                  <a:srgbClr val="002060"/>
                </a:solidFill>
                <a:latin typeface="Times New Roman" pitchFamily="18" charset="0"/>
                <a:cs typeface="Times New Roman" pitchFamily="18" charset="0"/>
              </a:rPr>
              <a:t>, казалась вкуснее самого драгоценного вина. </a:t>
            </a:r>
            <a:r>
              <a:rPr lang="ru-RU" sz="2200" b="1" i="1" u="sng" dirty="0">
                <a:solidFill>
                  <a:srgbClr val="002060"/>
                </a:solidFill>
                <a:latin typeface="Times New Roman" pitchFamily="18" charset="0"/>
                <a:cs typeface="Times New Roman" pitchFamily="18" charset="0"/>
              </a:rPr>
              <a:t>Несмотря на простой ужин</a:t>
            </a:r>
            <a:r>
              <a:rPr lang="ru-RU" sz="2200" dirty="0">
                <a:solidFill>
                  <a:srgbClr val="002060"/>
                </a:solidFill>
                <a:latin typeface="Times New Roman" pitchFamily="18" charset="0"/>
                <a:cs typeface="Times New Roman" pitchFamily="18" charset="0"/>
              </a:rPr>
              <a:t>, он с необыкновенным аппетитом съел его. Туго и ловко перевязанная нога сразу же почувствовала </a:t>
            </a:r>
            <a:r>
              <a:rPr lang="ru-RU" sz="2200" dirty="0" smtClean="0">
                <a:solidFill>
                  <a:srgbClr val="002060"/>
                </a:solidFill>
                <a:latin typeface="Times New Roman" pitchFamily="18" charset="0"/>
                <a:cs typeface="Times New Roman" pitchFamily="18" charset="0"/>
              </a:rPr>
              <a:t>облегчение. Король, </a:t>
            </a:r>
            <a:r>
              <a:rPr lang="ru-RU" sz="2200" b="1" i="1" u="sng" dirty="0" smtClean="0">
                <a:solidFill>
                  <a:srgbClr val="002060"/>
                </a:solidFill>
                <a:latin typeface="Times New Roman" pitchFamily="18" charset="0"/>
                <a:cs typeface="Times New Roman" pitchFamily="18" charset="0"/>
              </a:rPr>
              <a:t>обычно  </a:t>
            </a:r>
            <a:r>
              <a:rPr lang="ru-RU" sz="2200" b="1" i="1" u="sng" dirty="0">
                <a:solidFill>
                  <a:srgbClr val="002060"/>
                </a:solidFill>
                <a:latin typeface="Times New Roman" pitchFamily="18" charset="0"/>
                <a:cs typeface="Times New Roman" pitchFamily="18" charset="0"/>
              </a:rPr>
              <a:t>несколько  </a:t>
            </a:r>
            <a:r>
              <a:rPr lang="ru-RU" sz="2200" b="1" i="1" u="sng" dirty="0" smtClean="0">
                <a:solidFill>
                  <a:srgbClr val="002060"/>
                </a:solidFill>
                <a:latin typeface="Times New Roman" pitchFamily="18" charset="0"/>
                <a:cs typeface="Times New Roman" pitchFamily="18" charset="0"/>
              </a:rPr>
              <a:t>скуповатый</a:t>
            </a:r>
            <a:r>
              <a:rPr lang="ru-RU" sz="2200" dirty="0" smtClean="0">
                <a:solidFill>
                  <a:srgbClr val="002060"/>
                </a:solidFill>
                <a:latin typeface="Times New Roman" pitchFamily="18" charset="0"/>
                <a:cs typeface="Times New Roman" pitchFamily="18" charset="0"/>
              </a:rPr>
              <a:t>, сердечно  </a:t>
            </a:r>
            <a:r>
              <a:rPr lang="ru-RU" sz="2200" dirty="0">
                <a:solidFill>
                  <a:srgbClr val="002060"/>
                </a:solidFill>
                <a:latin typeface="Times New Roman" pitchFamily="18" charset="0"/>
                <a:cs typeface="Times New Roman" pitchFamily="18" charset="0"/>
              </a:rPr>
              <a:t>щедро  одарил нищих.</a:t>
            </a:r>
            <a:br>
              <a:rPr lang="ru-RU" sz="2200" dirty="0">
                <a:solidFill>
                  <a:srgbClr val="002060"/>
                </a:solidFill>
                <a:latin typeface="Times New Roman" pitchFamily="18" charset="0"/>
                <a:cs typeface="Times New Roman" pitchFamily="18" charset="0"/>
              </a:rPr>
            </a:br>
            <a:endParaRPr lang="ru-RU" sz="2200" dirty="0">
              <a:solidFill>
                <a:srgbClr val="002060"/>
              </a:solidFill>
              <a:latin typeface="Times New Roman" pitchFamily="18" charset="0"/>
              <a:cs typeface="Times New Roman" pitchFamily="18" charset="0"/>
            </a:endParaRPr>
          </a:p>
        </p:txBody>
      </p:sp>
      <p:sp>
        <p:nvSpPr>
          <p:cNvPr id="3" name="Прямоугольник 2">
            <a:extLst>
              <a:ext uri="{FF2B5EF4-FFF2-40B4-BE49-F238E27FC236}">
                <a16:creationId xmlns:a16="http://schemas.microsoft.com/office/drawing/2014/main" id="{AD6180F0-22E7-41EF-8C96-84138A4FDFEA}"/>
              </a:ext>
            </a:extLst>
          </p:cNvPr>
          <p:cNvSpPr/>
          <p:nvPr/>
        </p:nvSpPr>
        <p:spPr>
          <a:xfrm>
            <a:off x="33975" y="518253"/>
            <a:ext cx="8748464" cy="750505"/>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a:t>Проверим </a:t>
            </a:r>
            <a:r>
              <a:rPr lang="ru-RU" sz="2400" b="1" dirty="0">
                <a:solidFill>
                  <a:schemeClr val="bg1"/>
                </a:solidFill>
                <a:latin typeface="Times New Roman" pitchFamily="18" charset="0"/>
                <a:cs typeface="Times New Roman" pitchFamily="18" charset="0"/>
              </a:rPr>
              <a:t/>
            </a:r>
            <a:br>
              <a:rPr lang="ru-RU" sz="2400" b="1" dirty="0">
                <a:solidFill>
                  <a:schemeClr val="bg1"/>
                </a:solidFill>
                <a:latin typeface="Times New Roman" pitchFamily="18" charset="0"/>
                <a:cs typeface="Times New Roman" pitchFamily="18" charset="0"/>
              </a:rPr>
            </a:br>
            <a:endParaRPr lang="ru-RU" sz="2400" dirty="0">
              <a:solidFill>
                <a:schemeClr val="bg1"/>
              </a:solidFill>
            </a:endParaRPr>
          </a:p>
        </p:txBody>
      </p:sp>
    </p:spTree>
    <p:extLst>
      <p:ext uri="{BB962C8B-B14F-4D97-AF65-F5344CB8AC3E}">
        <p14:creationId xmlns:p14="http://schemas.microsoft.com/office/powerpoint/2010/main" val="37528732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397499" y="0"/>
            <a:ext cx="9144000" cy="6891116"/>
          </a:xfrm>
          <a:prstGeom prst="rect">
            <a:avLst/>
          </a:prstGeom>
          <a:solidFill>
            <a:schemeClr val="accent1">
              <a:lumMod val="40000"/>
              <a:lumOff val="60000"/>
            </a:schemeClr>
          </a:solidFill>
          <a:ln>
            <a:noFill/>
          </a:ln>
        </p:spPr>
      </p:pic>
      <p:sp>
        <p:nvSpPr>
          <p:cNvPr id="409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1FA3044-2C8E-4526-B602-FDC2B4739437}" type="slidenum">
              <a:rPr lang="ru-RU" altLang="ru-RU" sz="1200" b="1">
                <a:solidFill>
                  <a:srgbClr val="002060"/>
                </a:solidFill>
              </a:rPr>
              <a:pPr>
                <a:buSzPts val="1100"/>
              </a:pPr>
              <a:t>16</a:t>
            </a:fld>
            <a:endParaRPr lang="ru-RU" altLang="ru-RU" sz="1200" b="1">
              <a:solidFill>
                <a:srgbClr val="002060"/>
              </a:solidFill>
            </a:endParaRPr>
          </a:p>
        </p:txBody>
      </p:sp>
      <p:cxnSp>
        <p:nvCxnSpPr>
          <p:cNvPr id="4100"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 name="Прямоугольник 1"/>
          <p:cNvSpPr/>
          <p:nvPr/>
        </p:nvSpPr>
        <p:spPr>
          <a:xfrm>
            <a:off x="683568" y="2690336"/>
            <a:ext cx="7507480" cy="461665"/>
          </a:xfrm>
          <a:prstGeom prst="rect">
            <a:avLst/>
          </a:prstGeom>
        </p:spPr>
        <p:txBody>
          <a:bodyPr wrap="square">
            <a:spAutoFit/>
          </a:bodyPr>
          <a:lstStyle/>
          <a:p>
            <a:endParaRPr lang="ru-RU" sz="24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13" name="Прямоугольник 12">
            <a:extLst>
              <a:ext uri="{FF2B5EF4-FFF2-40B4-BE49-F238E27FC236}">
                <a16:creationId xmlns:a16="http://schemas.microsoft.com/office/drawing/2014/main" id="{60CF300E-027E-496C-A4C9-29151EC8DAD7}"/>
              </a:ext>
            </a:extLst>
          </p:cNvPr>
          <p:cNvSpPr/>
          <p:nvPr/>
        </p:nvSpPr>
        <p:spPr>
          <a:xfrm>
            <a:off x="395535" y="1590096"/>
            <a:ext cx="8748465" cy="384721"/>
          </a:xfrm>
          <a:prstGeom prst="rect">
            <a:avLst/>
          </a:prstGeom>
        </p:spPr>
        <p:txBody>
          <a:bodyPr wrap="square">
            <a:spAutoFit/>
          </a:bodyPr>
          <a:lstStyle/>
          <a:p>
            <a:pPr algn="just"/>
            <a:r>
              <a:rPr lang="ru-RU" sz="1900" b="1" dirty="0">
                <a:latin typeface="Times New Roman" panose="02020603050405020304" pitchFamily="18" charset="0"/>
                <a:cs typeface="Times New Roman" panose="02020603050405020304" pitchFamily="18" charset="0"/>
              </a:rPr>
              <a:t>                                        </a:t>
            </a:r>
            <a:endParaRPr lang="ru-RU" sz="1900" dirty="0">
              <a:latin typeface="Times New Roman" panose="02020603050405020304" pitchFamily="18"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22873915-C8FB-496C-9994-B70A7B935CB6}"/>
              </a:ext>
            </a:extLst>
          </p:cNvPr>
          <p:cNvSpPr/>
          <p:nvPr/>
        </p:nvSpPr>
        <p:spPr>
          <a:xfrm>
            <a:off x="1187624" y="1268760"/>
            <a:ext cx="7558877" cy="3046988"/>
          </a:xfrm>
          <a:prstGeom prst="rect">
            <a:avLst/>
          </a:prstGeom>
        </p:spPr>
        <p:txBody>
          <a:bodyPr wrap="square">
            <a:spAutoFit/>
          </a:bodyPr>
          <a:lstStyle/>
          <a:p>
            <a:endParaRPr lang="kk-KZ" sz="2400" dirty="0">
              <a:latin typeface="Times New Roman" panose="02020603050405020304" pitchFamily="18" charset="0"/>
              <a:cs typeface="Times New Roman" panose="02020603050405020304" pitchFamily="18" charset="0"/>
            </a:endParaRPr>
          </a:p>
          <a:p>
            <a:r>
              <a:rPr lang="kk-KZ" sz="2400" b="1" dirty="0">
                <a:latin typeface="Times New Roman" panose="02020603050405020304" pitchFamily="18" charset="0"/>
                <a:cs typeface="Times New Roman" panose="02020603050405020304" pitchFamily="18" charset="0"/>
              </a:rPr>
              <a:t>Дескрипторы</a:t>
            </a:r>
            <a:r>
              <a:rPr lang="kk-KZ" sz="2400" b="1" dirty="0" smtClean="0">
                <a:latin typeface="Times New Roman" panose="02020603050405020304" pitchFamily="18" charset="0"/>
                <a:cs typeface="Times New Roman" panose="02020603050405020304" pitchFamily="18" charset="0"/>
              </a:rPr>
              <a:t>:</a:t>
            </a:r>
          </a:p>
          <a:p>
            <a:endParaRPr lang="kk-KZ" sz="2400" b="1" dirty="0">
              <a:latin typeface="Times New Roman" panose="02020603050405020304" pitchFamily="18" charset="0"/>
              <a:cs typeface="Times New Roman" panose="02020603050405020304" pitchFamily="18" charset="0"/>
            </a:endParaRPr>
          </a:p>
          <a:p>
            <a:pPr marL="285750" indent="-285750">
              <a:buFontTx/>
              <a:buChar char="-"/>
            </a:pPr>
            <a:r>
              <a:rPr lang="kk-KZ" sz="2400" dirty="0" smtClean="0">
                <a:latin typeface="Times New Roman" panose="02020603050405020304" pitchFamily="18" charset="0"/>
                <a:cs typeface="Times New Roman" panose="02020603050405020304" pitchFamily="18" charset="0"/>
              </a:rPr>
              <a:t> находит обособленные члены предложения;</a:t>
            </a:r>
          </a:p>
          <a:p>
            <a:pPr marL="285750" indent="-285750">
              <a:buFontTx/>
              <a:buChar char="-"/>
            </a:pPr>
            <a:r>
              <a:rPr lang="kk-KZ" sz="2400" dirty="0" smtClean="0">
                <a:latin typeface="Times New Roman" panose="02020603050405020304" pitchFamily="18" charset="0"/>
                <a:cs typeface="Times New Roman" panose="02020603050405020304" pitchFamily="18" charset="0"/>
              </a:rPr>
              <a:t> находит определяемые слова при них;</a:t>
            </a:r>
          </a:p>
          <a:p>
            <a:pPr marL="342900" indent="-342900">
              <a:buFontTx/>
              <a:buChar char="-"/>
            </a:pPr>
            <a:r>
              <a:rPr lang="kk-KZ" sz="2400" dirty="0" smtClean="0">
                <a:latin typeface="Times New Roman" panose="02020603050405020304" pitchFamily="18" charset="0"/>
                <a:cs typeface="Times New Roman" panose="02020603050405020304" pitchFamily="18" charset="0"/>
              </a:rPr>
              <a:t>выделяет обособленные члены </a:t>
            </a:r>
            <a:r>
              <a:rPr lang="kk-KZ" sz="2400" dirty="0">
                <a:latin typeface="Times New Roman" panose="02020603050405020304" pitchFamily="18" charset="0"/>
                <a:cs typeface="Times New Roman" panose="02020603050405020304" pitchFamily="18" charset="0"/>
              </a:rPr>
              <a:t>предложения графически.</a:t>
            </a:r>
          </a:p>
          <a:p>
            <a:endParaRPr lang="kk-KZ"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60482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7C1ECFF6-D241-47FC-844B-9111A9D1D52A}" type="slidenum">
              <a:rPr lang="ru-RU" altLang="ru-RU" sz="1200" b="1">
                <a:solidFill>
                  <a:srgbClr val="002060"/>
                </a:solidFill>
              </a:rPr>
              <a:pPr>
                <a:buSzPts val="1100"/>
              </a:pPr>
              <a:t>17</a:t>
            </a:fld>
            <a:endParaRPr lang="ru-RU" altLang="ru-RU" sz="1200" b="1">
              <a:solidFill>
                <a:srgbClr val="002060"/>
              </a:solidFill>
            </a:endParaRPr>
          </a:p>
        </p:txBody>
      </p:sp>
      <p:cxnSp>
        <p:nvCxnSpPr>
          <p:cNvPr id="922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 name="Прямоугольник 1"/>
          <p:cNvSpPr/>
          <p:nvPr/>
        </p:nvSpPr>
        <p:spPr>
          <a:xfrm>
            <a:off x="179512" y="980728"/>
            <a:ext cx="7891044" cy="430887"/>
          </a:xfrm>
          <a:prstGeom prst="rect">
            <a:avLst/>
          </a:prstGeom>
        </p:spPr>
        <p:txBody>
          <a:bodyPr wrap="square">
            <a:spAutoFit/>
          </a:bodyPr>
          <a:lstStyle/>
          <a:p>
            <a:endParaRPr lang="ru-RU" sz="22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4" name="Прямоугольник 3">
            <a:extLst>
              <a:ext uri="{FF2B5EF4-FFF2-40B4-BE49-F238E27FC236}">
                <a16:creationId xmlns:a16="http://schemas.microsoft.com/office/drawing/2014/main" id="{E67F0649-A4C2-4A9E-BDCD-EBEC595B0A76}"/>
              </a:ext>
            </a:extLst>
          </p:cNvPr>
          <p:cNvSpPr/>
          <p:nvPr/>
        </p:nvSpPr>
        <p:spPr>
          <a:xfrm>
            <a:off x="0" y="404735"/>
            <a:ext cx="8132028" cy="58027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smtClean="0">
                <a:latin typeface="Times New Roman" panose="02020603050405020304" pitchFamily="18" charset="0"/>
                <a:cs typeface="Times New Roman" panose="02020603050405020304" pitchFamily="18" charset="0"/>
              </a:rPr>
              <a:t>Задание </a:t>
            </a:r>
            <a:r>
              <a:rPr lang="kk-KZ" sz="2400" b="1" dirty="0">
                <a:latin typeface="Times New Roman" panose="02020603050405020304" pitchFamily="18" charset="0"/>
                <a:cs typeface="Times New Roman" panose="02020603050405020304" pitchFamily="18" charset="0"/>
              </a:rPr>
              <a:t>5</a:t>
            </a:r>
            <a:endParaRPr lang="ru-RU" sz="2400" b="1" dirty="0">
              <a:latin typeface="Times New Roman" panose="02020603050405020304" pitchFamily="18" charset="0"/>
              <a:cs typeface="Times New Roman" panose="02020603050405020304" pitchFamily="18" charset="0"/>
            </a:endParaRPr>
          </a:p>
        </p:txBody>
      </p:sp>
      <p:sp>
        <p:nvSpPr>
          <p:cNvPr id="6" name="Прямоугольник 5">
            <a:extLst>
              <a:ext uri="{FF2B5EF4-FFF2-40B4-BE49-F238E27FC236}">
                <a16:creationId xmlns:a16="http://schemas.microsoft.com/office/drawing/2014/main" id="{266426EF-DE57-4FB8-804B-D1C6130A7E1B}"/>
              </a:ext>
            </a:extLst>
          </p:cNvPr>
          <p:cNvSpPr/>
          <p:nvPr/>
        </p:nvSpPr>
        <p:spPr>
          <a:xfrm>
            <a:off x="683568" y="980729"/>
            <a:ext cx="7200800" cy="4401205"/>
          </a:xfrm>
          <a:prstGeom prst="rect">
            <a:avLst/>
          </a:prstGeom>
        </p:spPr>
        <p:txBody>
          <a:bodyPr wrap="square">
            <a:spAutoFit/>
          </a:bodyPr>
          <a:lstStyle/>
          <a:p>
            <a:r>
              <a:rPr lang="ru-RU"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Блиц-турнир</a:t>
            </a:r>
            <a:r>
              <a:rPr lang="ru-RU"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endParaRPr lang="ru-RU"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kk-KZ"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1.Культура просвещения, культура питания, физическая культура - назовите слова  завершающего раздела.</a:t>
            </a:r>
          </a:p>
          <a:p>
            <a:r>
              <a:rPr lang="kk-KZ"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 Целебный напиток.</a:t>
            </a:r>
          </a:p>
          <a:p>
            <a:r>
              <a:rPr lang="kk-KZ"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3. Автор произведений  «Старосветские помещики»,  «Миргород» , «Вечера на хуторе близ Диканьки» .</a:t>
            </a:r>
          </a:p>
          <a:p>
            <a:r>
              <a:rPr lang="kk-KZ"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4.Назовите произведение «Забористее всего пахнет молодой лук,когда ,знаете ли,начинает поджариваться и,понимаете ли, шипит на весь дом...»</a:t>
            </a:r>
          </a:p>
          <a:p>
            <a:r>
              <a:rPr lang="kk-KZ"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5.Назовите деепричастие с зависимыми словами -  </a:t>
            </a:r>
            <a:r>
              <a:rPr lang="kk-KZ" sz="2000" i="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обладая лечебными  свойствами,  обладающий лечебными свойствами.</a:t>
            </a:r>
          </a:p>
          <a:p>
            <a:r>
              <a:rPr lang="kk-KZ"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6.Чем является в предложении деепричастный оборот?</a:t>
            </a:r>
          </a:p>
          <a:p>
            <a:endParaRPr lang="kk-KZ"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50009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7C1ECFF6-D241-47FC-844B-9111A9D1D52A}" type="slidenum">
              <a:rPr lang="ru-RU" altLang="ru-RU" sz="1200" b="1">
                <a:solidFill>
                  <a:srgbClr val="002060"/>
                </a:solidFill>
              </a:rPr>
              <a:pPr>
                <a:buSzPts val="1100"/>
              </a:pPr>
              <a:t>18</a:t>
            </a:fld>
            <a:endParaRPr lang="ru-RU" altLang="ru-RU" sz="1200" b="1">
              <a:solidFill>
                <a:srgbClr val="002060"/>
              </a:solidFill>
            </a:endParaRPr>
          </a:p>
        </p:txBody>
      </p:sp>
      <p:cxnSp>
        <p:nvCxnSpPr>
          <p:cNvPr id="922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 name="Прямоугольник 1"/>
          <p:cNvSpPr/>
          <p:nvPr/>
        </p:nvSpPr>
        <p:spPr>
          <a:xfrm>
            <a:off x="179512" y="980728"/>
            <a:ext cx="7891044" cy="430887"/>
          </a:xfrm>
          <a:prstGeom prst="rect">
            <a:avLst/>
          </a:prstGeom>
        </p:spPr>
        <p:txBody>
          <a:bodyPr wrap="square">
            <a:spAutoFit/>
          </a:bodyPr>
          <a:lstStyle/>
          <a:p>
            <a:endParaRPr lang="ru-RU" sz="22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4" name="Прямоугольник 3">
            <a:extLst>
              <a:ext uri="{FF2B5EF4-FFF2-40B4-BE49-F238E27FC236}">
                <a16:creationId xmlns:a16="http://schemas.microsoft.com/office/drawing/2014/main" id="{E67F0649-A4C2-4A9E-BDCD-EBEC595B0A76}"/>
              </a:ext>
            </a:extLst>
          </p:cNvPr>
          <p:cNvSpPr/>
          <p:nvPr/>
        </p:nvSpPr>
        <p:spPr>
          <a:xfrm>
            <a:off x="0" y="404735"/>
            <a:ext cx="8132028" cy="58027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smtClean="0">
                <a:latin typeface="Times New Roman" panose="02020603050405020304" pitchFamily="18" charset="0"/>
                <a:cs typeface="Times New Roman" panose="02020603050405020304" pitchFamily="18" charset="0"/>
              </a:rPr>
              <a:t>Правильно</a:t>
            </a:r>
            <a:endParaRPr lang="ru-RU" sz="2400" b="1" dirty="0">
              <a:latin typeface="Times New Roman" panose="02020603050405020304" pitchFamily="18" charset="0"/>
              <a:cs typeface="Times New Roman" panose="02020603050405020304" pitchFamily="18" charset="0"/>
            </a:endParaRPr>
          </a:p>
        </p:txBody>
      </p:sp>
      <p:sp>
        <p:nvSpPr>
          <p:cNvPr id="6" name="Прямоугольник 5">
            <a:extLst>
              <a:ext uri="{FF2B5EF4-FFF2-40B4-BE49-F238E27FC236}">
                <a16:creationId xmlns:a16="http://schemas.microsoft.com/office/drawing/2014/main" id="{266426EF-DE57-4FB8-804B-D1C6130A7E1B}"/>
              </a:ext>
            </a:extLst>
          </p:cNvPr>
          <p:cNvSpPr/>
          <p:nvPr/>
        </p:nvSpPr>
        <p:spPr>
          <a:xfrm>
            <a:off x="457471" y="1916832"/>
            <a:ext cx="7587071" cy="3477875"/>
          </a:xfrm>
          <a:prstGeom prst="rect">
            <a:avLst/>
          </a:prstGeom>
        </p:spPr>
        <p:txBody>
          <a:bodyPr wrap="square">
            <a:spAutoFit/>
          </a:bodyPr>
          <a:lstStyle/>
          <a:p>
            <a:r>
              <a:rPr lang="ru-R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a:t>
            </a:r>
            <a:r>
              <a:rPr lang="ru-RU"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Культура </a:t>
            </a:r>
            <a:r>
              <a:rPr lang="ru-R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просвещения, </a:t>
            </a:r>
            <a:r>
              <a:rPr lang="ru-RU"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культура питания</a:t>
            </a:r>
            <a:r>
              <a:rPr lang="ru-R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физическая </a:t>
            </a:r>
            <a:r>
              <a:rPr lang="ru-RU"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культура.</a:t>
            </a:r>
          </a:p>
          <a:p>
            <a:r>
              <a:rPr lang="ru-RU"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a:t>
            </a:r>
            <a:r>
              <a:rPr lang="ru-R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Целебный </a:t>
            </a:r>
            <a:r>
              <a:rPr lang="ru-RU"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напиток - </a:t>
            </a:r>
            <a:r>
              <a:rPr lang="ru-RU"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кумыс.</a:t>
            </a:r>
            <a:endParaRPr lang="ru-RU"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ru-R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3. Автор произведений  «Старосветские помещики»,  «Миргород» , «Вечера на хуторе близ Диканьки» </a:t>
            </a:r>
            <a:r>
              <a:rPr lang="ru-RU"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Н.В. Гоголь.</a:t>
            </a:r>
            <a:endParaRPr lang="ru-RU"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ru-R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4</a:t>
            </a:r>
            <a:r>
              <a:rPr lang="ru-RU"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Забористее всего пахнет молодой лук</a:t>
            </a:r>
            <a:r>
              <a:rPr lang="ru-RU"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когда </a:t>
            </a:r>
            <a:r>
              <a:rPr lang="ru-R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,знаете </a:t>
            </a:r>
            <a:r>
              <a:rPr lang="ru-RU"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ли,начинает</a:t>
            </a:r>
            <a:r>
              <a:rPr lang="ru-R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поджариваться </a:t>
            </a:r>
            <a:r>
              <a:rPr lang="ru-RU"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и,понимаете</a:t>
            </a:r>
            <a:r>
              <a:rPr lang="ru-R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ли, шипит на весь дом</a:t>
            </a:r>
            <a:r>
              <a:rPr lang="ru-RU"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рассказ А.П. Чехова  «Сирена».</a:t>
            </a:r>
            <a:endParaRPr lang="ru-RU"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ru-RU"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5. Деепричастие с зависимыми словами - </a:t>
            </a:r>
            <a:r>
              <a:rPr lang="kk-KZ" sz="20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обладая лечебными  </a:t>
            </a:r>
            <a:r>
              <a:rPr lang="kk-KZ" sz="2000" b="1" i="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свойствами</a:t>
            </a:r>
            <a:r>
              <a:rPr lang="kk-KZ" sz="20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ru-RU"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6. В предложении </a:t>
            </a:r>
            <a:r>
              <a:rPr lang="ru-R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деепричастный </a:t>
            </a:r>
            <a:r>
              <a:rPr lang="ru-RU"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оборот является </a:t>
            </a:r>
            <a:r>
              <a:rPr lang="ru-RU" sz="20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обособленным  обстоятельством .</a:t>
            </a:r>
            <a:endParaRPr lang="ru-RU"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12954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376468" y="0"/>
            <a:ext cx="9144000" cy="6891116"/>
          </a:xfrm>
          <a:prstGeom prst="rect">
            <a:avLst/>
          </a:prstGeom>
          <a:solidFill>
            <a:schemeClr val="accent1">
              <a:lumMod val="40000"/>
              <a:lumOff val="60000"/>
            </a:schemeClr>
          </a:solidFill>
          <a:ln>
            <a:noFill/>
          </a:ln>
        </p:spPr>
      </p:pic>
      <p:sp>
        <p:nvSpPr>
          <p:cNvPr id="409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1FA3044-2C8E-4526-B602-FDC2B4739437}" type="slidenum">
              <a:rPr lang="ru-RU" altLang="ru-RU" sz="1200" b="1">
                <a:solidFill>
                  <a:srgbClr val="002060"/>
                </a:solidFill>
              </a:rPr>
              <a:pPr>
                <a:buSzPts val="1100"/>
              </a:pPr>
              <a:t>19</a:t>
            </a:fld>
            <a:endParaRPr lang="ru-RU" altLang="ru-RU" sz="1200" b="1">
              <a:solidFill>
                <a:srgbClr val="002060"/>
              </a:solidFill>
            </a:endParaRPr>
          </a:p>
        </p:txBody>
      </p:sp>
      <p:cxnSp>
        <p:nvCxnSpPr>
          <p:cNvPr id="4100"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 name="Прямоугольник 1"/>
          <p:cNvSpPr/>
          <p:nvPr/>
        </p:nvSpPr>
        <p:spPr>
          <a:xfrm>
            <a:off x="683568" y="2690336"/>
            <a:ext cx="7507480" cy="461665"/>
          </a:xfrm>
          <a:prstGeom prst="rect">
            <a:avLst/>
          </a:prstGeom>
        </p:spPr>
        <p:txBody>
          <a:bodyPr wrap="square">
            <a:spAutoFit/>
          </a:bodyPr>
          <a:lstStyle/>
          <a:p>
            <a:endParaRPr lang="ru-RU" sz="24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13" name="Прямоугольник 12">
            <a:extLst>
              <a:ext uri="{FF2B5EF4-FFF2-40B4-BE49-F238E27FC236}">
                <a16:creationId xmlns:a16="http://schemas.microsoft.com/office/drawing/2014/main" id="{60CF300E-027E-496C-A4C9-29151EC8DAD7}"/>
              </a:ext>
            </a:extLst>
          </p:cNvPr>
          <p:cNvSpPr/>
          <p:nvPr/>
        </p:nvSpPr>
        <p:spPr>
          <a:xfrm>
            <a:off x="395535" y="1590096"/>
            <a:ext cx="8748465" cy="384721"/>
          </a:xfrm>
          <a:prstGeom prst="rect">
            <a:avLst/>
          </a:prstGeom>
        </p:spPr>
        <p:txBody>
          <a:bodyPr wrap="square">
            <a:spAutoFit/>
          </a:bodyPr>
          <a:lstStyle/>
          <a:p>
            <a:pPr algn="just"/>
            <a:r>
              <a:rPr lang="ru-RU" sz="1900" b="1" dirty="0">
                <a:latin typeface="Times New Roman" panose="02020603050405020304" pitchFamily="18" charset="0"/>
                <a:cs typeface="Times New Roman" panose="02020603050405020304" pitchFamily="18" charset="0"/>
              </a:rPr>
              <a:t>                                        </a:t>
            </a:r>
            <a:endParaRPr lang="ru-RU" sz="1900" dirty="0">
              <a:latin typeface="Times New Roman" panose="02020603050405020304" pitchFamily="18"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22873915-C8FB-496C-9994-B70A7B935CB6}"/>
              </a:ext>
            </a:extLst>
          </p:cNvPr>
          <p:cNvSpPr/>
          <p:nvPr/>
        </p:nvSpPr>
        <p:spPr>
          <a:xfrm>
            <a:off x="1547665" y="1823351"/>
            <a:ext cx="7227100" cy="2677656"/>
          </a:xfrm>
          <a:prstGeom prst="rect">
            <a:avLst/>
          </a:prstGeom>
        </p:spPr>
        <p:txBody>
          <a:bodyPr wrap="square">
            <a:spAutoFit/>
          </a:bodyPr>
          <a:lstStyle/>
          <a:p>
            <a:endParaRPr lang="kk-KZ" sz="2400" dirty="0">
              <a:latin typeface="Times New Roman" panose="02020603050405020304" pitchFamily="18" charset="0"/>
              <a:cs typeface="Times New Roman" panose="02020603050405020304" pitchFamily="18" charset="0"/>
            </a:endParaRPr>
          </a:p>
          <a:p>
            <a:r>
              <a:rPr lang="kk-KZ" sz="2400" b="1" dirty="0">
                <a:latin typeface="Times New Roman" panose="02020603050405020304" pitchFamily="18" charset="0"/>
                <a:cs typeface="Times New Roman" panose="02020603050405020304" pitchFamily="18" charset="0"/>
              </a:rPr>
              <a:t>Дескрипторы</a:t>
            </a:r>
            <a:r>
              <a:rPr lang="kk-KZ" sz="2400" b="1" dirty="0" smtClean="0">
                <a:latin typeface="Times New Roman" panose="02020603050405020304" pitchFamily="18" charset="0"/>
                <a:cs typeface="Times New Roman" panose="02020603050405020304" pitchFamily="18" charset="0"/>
              </a:rPr>
              <a:t>:</a:t>
            </a:r>
          </a:p>
          <a:p>
            <a:endParaRPr lang="kk-KZ" sz="2400" b="1" dirty="0">
              <a:latin typeface="Times New Roman" panose="02020603050405020304" pitchFamily="18" charset="0"/>
              <a:cs typeface="Times New Roman" panose="02020603050405020304" pitchFamily="18" charset="0"/>
            </a:endParaRPr>
          </a:p>
          <a:p>
            <a:pPr marL="342900" indent="-342900">
              <a:buFontTx/>
              <a:buChar char="-"/>
            </a:pPr>
            <a:r>
              <a:rPr lang="ru-RU" sz="2400" dirty="0" smtClean="0">
                <a:latin typeface="Times New Roman" panose="02020603050405020304" pitchFamily="18" charset="0"/>
                <a:cs typeface="Times New Roman" panose="02020603050405020304" pitchFamily="18" charset="0"/>
              </a:rPr>
              <a:t>находит ключевые слова;</a:t>
            </a:r>
          </a:p>
          <a:p>
            <a:pPr marL="342900" indent="-342900">
              <a:buFontTx/>
              <a:buChar char="-"/>
            </a:pPr>
            <a:r>
              <a:rPr lang="ru-RU" sz="2400" dirty="0" smtClean="0">
                <a:latin typeface="Times New Roman" panose="02020603050405020304" pitchFamily="18" charset="0"/>
                <a:cs typeface="Times New Roman" panose="02020603050405020304" pitchFamily="18" charset="0"/>
              </a:rPr>
              <a:t>знает культуру своего народа</a:t>
            </a:r>
            <a:r>
              <a:rPr lang="kk-KZ" sz="2400" dirty="0" smtClean="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a:p>
            <a:pPr marL="342900" indent="-342900">
              <a:buFontTx/>
              <a:buChar char="-"/>
            </a:pPr>
            <a:r>
              <a:rPr lang="ru-RU" sz="2400" dirty="0">
                <a:latin typeface="Times New Roman" panose="02020603050405020304" pitchFamily="18" charset="0"/>
                <a:cs typeface="Times New Roman" panose="02020603050405020304" pitchFamily="18" charset="0"/>
              </a:rPr>
              <a:t>п</a:t>
            </a:r>
            <a:r>
              <a:rPr lang="ru-RU" sz="2400" dirty="0" smtClean="0">
                <a:latin typeface="Times New Roman" panose="02020603050405020304" pitchFamily="18" charset="0"/>
                <a:cs typeface="Times New Roman" panose="02020603050405020304" pitchFamily="18" charset="0"/>
              </a:rPr>
              <a:t>онимает содержание прозаических произведений;</a:t>
            </a:r>
          </a:p>
          <a:p>
            <a:pPr marL="342900" indent="-342900">
              <a:buFontTx/>
              <a:buChar char="-"/>
            </a:pPr>
            <a:r>
              <a:rPr lang="kk-KZ" sz="2400" dirty="0">
                <a:latin typeface="Times New Roman" panose="02020603050405020304" pitchFamily="18" charset="0"/>
                <a:cs typeface="Times New Roman" panose="02020603050405020304" pitchFamily="18" charset="0"/>
              </a:rPr>
              <a:t>и</a:t>
            </a:r>
            <a:r>
              <a:rPr lang="kk-KZ" sz="2400" dirty="0" smtClean="0">
                <a:latin typeface="Times New Roman" panose="02020603050405020304" pitchFamily="18" charset="0"/>
                <a:cs typeface="Times New Roman" panose="02020603050405020304" pitchFamily="18" charset="0"/>
              </a:rPr>
              <a:t>спользует деепричастный оборот в речи.</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23340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0"/>
            <a:ext cx="9144000" cy="6891116"/>
          </a:xfrm>
          <a:prstGeom prst="rect">
            <a:avLst/>
          </a:prstGeom>
          <a:solidFill>
            <a:schemeClr val="accent1">
              <a:lumMod val="40000"/>
              <a:lumOff val="60000"/>
            </a:schemeClr>
          </a:solidFill>
          <a:ln>
            <a:noFill/>
          </a:ln>
        </p:spPr>
      </p:pic>
      <p:sp>
        <p:nvSpPr>
          <p:cNvPr id="409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1FA3044-2C8E-4526-B602-FDC2B4739437}" type="slidenum">
              <a:rPr lang="ru-RU" altLang="ru-RU" sz="1200" b="1">
                <a:solidFill>
                  <a:srgbClr val="002060"/>
                </a:solidFill>
              </a:rPr>
              <a:pPr>
                <a:buSzPts val="1100"/>
              </a:pPr>
              <a:t>2</a:t>
            </a:fld>
            <a:endParaRPr lang="ru-RU" altLang="ru-RU" sz="1200" b="1">
              <a:solidFill>
                <a:srgbClr val="002060"/>
              </a:solidFill>
            </a:endParaRPr>
          </a:p>
        </p:txBody>
      </p:sp>
      <p:cxnSp>
        <p:nvCxnSpPr>
          <p:cNvPr id="4100"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4102" name="Прямоугольник 9"/>
          <p:cNvSpPr>
            <a:spLocks noChangeArrowheads="1"/>
          </p:cNvSpPr>
          <p:nvPr/>
        </p:nvSpPr>
        <p:spPr bwMode="auto">
          <a:xfrm>
            <a:off x="3145287" y="444913"/>
            <a:ext cx="161924" cy="511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endParaRPr lang="ru-RU" altLang="ru-RU" sz="2800" dirty="0">
              <a:solidFill>
                <a:schemeClr val="bg1"/>
              </a:solidFill>
              <a:latin typeface="Century Gothic" pitchFamily="34" charset="0"/>
            </a:endParaRPr>
          </a:p>
        </p:txBody>
      </p:sp>
      <p:sp>
        <p:nvSpPr>
          <p:cNvPr id="2" name="Прямоугольник 1"/>
          <p:cNvSpPr/>
          <p:nvPr/>
        </p:nvSpPr>
        <p:spPr>
          <a:xfrm>
            <a:off x="624700" y="1916832"/>
            <a:ext cx="7566348" cy="461665"/>
          </a:xfrm>
          <a:prstGeom prst="rect">
            <a:avLst/>
          </a:prstGeom>
        </p:spPr>
        <p:txBody>
          <a:bodyPr wrap="square">
            <a:spAutoFit/>
          </a:bodyPr>
          <a:lstStyle/>
          <a:p>
            <a:endParaRPr lang="ru-RU" sz="24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3" name="Прямоугольник 2"/>
          <p:cNvSpPr/>
          <p:nvPr/>
        </p:nvSpPr>
        <p:spPr>
          <a:xfrm>
            <a:off x="624700" y="1412776"/>
            <a:ext cx="7979748" cy="5262979"/>
          </a:xfrm>
          <a:prstGeom prst="rect">
            <a:avLst/>
          </a:prstGeom>
        </p:spPr>
        <p:txBody>
          <a:bodyPr wrap="square">
            <a:spAutoFit/>
          </a:bodyPr>
          <a:lstStyle/>
          <a:p>
            <a:r>
              <a:rPr lang="ru-RU" sz="2400" b="1" i="1" dirty="0">
                <a:latin typeface="Times New Roman" panose="02020603050405020304" pitchFamily="18" charset="0"/>
                <a:cs typeface="Times New Roman" panose="02020603050405020304" pitchFamily="18" charset="0"/>
              </a:rPr>
              <a:t>Сегодня на уроке вы будете:</a:t>
            </a:r>
          </a:p>
          <a:p>
            <a:pPr marL="342900" indent="-342900">
              <a:buFontTx/>
              <a:buChar char="-"/>
            </a:pPr>
            <a:r>
              <a:rPr lang="ru-RU" sz="2400" dirty="0">
                <a:latin typeface="Times New Roman" panose="02020603050405020304" pitchFamily="18" charset="0"/>
                <a:cs typeface="Times New Roman" panose="02020603050405020304" pitchFamily="18" charset="0"/>
              </a:rPr>
              <a:t>р</a:t>
            </a:r>
            <a:r>
              <a:rPr lang="ru-RU" sz="2400" dirty="0" smtClean="0">
                <a:latin typeface="Times New Roman" panose="02020603050405020304" pitchFamily="18" charset="0"/>
                <a:cs typeface="Times New Roman" panose="02020603050405020304" pitchFamily="18" charset="0"/>
              </a:rPr>
              <a:t>аботать над пониманием содержания прозаических текстов, </a:t>
            </a:r>
            <a:r>
              <a:rPr lang="ru-RU" sz="2400" dirty="0">
                <a:latin typeface="Times New Roman" panose="02020603050405020304" pitchFamily="18" charset="0"/>
                <a:cs typeface="Times New Roman" panose="02020603050405020304" pitchFamily="18" charset="0"/>
              </a:rPr>
              <a:t>определяя ключевые моменты </a:t>
            </a:r>
            <a:r>
              <a:rPr lang="ru-RU" sz="2400" dirty="0" smtClean="0">
                <a:latin typeface="Times New Roman" panose="02020603050405020304" pitchFamily="18" charset="0"/>
                <a:cs typeface="Times New Roman" panose="02020603050405020304" pitchFamily="18" charset="0"/>
              </a:rPr>
              <a:t>развития сюжета;</a:t>
            </a:r>
          </a:p>
          <a:p>
            <a:pPr marL="342900" indent="-342900">
              <a:buFontTx/>
              <a:buChar char="-"/>
            </a:pPr>
            <a:r>
              <a:rPr lang="ru-RU" sz="2400" dirty="0" err="1" smtClean="0">
                <a:latin typeface="Times New Roman" panose="02020603050405020304" pitchFamily="18" charset="0"/>
                <a:cs typeface="Times New Roman" panose="02020603050405020304" pitchFamily="18" charset="0"/>
              </a:rPr>
              <a:t>определ</a:t>
            </a:r>
            <a:r>
              <a:rPr lang="kk-KZ" sz="2400" dirty="0" smtClean="0">
                <a:latin typeface="Times New Roman" panose="02020603050405020304" pitchFamily="18" charset="0"/>
                <a:cs typeface="Times New Roman" panose="02020603050405020304" pitchFamily="18" charset="0"/>
              </a:rPr>
              <a:t>ять</a:t>
            </a:r>
            <a:r>
              <a:rPr lang="ru-RU" sz="2400" dirty="0" smtClean="0">
                <a:latin typeface="Times New Roman" panose="02020603050405020304" pitchFamily="18" charset="0"/>
                <a:cs typeface="Times New Roman" panose="02020603050405020304" pitchFamily="18" charset="0"/>
              </a:rPr>
              <a:t>  основную мысль текста , выявляя авторскую позицию;</a:t>
            </a:r>
          </a:p>
          <a:p>
            <a:pPr marL="342900" indent="-342900">
              <a:buFontTx/>
              <a:buChar char="-"/>
            </a:pPr>
            <a:r>
              <a:rPr lang="ru-RU" sz="2400" dirty="0">
                <a:latin typeface="Times New Roman" panose="02020603050405020304" pitchFamily="18" charset="0"/>
                <a:cs typeface="Times New Roman" panose="02020603050405020304" pitchFamily="18" charset="0"/>
              </a:rPr>
              <a:t>использовать деепричастные обороты </a:t>
            </a:r>
            <a:r>
              <a:rPr lang="ru-RU" sz="2400" dirty="0" smtClean="0">
                <a:latin typeface="Times New Roman" panose="02020603050405020304" pitchFamily="18" charset="0"/>
                <a:cs typeface="Times New Roman" panose="02020603050405020304" pitchFamily="18" charset="0"/>
              </a:rPr>
              <a:t>.</a:t>
            </a:r>
          </a:p>
          <a:p>
            <a:endParaRPr lang="ru-RU" sz="2400" dirty="0" smtClean="0">
              <a:latin typeface="Times New Roman" panose="02020603050405020304" pitchFamily="18" charset="0"/>
              <a:cs typeface="Times New Roman" panose="02020603050405020304" pitchFamily="18" charset="0"/>
            </a:endParaRPr>
          </a:p>
          <a:p>
            <a:r>
              <a:rPr lang="ru-RU" sz="2400" b="1" dirty="0">
                <a:latin typeface="Times New Roman" panose="02020603050405020304" pitchFamily="18" charset="0"/>
                <a:cs typeface="Times New Roman" panose="02020603050405020304" pitchFamily="18" charset="0"/>
              </a:rPr>
              <a:t> </a:t>
            </a:r>
            <a:r>
              <a:rPr lang="ru-RU" sz="2400" b="1" i="1" dirty="0" smtClean="0">
                <a:latin typeface="Times New Roman" panose="02020603050405020304" pitchFamily="18" charset="0"/>
                <a:cs typeface="Times New Roman" panose="02020603050405020304" pitchFamily="18" charset="0"/>
              </a:rPr>
              <a:t>Вы </a:t>
            </a:r>
            <a:r>
              <a:rPr lang="ru-RU" sz="2400" b="1" i="1" dirty="0">
                <a:latin typeface="Times New Roman" panose="02020603050405020304" pitchFamily="18" charset="0"/>
                <a:cs typeface="Times New Roman" panose="02020603050405020304" pitchFamily="18" charset="0"/>
              </a:rPr>
              <a:t>научитесь:</a:t>
            </a:r>
          </a:p>
          <a:p>
            <a:pPr marL="342900" indent="-342900">
              <a:buFontTx/>
              <a:buChar char="-"/>
            </a:pPr>
            <a:r>
              <a:rPr lang="ru-RU" sz="2400" dirty="0" smtClean="0">
                <a:latin typeface="Times New Roman" panose="02020603050405020304" pitchFamily="18" charset="0"/>
                <a:cs typeface="Times New Roman" panose="02020603050405020304" pitchFamily="18" charset="0"/>
              </a:rPr>
              <a:t>составлять </a:t>
            </a:r>
            <a:r>
              <a:rPr lang="ru-RU" sz="2400" dirty="0">
                <a:latin typeface="Times New Roman" panose="02020603050405020304" pitchFamily="18" charset="0"/>
                <a:cs typeface="Times New Roman" panose="02020603050405020304" pitchFamily="18" charset="0"/>
              </a:rPr>
              <a:t>тонкие и толстые </a:t>
            </a:r>
            <a:r>
              <a:rPr lang="ru-RU" sz="2400" dirty="0" smtClean="0">
                <a:latin typeface="Times New Roman" panose="02020603050405020304" pitchFamily="18" charset="0"/>
                <a:cs typeface="Times New Roman" panose="02020603050405020304" pitchFamily="18" charset="0"/>
              </a:rPr>
              <a:t>вопросы;</a:t>
            </a:r>
          </a:p>
          <a:p>
            <a:pPr marL="342900" indent="-342900">
              <a:buFontTx/>
              <a:buChar char="-"/>
            </a:pPr>
            <a:r>
              <a:rPr lang="kk-KZ" sz="2400" dirty="0">
                <a:latin typeface="Times New Roman" panose="02020603050405020304" pitchFamily="18" charset="0"/>
                <a:cs typeface="Times New Roman" panose="02020603050405020304" pitchFamily="18" charset="0"/>
              </a:rPr>
              <a:t>а</a:t>
            </a:r>
            <a:r>
              <a:rPr lang="kk-KZ" sz="2400" dirty="0" smtClean="0">
                <a:latin typeface="Times New Roman" panose="02020603050405020304" pitchFamily="18" charset="0"/>
                <a:cs typeface="Times New Roman" panose="02020603050405020304" pitchFamily="18" charset="0"/>
              </a:rPr>
              <a:t>нализировать  и заполнять </a:t>
            </a:r>
            <a:r>
              <a:rPr lang="ru-RU" sz="2400" dirty="0" smtClean="0">
                <a:latin typeface="Times New Roman" panose="02020603050405020304" pitchFamily="18" charset="0"/>
                <a:cs typeface="Times New Roman" panose="02020603050405020304" pitchFamily="18" charset="0"/>
              </a:rPr>
              <a:t>Диаграмму Венна </a:t>
            </a:r>
            <a:r>
              <a:rPr lang="kk-KZ" sz="2400" dirty="0" smtClean="0">
                <a:latin typeface="Times New Roman" panose="02020603050405020304" pitchFamily="18" charset="0"/>
                <a:cs typeface="Times New Roman" panose="02020603050405020304" pitchFamily="18" charset="0"/>
              </a:rPr>
              <a:t>;</a:t>
            </a:r>
          </a:p>
          <a:p>
            <a:pPr marL="342900" indent="-342900">
              <a:buFontTx/>
              <a:buChar char="-"/>
            </a:pPr>
            <a:r>
              <a:rPr lang="kk-KZ" sz="2400" dirty="0" smtClean="0">
                <a:latin typeface="Times New Roman" panose="02020603050405020304" pitchFamily="18" charset="0"/>
                <a:cs typeface="Times New Roman" panose="02020603050405020304" pitchFamily="18" charset="0"/>
              </a:rPr>
              <a:t>отвечать на вопросы по разделу.</a:t>
            </a:r>
            <a:endParaRPr lang="ru-RU" sz="2400" dirty="0" smtClean="0">
              <a:latin typeface="Times New Roman" panose="02020603050405020304" pitchFamily="18" charset="0"/>
              <a:cs typeface="Times New Roman" panose="02020603050405020304" pitchFamily="18" charset="0"/>
            </a:endParaRPr>
          </a:p>
          <a:p>
            <a:pPr marL="342900" indent="-342900">
              <a:buFontTx/>
              <a:buChar char="-"/>
            </a:pPr>
            <a:endParaRPr lang="ru-RU" sz="2400" dirty="0" smtClean="0">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a:p>
            <a:pPr marL="342900" indent="-342900">
              <a:buFontTx/>
              <a:buChar char="-"/>
            </a:pP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22860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7C1ECFF6-D241-47FC-844B-9111A9D1D52A}" type="slidenum">
              <a:rPr lang="ru-RU" altLang="ru-RU" sz="1200" b="1">
                <a:solidFill>
                  <a:srgbClr val="002060"/>
                </a:solidFill>
              </a:rPr>
              <a:pPr>
                <a:buSzPts val="1100"/>
              </a:pPr>
              <a:t>20</a:t>
            </a:fld>
            <a:endParaRPr lang="ru-RU" altLang="ru-RU" sz="1200" b="1">
              <a:solidFill>
                <a:srgbClr val="002060"/>
              </a:solidFill>
            </a:endParaRPr>
          </a:p>
        </p:txBody>
      </p:sp>
      <p:cxnSp>
        <p:nvCxnSpPr>
          <p:cNvPr id="922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 name="Прямоугольник 1"/>
          <p:cNvSpPr/>
          <p:nvPr/>
        </p:nvSpPr>
        <p:spPr>
          <a:xfrm>
            <a:off x="179512" y="980728"/>
            <a:ext cx="7891044" cy="430887"/>
          </a:xfrm>
          <a:prstGeom prst="rect">
            <a:avLst/>
          </a:prstGeom>
        </p:spPr>
        <p:txBody>
          <a:bodyPr wrap="square">
            <a:spAutoFit/>
          </a:bodyPr>
          <a:lstStyle/>
          <a:p>
            <a:endParaRPr lang="ru-RU" sz="2200" dirty="0">
              <a:latin typeface="Times New Roman" panose="02020603050405020304" pitchFamily="18" charset="0"/>
              <a:ea typeface="Tahoma" panose="020B0604030504040204" pitchFamily="34" charset="0"/>
              <a:cs typeface="Times New Roman" panose="02020603050405020304" pitchFamily="18" charset="0"/>
            </a:endParaRPr>
          </a:p>
        </p:txBody>
      </p:sp>
      <p:graphicFrame>
        <p:nvGraphicFramePr>
          <p:cNvPr id="5" name="Таблица 4">
            <a:extLst>
              <a:ext uri="{FF2B5EF4-FFF2-40B4-BE49-F238E27FC236}">
                <a16:creationId xmlns:a16="http://schemas.microsoft.com/office/drawing/2014/main" id="{6417F4F5-B246-4DAD-AF03-E8ABA29C2BAB}"/>
              </a:ext>
            </a:extLst>
          </p:cNvPr>
          <p:cNvGraphicFramePr>
            <a:graphicFrameLocks noGrp="1"/>
          </p:cNvGraphicFramePr>
          <p:nvPr/>
        </p:nvGraphicFramePr>
        <p:xfrm>
          <a:off x="145840" y="1202379"/>
          <a:ext cx="8229600" cy="391351"/>
        </p:xfrm>
        <a:graphic>
          <a:graphicData uri="http://schemas.openxmlformats.org/drawingml/2006/table">
            <a:tbl>
              <a:tblPr/>
              <a:tblGrid>
                <a:gridCol w="8229600">
                  <a:extLst>
                    <a:ext uri="{9D8B030D-6E8A-4147-A177-3AD203B41FA5}">
                      <a16:colId xmlns:a16="http://schemas.microsoft.com/office/drawing/2014/main" val="389438957"/>
                    </a:ext>
                  </a:extLst>
                </a:gridCol>
              </a:tblGrid>
              <a:tr h="0">
                <a:tc>
                  <a:txBody>
                    <a:bodyPr/>
                    <a:lstStyle/>
                    <a:p>
                      <a:pPr algn="just">
                        <a:lnSpc>
                          <a:spcPct val="107000"/>
                        </a:lnSpc>
                        <a:spcAft>
                          <a:spcPts val="800"/>
                        </a:spcAft>
                      </a:pP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279777543"/>
                  </a:ext>
                </a:extLst>
              </a:tr>
            </a:tbl>
          </a:graphicData>
        </a:graphic>
      </p:graphicFrame>
      <p:pic>
        <p:nvPicPr>
          <p:cNvPr id="10" name="Объект 7" descr="https://fs01.urokimatematiki.ru/e/001603-00b.jpg">
            <a:extLst>
              <a:ext uri="{FF2B5EF4-FFF2-40B4-BE49-F238E27FC236}">
                <a16:creationId xmlns:a16="http://schemas.microsoft.com/office/drawing/2014/main" id="{7AF4C970-BCFB-4D66-BD18-0C28C43C4901}"/>
              </a:ext>
            </a:extLst>
          </p:cNvPr>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544643" y="980728"/>
            <a:ext cx="7891043" cy="4291946"/>
          </a:xfrm>
          <a:prstGeom prst="rect">
            <a:avLst/>
          </a:prstGeom>
          <a:noFill/>
          <a:ln>
            <a:noFill/>
          </a:ln>
        </p:spPr>
      </p:pic>
    </p:spTree>
    <p:extLst>
      <p:ext uri="{BB962C8B-B14F-4D97-AF65-F5344CB8AC3E}">
        <p14:creationId xmlns:p14="http://schemas.microsoft.com/office/powerpoint/2010/main" val="22081864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7C1ECFF6-D241-47FC-844B-9111A9D1D52A}" type="slidenum">
              <a:rPr lang="ru-RU" altLang="ru-RU" sz="1200" b="1">
                <a:solidFill>
                  <a:srgbClr val="002060"/>
                </a:solidFill>
              </a:rPr>
              <a:pPr>
                <a:buSzPts val="1100"/>
              </a:pPr>
              <a:t>21</a:t>
            </a:fld>
            <a:endParaRPr lang="ru-RU" altLang="ru-RU" sz="1200" b="1">
              <a:solidFill>
                <a:srgbClr val="002060"/>
              </a:solidFill>
            </a:endParaRPr>
          </a:p>
        </p:txBody>
      </p:sp>
      <p:cxnSp>
        <p:nvCxnSpPr>
          <p:cNvPr id="922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223" name="Прямоугольник 9"/>
          <p:cNvSpPr>
            <a:spLocks noChangeArrowheads="1"/>
          </p:cNvSpPr>
          <p:nvPr/>
        </p:nvSpPr>
        <p:spPr bwMode="auto">
          <a:xfrm>
            <a:off x="107504" y="262779"/>
            <a:ext cx="7848871" cy="536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1pPr>
            <a:lvl2pPr marL="742950" indent="-28575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2pPr>
            <a:lvl3pPr marL="11430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3pPr>
            <a:lvl4pPr marL="16002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4pPr>
            <a:lvl5pPr marL="20574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9pPr>
          </a:lstStyle>
          <a:p>
            <a:pPr algn="ctr">
              <a:lnSpc>
                <a:spcPct val="115000"/>
              </a:lnSpc>
            </a:pPr>
            <a:endParaRPr lang="ru-RU" altLang="ru-RU" sz="2800" b="1" dirty="0">
              <a:solidFill>
                <a:schemeClr val="bg1"/>
              </a:solidFill>
              <a:latin typeface="Times New Roman" pitchFamily="18" charset="0"/>
              <a:cs typeface="Times New Roman" pitchFamily="18" charset="0"/>
            </a:endParaRPr>
          </a:p>
        </p:txBody>
      </p:sp>
      <p:sp>
        <p:nvSpPr>
          <p:cNvPr id="13" name="Полилиния 12"/>
          <p:cNvSpPr/>
          <p:nvPr/>
        </p:nvSpPr>
        <p:spPr>
          <a:xfrm>
            <a:off x="3212433" y="1850368"/>
            <a:ext cx="3213100" cy="457200"/>
          </a:xfrm>
          <a:custGeom>
            <a:avLst/>
            <a:gdLst>
              <a:gd name="connsiteX0" fmla="*/ 0 w 3213100"/>
              <a:gd name="connsiteY0" fmla="*/ 457200 h 457200"/>
              <a:gd name="connsiteX1" fmla="*/ 63500 w 3213100"/>
              <a:gd name="connsiteY1" fmla="*/ 431800 h 457200"/>
              <a:gd name="connsiteX2" fmla="*/ 101600 w 3213100"/>
              <a:gd name="connsiteY2" fmla="*/ 406400 h 457200"/>
              <a:gd name="connsiteX3" fmla="*/ 228600 w 3213100"/>
              <a:gd name="connsiteY3" fmla="*/ 368300 h 457200"/>
              <a:gd name="connsiteX4" fmla="*/ 279400 w 3213100"/>
              <a:gd name="connsiteY4" fmla="*/ 342900 h 457200"/>
              <a:gd name="connsiteX5" fmla="*/ 393700 w 3213100"/>
              <a:gd name="connsiteY5" fmla="*/ 292100 h 457200"/>
              <a:gd name="connsiteX6" fmla="*/ 419100 w 3213100"/>
              <a:gd name="connsiteY6" fmla="*/ 254000 h 457200"/>
              <a:gd name="connsiteX7" fmla="*/ 457200 w 3213100"/>
              <a:gd name="connsiteY7" fmla="*/ 241300 h 457200"/>
              <a:gd name="connsiteX8" fmla="*/ 495300 w 3213100"/>
              <a:gd name="connsiteY8" fmla="*/ 215900 h 457200"/>
              <a:gd name="connsiteX9" fmla="*/ 533400 w 3213100"/>
              <a:gd name="connsiteY9" fmla="*/ 177800 h 457200"/>
              <a:gd name="connsiteX10" fmla="*/ 571500 w 3213100"/>
              <a:gd name="connsiteY10" fmla="*/ 165100 h 457200"/>
              <a:gd name="connsiteX11" fmla="*/ 609600 w 3213100"/>
              <a:gd name="connsiteY11" fmla="*/ 139700 h 457200"/>
              <a:gd name="connsiteX12" fmla="*/ 685800 w 3213100"/>
              <a:gd name="connsiteY12" fmla="*/ 114300 h 457200"/>
              <a:gd name="connsiteX13" fmla="*/ 787400 w 3213100"/>
              <a:gd name="connsiteY13" fmla="*/ 76200 h 457200"/>
              <a:gd name="connsiteX14" fmla="*/ 901700 w 3213100"/>
              <a:gd name="connsiteY14" fmla="*/ 50800 h 457200"/>
              <a:gd name="connsiteX15" fmla="*/ 977900 w 3213100"/>
              <a:gd name="connsiteY15" fmla="*/ 25400 h 457200"/>
              <a:gd name="connsiteX16" fmla="*/ 1206500 w 3213100"/>
              <a:gd name="connsiteY16" fmla="*/ 0 h 457200"/>
              <a:gd name="connsiteX17" fmla="*/ 2057400 w 3213100"/>
              <a:gd name="connsiteY17" fmla="*/ 25400 h 457200"/>
              <a:gd name="connsiteX18" fmla="*/ 2133600 w 3213100"/>
              <a:gd name="connsiteY18" fmla="*/ 38100 h 457200"/>
              <a:gd name="connsiteX19" fmla="*/ 2260600 w 3213100"/>
              <a:gd name="connsiteY19" fmla="*/ 50800 h 457200"/>
              <a:gd name="connsiteX20" fmla="*/ 2463800 w 3213100"/>
              <a:gd name="connsiteY20" fmla="*/ 76200 h 457200"/>
              <a:gd name="connsiteX21" fmla="*/ 2578100 w 3213100"/>
              <a:gd name="connsiteY21" fmla="*/ 114300 h 457200"/>
              <a:gd name="connsiteX22" fmla="*/ 2616200 w 3213100"/>
              <a:gd name="connsiteY22" fmla="*/ 127000 h 457200"/>
              <a:gd name="connsiteX23" fmla="*/ 2654300 w 3213100"/>
              <a:gd name="connsiteY23" fmla="*/ 139700 h 457200"/>
              <a:gd name="connsiteX24" fmla="*/ 2705100 w 3213100"/>
              <a:gd name="connsiteY24" fmla="*/ 152400 h 457200"/>
              <a:gd name="connsiteX25" fmla="*/ 2743200 w 3213100"/>
              <a:gd name="connsiteY25" fmla="*/ 165100 h 457200"/>
              <a:gd name="connsiteX26" fmla="*/ 2794000 w 3213100"/>
              <a:gd name="connsiteY26" fmla="*/ 177800 h 457200"/>
              <a:gd name="connsiteX27" fmla="*/ 2857500 w 3213100"/>
              <a:gd name="connsiteY27" fmla="*/ 190500 h 457200"/>
              <a:gd name="connsiteX28" fmla="*/ 2933700 w 3213100"/>
              <a:gd name="connsiteY28" fmla="*/ 215900 h 457200"/>
              <a:gd name="connsiteX29" fmla="*/ 2971800 w 3213100"/>
              <a:gd name="connsiteY29" fmla="*/ 228600 h 457200"/>
              <a:gd name="connsiteX30" fmla="*/ 3009900 w 3213100"/>
              <a:gd name="connsiteY30" fmla="*/ 254000 h 457200"/>
              <a:gd name="connsiteX31" fmla="*/ 3048000 w 3213100"/>
              <a:gd name="connsiteY31" fmla="*/ 266700 h 457200"/>
              <a:gd name="connsiteX32" fmla="*/ 3124200 w 3213100"/>
              <a:gd name="connsiteY32" fmla="*/ 317500 h 457200"/>
              <a:gd name="connsiteX33" fmla="*/ 3162300 w 3213100"/>
              <a:gd name="connsiteY33" fmla="*/ 342900 h 457200"/>
              <a:gd name="connsiteX34" fmla="*/ 3213100 w 3213100"/>
              <a:gd name="connsiteY34" fmla="*/ 3937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213100" h="457200">
                <a:moveTo>
                  <a:pt x="0" y="457200"/>
                </a:moveTo>
                <a:cubicBezTo>
                  <a:pt x="21167" y="448733"/>
                  <a:pt x="43110" y="441995"/>
                  <a:pt x="63500" y="431800"/>
                </a:cubicBezTo>
                <a:cubicBezTo>
                  <a:pt x="77152" y="424974"/>
                  <a:pt x="87652" y="412599"/>
                  <a:pt x="101600" y="406400"/>
                </a:cubicBezTo>
                <a:cubicBezTo>
                  <a:pt x="257925" y="336922"/>
                  <a:pt x="110385" y="412630"/>
                  <a:pt x="228600" y="368300"/>
                </a:cubicBezTo>
                <a:cubicBezTo>
                  <a:pt x="246327" y="361653"/>
                  <a:pt x="261822" y="349931"/>
                  <a:pt x="279400" y="342900"/>
                </a:cubicBezTo>
                <a:cubicBezTo>
                  <a:pt x="392750" y="297560"/>
                  <a:pt x="320399" y="340967"/>
                  <a:pt x="393700" y="292100"/>
                </a:cubicBezTo>
                <a:cubicBezTo>
                  <a:pt x="402167" y="279400"/>
                  <a:pt x="407181" y="263535"/>
                  <a:pt x="419100" y="254000"/>
                </a:cubicBezTo>
                <a:cubicBezTo>
                  <a:pt x="429553" y="245637"/>
                  <a:pt x="445226" y="247287"/>
                  <a:pt x="457200" y="241300"/>
                </a:cubicBezTo>
                <a:cubicBezTo>
                  <a:pt x="470852" y="234474"/>
                  <a:pt x="483574" y="225671"/>
                  <a:pt x="495300" y="215900"/>
                </a:cubicBezTo>
                <a:cubicBezTo>
                  <a:pt x="509098" y="204402"/>
                  <a:pt x="518456" y="187763"/>
                  <a:pt x="533400" y="177800"/>
                </a:cubicBezTo>
                <a:cubicBezTo>
                  <a:pt x="544539" y="170374"/>
                  <a:pt x="559526" y="171087"/>
                  <a:pt x="571500" y="165100"/>
                </a:cubicBezTo>
                <a:cubicBezTo>
                  <a:pt x="585152" y="158274"/>
                  <a:pt x="595652" y="145899"/>
                  <a:pt x="609600" y="139700"/>
                </a:cubicBezTo>
                <a:cubicBezTo>
                  <a:pt x="634066" y="128826"/>
                  <a:pt x="660941" y="124244"/>
                  <a:pt x="685800" y="114300"/>
                </a:cubicBezTo>
                <a:cubicBezTo>
                  <a:pt x="705223" y="106531"/>
                  <a:pt x="760855" y="82836"/>
                  <a:pt x="787400" y="76200"/>
                </a:cubicBezTo>
                <a:cubicBezTo>
                  <a:pt x="859909" y="58073"/>
                  <a:pt x="836514" y="70356"/>
                  <a:pt x="901700" y="50800"/>
                </a:cubicBezTo>
                <a:cubicBezTo>
                  <a:pt x="927345" y="43107"/>
                  <a:pt x="951259" y="28064"/>
                  <a:pt x="977900" y="25400"/>
                </a:cubicBezTo>
                <a:cubicBezTo>
                  <a:pt x="1138861" y="9304"/>
                  <a:pt x="1062684" y="17977"/>
                  <a:pt x="1206500" y="0"/>
                </a:cubicBezTo>
                <a:cubicBezTo>
                  <a:pt x="1373894" y="3562"/>
                  <a:pt x="1823694" y="7423"/>
                  <a:pt x="2057400" y="25400"/>
                </a:cubicBezTo>
                <a:cubicBezTo>
                  <a:pt x="2083075" y="27375"/>
                  <a:pt x="2108048" y="34906"/>
                  <a:pt x="2133600" y="38100"/>
                </a:cubicBezTo>
                <a:cubicBezTo>
                  <a:pt x="2175816" y="43377"/>
                  <a:pt x="2218429" y="45177"/>
                  <a:pt x="2260600" y="50800"/>
                </a:cubicBezTo>
                <a:cubicBezTo>
                  <a:pt x="2541787" y="88292"/>
                  <a:pt x="1930375" y="27707"/>
                  <a:pt x="2463800" y="76200"/>
                </a:cubicBezTo>
                <a:lnTo>
                  <a:pt x="2578100" y="114300"/>
                </a:lnTo>
                <a:lnTo>
                  <a:pt x="2616200" y="127000"/>
                </a:lnTo>
                <a:cubicBezTo>
                  <a:pt x="2628900" y="131233"/>
                  <a:pt x="2641313" y="136453"/>
                  <a:pt x="2654300" y="139700"/>
                </a:cubicBezTo>
                <a:cubicBezTo>
                  <a:pt x="2671233" y="143933"/>
                  <a:pt x="2688317" y="147605"/>
                  <a:pt x="2705100" y="152400"/>
                </a:cubicBezTo>
                <a:cubicBezTo>
                  <a:pt x="2717972" y="156078"/>
                  <a:pt x="2730328" y="161422"/>
                  <a:pt x="2743200" y="165100"/>
                </a:cubicBezTo>
                <a:cubicBezTo>
                  <a:pt x="2759983" y="169895"/>
                  <a:pt x="2776961" y="174014"/>
                  <a:pt x="2794000" y="177800"/>
                </a:cubicBezTo>
                <a:cubicBezTo>
                  <a:pt x="2815072" y="182483"/>
                  <a:pt x="2836675" y="184820"/>
                  <a:pt x="2857500" y="190500"/>
                </a:cubicBezTo>
                <a:cubicBezTo>
                  <a:pt x="2883331" y="197545"/>
                  <a:pt x="2908300" y="207433"/>
                  <a:pt x="2933700" y="215900"/>
                </a:cubicBezTo>
                <a:cubicBezTo>
                  <a:pt x="2946400" y="220133"/>
                  <a:pt x="2960661" y="221174"/>
                  <a:pt x="2971800" y="228600"/>
                </a:cubicBezTo>
                <a:cubicBezTo>
                  <a:pt x="2984500" y="237067"/>
                  <a:pt x="2996248" y="247174"/>
                  <a:pt x="3009900" y="254000"/>
                </a:cubicBezTo>
                <a:cubicBezTo>
                  <a:pt x="3021874" y="259987"/>
                  <a:pt x="3036298" y="260199"/>
                  <a:pt x="3048000" y="266700"/>
                </a:cubicBezTo>
                <a:cubicBezTo>
                  <a:pt x="3074685" y="281525"/>
                  <a:pt x="3098800" y="300567"/>
                  <a:pt x="3124200" y="317500"/>
                </a:cubicBezTo>
                <a:cubicBezTo>
                  <a:pt x="3136900" y="325967"/>
                  <a:pt x="3151507" y="332107"/>
                  <a:pt x="3162300" y="342900"/>
                </a:cubicBezTo>
                <a:lnTo>
                  <a:pt x="3213100" y="393700"/>
                </a:lnTo>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a:extLst>
              <a:ext uri="{FF2B5EF4-FFF2-40B4-BE49-F238E27FC236}">
                <a16:creationId xmlns:a16="http://schemas.microsoft.com/office/drawing/2014/main" id="{F497B7A4-A15B-4600-A57E-582E36B8E39B}"/>
              </a:ext>
            </a:extLst>
          </p:cNvPr>
          <p:cNvSpPr/>
          <p:nvPr/>
        </p:nvSpPr>
        <p:spPr>
          <a:xfrm>
            <a:off x="971600" y="980729"/>
            <a:ext cx="7803164" cy="4893647"/>
          </a:xfrm>
          <a:prstGeom prst="rect">
            <a:avLst/>
          </a:prstGeom>
        </p:spPr>
        <p:txBody>
          <a:bodyPr wrap="square">
            <a:spAutoFit/>
          </a:bodyPr>
          <a:lstStyle/>
          <a:p>
            <a:r>
              <a:rPr lang="ru-RU" sz="2400" b="1" i="1" dirty="0">
                <a:latin typeface="Times New Roman" panose="02020603050405020304" pitchFamily="18" charset="0"/>
                <a:cs typeface="Times New Roman" panose="02020603050405020304" pitchFamily="18" charset="0"/>
              </a:rPr>
              <a:t>Сегодня на уроке вы:</a:t>
            </a:r>
          </a:p>
          <a:p>
            <a:pPr marL="342900" indent="-342900">
              <a:buFontTx/>
              <a:buChar char="-"/>
            </a:pPr>
            <a:r>
              <a:rPr lang="ru-RU" sz="2400" dirty="0" smtClean="0">
                <a:latin typeface="Times New Roman" panose="02020603050405020304" pitchFamily="18" charset="0"/>
                <a:cs typeface="Times New Roman" panose="02020603050405020304" pitchFamily="18" charset="0"/>
              </a:rPr>
              <a:t>работали </a:t>
            </a:r>
            <a:r>
              <a:rPr lang="ru-RU" sz="2400" dirty="0">
                <a:latin typeface="Times New Roman" panose="02020603050405020304" pitchFamily="18" charset="0"/>
                <a:cs typeface="Times New Roman" panose="02020603050405020304" pitchFamily="18" charset="0"/>
              </a:rPr>
              <a:t>над пониманием содержания прозаических текстов, определяя ключевые моменты развития сюжета;</a:t>
            </a:r>
          </a:p>
          <a:p>
            <a:pPr marL="342900" indent="-342900">
              <a:buFontTx/>
              <a:buChar char="-"/>
            </a:pPr>
            <a:r>
              <a:rPr lang="ru-RU" sz="2400" dirty="0" smtClean="0">
                <a:latin typeface="Times New Roman" panose="02020603050405020304" pitchFamily="18" charset="0"/>
                <a:cs typeface="Times New Roman" panose="02020603050405020304" pitchFamily="18" charset="0"/>
              </a:rPr>
              <a:t>определяли  </a:t>
            </a:r>
            <a:r>
              <a:rPr lang="ru-RU" sz="2400" dirty="0">
                <a:latin typeface="Times New Roman" panose="02020603050405020304" pitchFamily="18" charset="0"/>
                <a:cs typeface="Times New Roman" panose="02020603050405020304" pitchFamily="18" charset="0"/>
              </a:rPr>
              <a:t>основную мысль текста , выявляя авторскую позицию;</a:t>
            </a:r>
          </a:p>
          <a:p>
            <a:pPr marL="342900" indent="-342900">
              <a:buFontTx/>
              <a:buChar char="-"/>
            </a:pPr>
            <a:r>
              <a:rPr lang="ru-RU" sz="2400" dirty="0" smtClean="0">
                <a:latin typeface="Times New Roman" panose="02020603050405020304" pitchFamily="18" charset="0"/>
                <a:cs typeface="Times New Roman" panose="02020603050405020304" pitchFamily="18" charset="0"/>
              </a:rPr>
              <a:t>использовали </a:t>
            </a:r>
            <a:r>
              <a:rPr lang="ru-RU" sz="2400" dirty="0">
                <a:latin typeface="Times New Roman" panose="02020603050405020304" pitchFamily="18" charset="0"/>
                <a:cs typeface="Times New Roman" panose="02020603050405020304" pitchFamily="18" charset="0"/>
              </a:rPr>
              <a:t>деепричастные обороты </a:t>
            </a:r>
            <a:r>
              <a:rPr lang="ru-RU" sz="2400" dirty="0" smtClean="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a:p>
            <a:endParaRPr lang="ru-RU" sz="2400" b="1" dirty="0">
              <a:latin typeface="Times New Roman" panose="02020603050405020304" pitchFamily="18" charset="0"/>
              <a:cs typeface="Times New Roman" panose="02020603050405020304" pitchFamily="18" charset="0"/>
            </a:endParaRPr>
          </a:p>
          <a:p>
            <a:r>
              <a:rPr lang="ru-RU" sz="2400" b="1" i="1" dirty="0">
                <a:latin typeface="Times New Roman" panose="02020603050405020304" pitchFamily="18" charset="0"/>
                <a:cs typeface="Times New Roman" panose="02020603050405020304" pitchFamily="18" charset="0"/>
              </a:rPr>
              <a:t>Вы </a:t>
            </a:r>
            <a:r>
              <a:rPr lang="ru-RU" sz="2400" b="1" i="1" dirty="0" smtClean="0">
                <a:latin typeface="Times New Roman" panose="02020603050405020304" pitchFamily="18" charset="0"/>
                <a:cs typeface="Times New Roman" panose="02020603050405020304" pitchFamily="18" charset="0"/>
              </a:rPr>
              <a:t>научились:</a:t>
            </a:r>
            <a:endParaRPr lang="ru-RU" sz="2400" b="1" i="1" dirty="0">
              <a:latin typeface="Times New Roman" panose="02020603050405020304" pitchFamily="18" charset="0"/>
              <a:cs typeface="Times New Roman" panose="02020603050405020304" pitchFamily="18" charset="0"/>
            </a:endParaRPr>
          </a:p>
          <a:p>
            <a:pPr marL="342900" indent="-342900">
              <a:buFontTx/>
              <a:buChar char="-"/>
            </a:pPr>
            <a:r>
              <a:rPr lang="ru-RU" sz="2400" dirty="0">
                <a:latin typeface="Times New Roman" panose="02020603050405020304" pitchFamily="18" charset="0"/>
                <a:cs typeface="Times New Roman" panose="02020603050405020304" pitchFamily="18" charset="0"/>
              </a:rPr>
              <a:t>составлять тонкие и толстые вопросы;</a:t>
            </a:r>
          </a:p>
          <a:p>
            <a:pPr marL="342900" indent="-342900">
              <a:buFontTx/>
              <a:buChar char="-"/>
            </a:pPr>
            <a:r>
              <a:rPr lang="kk-KZ" sz="2400" dirty="0">
                <a:latin typeface="Times New Roman" panose="02020603050405020304" pitchFamily="18" charset="0"/>
                <a:cs typeface="Times New Roman" panose="02020603050405020304" pitchFamily="18" charset="0"/>
              </a:rPr>
              <a:t>анализировать  и заполнять </a:t>
            </a:r>
            <a:r>
              <a:rPr lang="ru-RU" sz="2400" dirty="0" smtClean="0">
                <a:latin typeface="Times New Roman" panose="02020603050405020304" pitchFamily="18" charset="0"/>
                <a:cs typeface="Times New Roman" panose="02020603050405020304" pitchFamily="18" charset="0"/>
              </a:rPr>
              <a:t>Диаграмму  Венна;</a:t>
            </a:r>
          </a:p>
          <a:p>
            <a:pPr marL="342900" indent="-342900">
              <a:buFontTx/>
              <a:buChar char="-"/>
            </a:pPr>
            <a:r>
              <a:rPr lang="kk-KZ" sz="2400" dirty="0">
                <a:latin typeface="Times New Roman" panose="02020603050405020304" pitchFamily="18" charset="0"/>
                <a:cs typeface="Times New Roman" panose="02020603050405020304" pitchFamily="18" charset="0"/>
              </a:rPr>
              <a:t>н</a:t>
            </a:r>
            <a:r>
              <a:rPr lang="kk-KZ" sz="2400" dirty="0" smtClean="0">
                <a:latin typeface="Times New Roman" panose="02020603050405020304" pitchFamily="18" charset="0"/>
                <a:cs typeface="Times New Roman" panose="02020603050405020304" pitchFamily="18" charset="0"/>
              </a:rPr>
              <a:t>аходить деепричастные  обороты и  определять</a:t>
            </a:r>
            <a:r>
              <a:rPr lang="en-US" sz="2400" dirty="0" smtClean="0">
                <a:latin typeface="Times New Roman" panose="02020603050405020304" pitchFamily="18" charset="0"/>
                <a:cs typeface="Times New Roman" panose="02020603050405020304" pitchFamily="18" charset="0"/>
              </a:rPr>
              <a:t>,</a:t>
            </a:r>
            <a:r>
              <a:rPr lang="kk-KZ" sz="2400" dirty="0" smtClean="0">
                <a:latin typeface="Times New Roman" panose="02020603050405020304" pitchFamily="18" charset="0"/>
                <a:cs typeface="Times New Roman" panose="02020603050405020304" pitchFamily="18" charset="0"/>
              </a:rPr>
              <a:t> чем они являются в предложении.</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65200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821A6F7-481E-498F-84C7-CBF5D40C926D}" type="slidenum">
              <a:rPr lang="ru-RU" altLang="ru-RU" sz="1200" b="1">
                <a:solidFill>
                  <a:srgbClr val="002060"/>
                </a:solidFill>
              </a:rPr>
              <a:pPr>
                <a:buSzPts val="1100"/>
              </a:pPr>
              <a:t>22</a:t>
            </a:fld>
            <a:endParaRPr lang="ru-RU" altLang="ru-RU" sz="1200" b="1">
              <a:solidFill>
                <a:srgbClr val="002060"/>
              </a:solidFill>
            </a:endParaRPr>
          </a:p>
        </p:txBody>
      </p:sp>
      <p:cxnSp>
        <p:nvCxnSpPr>
          <p:cNvPr id="12292"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2293"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 name="Прямоугольник 1">
            <a:extLst>
              <a:ext uri="{FF2B5EF4-FFF2-40B4-BE49-F238E27FC236}">
                <a16:creationId xmlns:a16="http://schemas.microsoft.com/office/drawing/2014/main" id="{62F37149-959E-4298-9275-2EFC7AFB070C}"/>
              </a:ext>
            </a:extLst>
          </p:cNvPr>
          <p:cNvSpPr/>
          <p:nvPr/>
        </p:nvSpPr>
        <p:spPr>
          <a:xfrm>
            <a:off x="179512" y="347003"/>
            <a:ext cx="7871208" cy="653049"/>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500" b="1" dirty="0">
                <a:latin typeface="Times New Roman" panose="02020603050405020304" pitchFamily="18" charset="0"/>
                <a:cs typeface="Times New Roman" panose="02020603050405020304" pitchFamily="18" charset="0"/>
              </a:rPr>
              <a:t>Рекомендуемое учебное </a:t>
            </a:r>
            <a:r>
              <a:rPr lang="ru-RU" sz="2500" b="1" dirty="0" smtClean="0">
                <a:latin typeface="Times New Roman" panose="02020603050405020304" pitchFamily="18" charset="0"/>
                <a:cs typeface="Times New Roman" panose="02020603050405020304" pitchFamily="18" charset="0"/>
              </a:rPr>
              <a:t>задание</a:t>
            </a:r>
            <a:endParaRPr lang="ru-RU" sz="2500" b="1" dirty="0">
              <a:latin typeface="Times New Roman" panose="02020603050405020304" pitchFamily="18"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B2D13FB0-83D7-4F59-99C1-85BCB2CF2665}"/>
              </a:ext>
            </a:extLst>
          </p:cNvPr>
          <p:cNvSpPr/>
          <p:nvPr/>
        </p:nvSpPr>
        <p:spPr>
          <a:xfrm>
            <a:off x="1043608" y="2348880"/>
            <a:ext cx="7870978" cy="1200329"/>
          </a:xfrm>
          <a:prstGeom prst="rect">
            <a:avLst/>
          </a:prstGeom>
        </p:spPr>
        <p:txBody>
          <a:bodyPr wrap="square">
            <a:spAutoFit/>
          </a:bodyPr>
          <a:lstStyle/>
          <a:p>
            <a:r>
              <a:rPr lang="kk-KZ" sz="2400" dirty="0" smtClean="0">
                <a:latin typeface="Times New Roman" panose="02020603050405020304" pitchFamily="18" charset="0"/>
                <a:cs typeface="Times New Roman" panose="02020603050405020304" pitchFamily="18" charset="0"/>
              </a:rPr>
              <a:t>Напишите  текст -рассуждение , расскрывая значение пословицы « Труд кормит , лень портит» , используя обособленные  члены предложения .</a:t>
            </a:r>
            <a:endParaRPr lang="ru-RU"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01495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821A6F7-481E-498F-84C7-CBF5D40C926D}" type="slidenum">
              <a:rPr lang="ru-RU" altLang="ru-RU" sz="1200" b="1">
                <a:solidFill>
                  <a:srgbClr val="002060"/>
                </a:solidFill>
              </a:rPr>
              <a:pPr>
                <a:buSzPts val="1100"/>
              </a:pPr>
              <a:t>23</a:t>
            </a:fld>
            <a:endParaRPr lang="ru-RU" altLang="ru-RU" sz="1200" b="1">
              <a:solidFill>
                <a:srgbClr val="002060"/>
              </a:solidFill>
            </a:endParaRPr>
          </a:p>
        </p:txBody>
      </p:sp>
      <p:cxnSp>
        <p:nvCxnSpPr>
          <p:cNvPr id="12292"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2293"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4" name="Прямоугольник 3">
            <a:extLst>
              <a:ext uri="{FF2B5EF4-FFF2-40B4-BE49-F238E27FC236}">
                <a16:creationId xmlns:a16="http://schemas.microsoft.com/office/drawing/2014/main" id="{CFB2EB21-E9C7-4C4B-88B7-87FDD3243947}"/>
              </a:ext>
            </a:extLst>
          </p:cNvPr>
          <p:cNvSpPr/>
          <p:nvPr/>
        </p:nvSpPr>
        <p:spPr>
          <a:xfrm>
            <a:off x="1547664" y="2961480"/>
            <a:ext cx="7704856" cy="477054"/>
          </a:xfrm>
          <a:prstGeom prst="rect">
            <a:avLst/>
          </a:prstGeom>
        </p:spPr>
        <p:txBody>
          <a:bodyPr wrap="square">
            <a:spAutoFit/>
          </a:bodyPr>
          <a:lstStyle/>
          <a:p>
            <a:r>
              <a:rPr lang="ru-RU" sz="2500" b="1" i="1" dirty="0">
                <a:latin typeface="Times New Roman" panose="02020603050405020304" pitchFamily="18" charset="0"/>
                <a:cs typeface="Times New Roman" panose="02020603050405020304" pitchFamily="18" charset="0"/>
              </a:rPr>
              <a:t>Всего доброго! До новых встреч!</a:t>
            </a:r>
          </a:p>
        </p:txBody>
      </p:sp>
    </p:spTree>
    <p:extLst>
      <p:ext uri="{BB962C8B-B14F-4D97-AF65-F5344CB8AC3E}">
        <p14:creationId xmlns:p14="http://schemas.microsoft.com/office/powerpoint/2010/main" val="3188595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75"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3076"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16" name="Прямоугольник 15"/>
          <p:cNvSpPr/>
          <p:nvPr/>
        </p:nvSpPr>
        <p:spPr>
          <a:xfrm>
            <a:off x="848434" y="1151879"/>
            <a:ext cx="7517721" cy="461665"/>
          </a:xfrm>
          <a:prstGeom prst="rect">
            <a:avLst/>
          </a:prstGeom>
        </p:spPr>
        <p:txBody>
          <a:bodyPr wrap="square">
            <a:spAutoFit/>
          </a:bodyPr>
          <a:lstStyle/>
          <a:p>
            <a:endParaRPr lang="ru-RU" sz="24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2" name="Прямоугольник 1"/>
          <p:cNvSpPr/>
          <p:nvPr/>
        </p:nvSpPr>
        <p:spPr>
          <a:xfrm>
            <a:off x="2007214" y="767391"/>
            <a:ext cx="5515952" cy="461665"/>
          </a:xfrm>
          <a:prstGeom prst="rect">
            <a:avLst/>
          </a:prstGeom>
        </p:spPr>
        <p:txBody>
          <a:bodyPr wrap="square">
            <a:spAutoFit/>
          </a:bodyPr>
          <a:lstStyle/>
          <a:p>
            <a:r>
              <a:rPr lang="ru-RU" sz="2400" b="1" dirty="0">
                <a:latin typeface="Times New Roman" panose="02020603050405020304" pitchFamily="18" charset="0"/>
                <a:cs typeface="Times New Roman" panose="02020603050405020304" pitchFamily="18" charset="0"/>
              </a:rPr>
              <a:t>Закончи пословицу. Объясни .</a:t>
            </a:r>
          </a:p>
        </p:txBody>
      </p:sp>
      <p:sp>
        <p:nvSpPr>
          <p:cNvPr id="3" name="Прямоугольник 2">
            <a:extLst>
              <a:ext uri="{FF2B5EF4-FFF2-40B4-BE49-F238E27FC236}">
                <a16:creationId xmlns:a16="http://schemas.microsoft.com/office/drawing/2014/main" id="{70AE77AD-C036-42B1-ACB6-2C4FF543F314}"/>
              </a:ext>
            </a:extLst>
          </p:cNvPr>
          <p:cNvSpPr/>
          <p:nvPr/>
        </p:nvSpPr>
        <p:spPr>
          <a:xfrm>
            <a:off x="1" y="73317"/>
            <a:ext cx="8100392" cy="603454"/>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500" b="1" dirty="0">
                <a:latin typeface="Times New Roman" panose="02020603050405020304" pitchFamily="18" charset="0"/>
                <a:cs typeface="Times New Roman" panose="02020603050405020304" pitchFamily="18" charset="0"/>
              </a:rPr>
              <a:t>Задание 1 </a:t>
            </a:r>
          </a:p>
        </p:txBody>
      </p:sp>
      <p:sp>
        <p:nvSpPr>
          <p:cNvPr id="4" name="Прямоугольник 3"/>
          <p:cNvSpPr/>
          <p:nvPr/>
        </p:nvSpPr>
        <p:spPr>
          <a:xfrm>
            <a:off x="848433" y="1772816"/>
            <a:ext cx="7517721" cy="3416320"/>
          </a:xfrm>
          <a:prstGeom prst="rect">
            <a:avLst/>
          </a:prstGeom>
        </p:spPr>
        <p:txBody>
          <a:bodyPr wrap="square">
            <a:spAutoFit/>
          </a:bodyPr>
          <a:lstStyle/>
          <a:p>
            <a:r>
              <a:rPr lang="ru-RU" sz="2400" dirty="0"/>
              <a:t>Ешь пироги, а хлеб вперёд …  .</a:t>
            </a:r>
          </a:p>
          <a:p>
            <a:endParaRPr lang="ru-RU" sz="2400" dirty="0"/>
          </a:p>
          <a:p>
            <a:endParaRPr lang="ru-RU" sz="2400" dirty="0" smtClean="0"/>
          </a:p>
          <a:p>
            <a:endParaRPr lang="ru-RU" sz="2400" dirty="0"/>
          </a:p>
          <a:p>
            <a:endParaRPr lang="ru-RU" sz="2400" b="1" dirty="0" smtClean="0"/>
          </a:p>
          <a:p>
            <a:r>
              <a:rPr lang="ru-RU" sz="2400" b="1" dirty="0" smtClean="0"/>
              <a:t>Слова </a:t>
            </a:r>
            <a:r>
              <a:rPr lang="ru-RU" sz="2400" b="1" dirty="0"/>
              <a:t>для помощи:</a:t>
            </a:r>
          </a:p>
          <a:p>
            <a:r>
              <a:rPr lang="ru-RU" sz="2400" dirty="0"/>
              <a:t>   держи , бери , береги.</a:t>
            </a:r>
            <a:br>
              <a:rPr lang="ru-RU" sz="2400" dirty="0"/>
            </a:br>
            <a:r>
              <a:rPr lang="ru-RU" sz="2400" dirty="0"/>
              <a:t/>
            </a:r>
            <a:br>
              <a:rPr lang="ru-RU" sz="2400" dirty="0"/>
            </a:br>
            <a:endParaRPr lang="ru-RU" sz="2400" dirty="0"/>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8115" y="4231643"/>
            <a:ext cx="3110328" cy="1914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61603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75"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3076"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1" name="Прямоугольник 20">
            <a:extLst>
              <a:ext uri="{FF2B5EF4-FFF2-40B4-BE49-F238E27FC236}">
                <a16:creationId xmlns:a16="http://schemas.microsoft.com/office/drawing/2014/main" id="{C0FB0179-BE24-4FA1-85D7-E15BAF31D579}"/>
              </a:ext>
            </a:extLst>
          </p:cNvPr>
          <p:cNvSpPr/>
          <p:nvPr/>
        </p:nvSpPr>
        <p:spPr>
          <a:xfrm>
            <a:off x="1" y="73317"/>
            <a:ext cx="8090068" cy="57354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500" b="1" dirty="0" smtClean="0">
                <a:latin typeface="Times New Roman" panose="02020603050405020304" pitchFamily="18" charset="0"/>
                <a:cs typeface="Times New Roman" panose="02020603050405020304" pitchFamily="18" charset="0"/>
              </a:rPr>
              <a:t>Правильно</a:t>
            </a:r>
            <a:endParaRPr lang="ru-RU" sz="2500" b="1"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755575" y="1151878"/>
            <a:ext cx="7334493" cy="2492990"/>
          </a:xfrm>
          <a:prstGeom prst="rect">
            <a:avLst/>
          </a:prstGeom>
        </p:spPr>
        <p:txBody>
          <a:bodyPr wrap="square">
            <a:spAutoFit/>
          </a:bodyPr>
          <a:lstStyle/>
          <a:p>
            <a:r>
              <a:rPr lang="ru-RU" dirty="0"/>
              <a:t/>
            </a:r>
            <a:br>
              <a:rPr lang="ru-RU" dirty="0"/>
            </a:br>
            <a:r>
              <a:rPr lang="ru-RU" dirty="0"/>
              <a:t/>
            </a:r>
            <a:br>
              <a:rPr lang="ru-RU" dirty="0"/>
            </a:br>
            <a:r>
              <a:rPr lang="ru-RU" sz="2400" b="1" dirty="0"/>
              <a:t>Ешь пироги, а хлеб вперед береги </a:t>
            </a:r>
            <a:r>
              <a:rPr lang="ru-RU" sz="2400" b="1" dirty="0" smtClean="0"/>
              <a:t>.</a:t>
            </a:r>
          </a:p>
          <a:p>
            <a:endParaRPr lang="ru-RU" sz="2400" b="1" dirty="0"/>
          </a:p>
          <a:p>
            <a:r>
              <a:rPr lang="ru-RU" sz="2400" dirty="0"/>
              <a:t> - Наслаждайся, но с мерой, чтобы в будущем не было недостатка в нужнейшем.</a:t>
            </a:r>
          </a:p>
          <a:p>
            <a:endParaRPr lang="ru-RU" sz="2400" dirty="0"/>
          </a:p>
        </p:txBody>
      </p:sp>
      <p:pic>
        <p:nvPicPr>
          <p:cNvPr id="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2821" y="3861048"/>
            <a:ext cx="3578150" cy="22030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63450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397499" y="0"/>
            <a:ext cx="9144000" cy="6891116"/>
          </a:xfrm>
          <a:prstGeom prst="rect">
            <a:avLst/>
          </a:prstGeom>
          <a:solidFill>
            <a:schemeClr val="accent1">
              <a:lumMod val="40000"/>
              <a:lumOff val="60000"/>
            </a:schemeClr>
          </a:solidFill>
          <a:ln>
            <a:noFill/>
          </a:ln>
        </p:spPr>
      </p:pic>
      <p:sp>
        <p:nvSpPr>
          <p:cNvPr id="409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1FA3044-2C8E-4526-B602-FDC2B4739437}" type="slidenum">
              <a:rPr lang="ru-RU" altLang="ru-RU" sz="1200" b="1">
                <a:solidFill>
                  <a:srgbClr val="002060"/>
                </a:solidFill>
              </a:rPr>
              <a:pPr>
                <a:buSzPts val="1100"/>
              </a:pPr>
              <a:t>5</a:t>
            </a:fld>
            <a:endParaRPr lang="ru-RU" altLang="ru-RU" sz="1200" b="1" dirty="0">
              <a:solidFill>
                <a:srgbClr val="002060"/>
              </a:solidFill>
            </a:endParaRPr>
          </a:p>
        </p:txBody>
      </p:sp>
      <p:cxnSp>
        <p:nvCxnSpPr>
          <p:cNvPr id="4100"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4102" name="Прямоугольник 9"/>
          <p:cNvSpPr>
            <a:spLocks noChangeArrowheads="1"/>
          </p:cNvSpPr>
          <p:nvPr/>
        </p:nvSpPr>
        <p:spPr bwMode="auto">
          <a:xfrm>
            <a:off x="3145287" y="444913"/>
            <a:ext cx="1786753" cy="45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r>
              <a:rPr lang="ru-RU" sz="2400" b="1" dirty="0">
                <a:solidFill>
                  <a:schemeClr val="bg1"/>
                </a:solidFill>
                <a:latin typeface="Times New Roman" panose="02020603050405020304" pitchFamily="18" charset="0"/>
                <a:cs typeface="Times New Roman" panose="02020603050405020304" pitchFamily="18" charset="0"/>
              </a:rPr>
              <a:t>Задание 2</a:t>
            </a:r>
          </a:p>
        </p:txBody>
      </p:sp>
      <p:sp>
        <p:nvSpPr>
          <p:cNvPr id="2" name="Прямоугольник 1"/>
          <p:cNvSpPr/>
          <p:nvPr/>
        </p:nvSpPr>
        <p:spPr>
          <a:xfrm>
            <a:off x="683568" y="2690336"/>
            <a:ext cx="7507480" cy="461665"/>
          </a:xfrm>
          <a:prstGeom prst="rect">
            <a:avLst/>
          </a:prstGeom>
        </p:spPr>
        <p:txBody>
          <a:bodyPr wrap="square">
            <a:spAutoFit/>
          </a:bodyPr>
          <a:lstStyle/>
          <a:p>
            <a:endParaRPr lang="ru-RU" sz="24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8" name="Прямоугольник 7">
            <a:extLst>
              <a:ext uri="{FF2B5EF4-FFF2-40B4-BE49-F238E27FC236}">
                <a16:creationId xmlns:a16="http://schemas.microsoft.com/office/drawing/2014/main" id="{E0F6DDD7-D03E-48F9-BDAE-3C836BB611A1}"/>
              </a:ext>
            </a:extLst>
          </p:cNvPr>
          <p:cNvSpPr/>
          <p:nvPr/>
        </p:nvSpPr>
        <p:spPr>
          <a:xfrm>
            <a:off x="395536" y="1052737"/>
            <a:ext cx="8764754" cy="430887"/>
          </a:xfrm>
          <a:prstGeom prst="rect">
            <a:avLst/>
          </a:prstGeom>
        </p:spPr>
        <p:txBody>
          <a:bodyPr wrap="square">
            <a:spAutoFit/>
          </a:bodyPr>
          <a:lstStyle/>
          <a:p>
            <a:pPr algn="ctr"/>
            <a:r>
              <a:rPr lang="ru-RU" sz="2200" b="1" dirty="0">
                <a:latin typeface="Times New Roman" panose="02020603050405020304" pitchFamily="18" charset="0"/>
                <a:cs typeface="Times New Roman" panose="02020603050405020304" pitchFamily="18" charset="0"/>
              </a:rPr>
              <a:t>Прочитайте  текст. Выполните задания.</a:t>
            </a:r>
          </a:p>
        </p:txBody>
      </p:sp>
      <p:sp>
        <p:nvSpPr>
          <p:cNvPr id="13" name="Прямоугольник 12">
            <a:extLst>
              <a:ext uri="{FF2B5EF4-FFF2-40B4-BE49-F238E27FC236}">
                <a16:creationId xmlns:a16="http://schemas.microsoft.com/office/drawing/2014/main" id="{60CF300E-027E-496C-A4C9-29151EC8DAD7}"/>
              </a:ext>
            </a:extLst>
          </p:cNvPr>
          <p:cNvSpPr/>
          <p:nvPr/>
        </p:nvSpPr>
        <p:spPr>
          <a:xfrm>
            <a:off x="395536" y="1590097"/>
            <a:ext cx="8748464" cy="4601260"/>
          </a:xfrm>
          <a:prstGeom prst="rect">
            <a:avLst/>
          </a:prstGeom>
        </p:spPr>
        <p:txBody>
          <a:bodyPr wrap="square">
            <a:spAutoFit/>
          </a:bodyPr>
          <a:lstStyle/>
          <a:p>
            <a:r>
              <a:rPr lang="ru-RU" sz="1900"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Мешок зерна</a:t>
            </a:r>
          </a:p>
          <a:p>
            <a:r>
              <a:rPr lang="ru-RU"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Однажды зимой пришли два человека, терпящих голод, к зажиточному односельчанину и попросили у него еды. Богач был добрым человеком и каждому дал по мешку зерна. Поблагодарили люди торговца и пошли домой.</a:t>
            </a:r>
          </a:p>
          <a:p>
            <a:r>
              <a:rPr lang="ru-RU" sz="1600" dirty="0">
                <a:latin typeface="Times New Roman" panose="02020603050405020304" pitchFamily="18" charset="0"/>
                <a:cs typeface="Times New Roman" panose="02020603050405020304" pitchFamily="18" charset="0"/>
              </a:rPr>
              <a:t>    Первый человек решил оставить половину зерна для еды, а остальным засеять поле. Осенью он собрал намного больше пшеницы, чем посеял, так что ему хватило бы ещё на год. И решил он пойти к богачу, чтобы, поблагодарив, возвратить ему мешок зерна.</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Не принял купец дар бедняка и сказал:</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 Моего зерна, которое я дал тебе, уже нет, а есть твоё. Вот и бери его , если хочешь отблагодарить меня, помоги нуждающимся и накорми голодного.</a:t>
            </a:r>
            <a:br>
              <a:rPr lang="ru-RU" sz="1600" dirty="0">
                <a:latin typeface="Times New Roman" panose="02020603050405020304" pitchFamily="18" charset="0"/>
                <a:cs typeface="Times New Roman" panose="02020603050405020304" pitchFamily="18" charset="0"/>
              </a:rPr>
            </a:br>
            <a:r>
              <a:rPr lang="ru-RU" sz="1600" dirty="0" smtClean="0">
                <a:latin typeface="Times New Roman" panose="02020603050405020304" pitchFamily="18" charset="0"/>
                <a:cs typeface="Times New Roman" panose="02020603050405020304" pitchFamily="18" charset="0"/>
              </a:rPr>
              <a:t>     Второй </a:t>
            </a:r>
            <a:r>
              <a:rPr lang="ru-RU" sz="1600" dirty="0">
                <a:latin typeface="Times New Roman" panose="02020603050405020304" pitchFamily="18" charset="0"/>
                <a:cs typeface="Times New Roman" panose="02020603050405020304" pitchFamily="18" charset="0"/>
              </a:rPr>
              <a:t>человек целый год варил себе из зерна пшеничную кашу. К зиме все запасы зерна у него закончились, и тогда снова он пришёл к богачу, моля его о помощи, но богач отказал ему.</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 Ты что думал, я буду тебя постоянно кормить? Нет уж, братец. Нужно было тебе брать пример с твоего друга и засеять хоть частью зерна свой огород, тогда у тебя было бы пропитание. Но ты поленился и решил, что я буду потакать твоей лени. Если хочешь, пойди к своему другу и попроси у него мешок зерна, думаю, он с удовольствием поделится с тобой. Только не повторяй своей прежней ошибки, не ленись и засей своё поле, чтобы тебе больше не голодать.</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Не жди милости от других, будь милостив в первую очередь сам к себе</a:t>
            </a:r>
            <a:r>
              <a:rPr lang="ru-RU" sz="1600" dirty="0" smtClean="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85310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4D4D2B-3DF6-42CE-9B12-CFED1A086B5D}"/>
              </a:ext>
            </a:extLst>
          </p:cNvPr>
          <p:cNvSpPr>
            <a:spLocks noGrp="1"/>
          </p:cNvSpPr>
          <p:nvPr>
            <p:ph type="title"/>
          </p:nvPr>
        </p:nvSpPr>
        <p:spPr>
          <a:xfrm>
            <a:off x="539552" y="1124744"/>
            <a:ext cx="8064896" cy="3960440"/>
          </a:xfrm>
        </p:spPr>
        <p:txBody>
          <a:bodyPr>
            <a:normAutofit fontScale="90000"/>
          </a:bodyPr>
          <a:lstStyle/>
          <a:p>
            <a:pPr marL="0" indent="0" algn="l">
              <a:lnSpc>
                <a:spcPct val="150000"/>
              </a:lnSpc>
            </a:pPr>
            <a:r>
              <a:rPr lang="ru-RU" sz="2500" dirty="0">
                <a:solidFill>
                  <a:srgbClr val="002060"/>
                </a:solidFill>
                <a:latin typeface="Times New Roman" pitchFamily="18" charset="0"/>
                <a:cs typeface="Times New Roman" pitchFamily="18" charset="0"/>
              </a:rPr>
              <a:t>1</a:t>
            </a:r>
            <a:r>
              <a:rPr lang="ru-RU" sz="2500" dirty="0" smtClean="0">
                <a:solidFill>
                  <a:srgbClr val="002060"/>
                </a:solidFill>
                <a:latin typeface="Times New Roman" pitchFamily="18" charset="0"/>
                <a:cs typeface="Times New Roman" pitchFamily="18" charset="0"/>
              </a:rPr>
              <a:t>. В </a:t>
            </a:r>
            <a:r>
              <a:rPr lang="ru-RU" sz="2500" dirty="0">
                <a:solidFill>
                  <a:srgbClr val="002060"/>
                </a:solidFill>
                <a:latin typeface="Times New Roman" pitchFamily="18" charset="0"/>
                <a:cs typeface="Times New Roman" pitchFamily="18" charset="0"/>
              </a:rPr>
              <a:t>каком предложении содержится основная мысль </a:t>
            </a:r>
            <a:r>
              <a:rPr lang="ru-RU" sz="2500" dirty="0" smtClean="0">
                <a:solidFill>
                  <a:srgbClr val="002060"/>
                </a:solidFill>
                <a:latin typeface="Times New Roman" pitchFamily="18" charset="0"/>
                <a:cs typeface="Times New Roman" pitchFamily="18" charset="0"/>
              </a:rPr>
              <a:t>текста?</a:t>
            </a:r>
            <a:r>
              <a:rPr lang="ru-RU" sz="2500" dirty="0">
                <a:solidFill>
                  <a:srgbClr val="002060"/>
                </a:solidFill>
                <a:latin typeface="Times New Roman" pitchFamily="18" charset="0"/>
                <a:cs typeface="Times New Roman" pitchFamily="18" charset="0"/>
              </a:rPr>
              <a:t/>
            </a:r>
            <a:br>
              <a:rPr lang="ru-RU" sz="2500" dirty="0">
                <a:solidFill>
                  <a:srgbClr val="002060"/>
                </a:solidFill>
                <a:latin typeface="Times New Roman" pitchFamily="18" charset="0"/>
                <a:cs typeface="Times New Roman" pitchFamily="18" charset="0"/>
              </a:rPr>
            </a:br>
            <a:r>
              <a:rPr lang="ru-RU" sz="2500" dirty="0">
                <a:solidFill>
                  <a:srgbClr val="002060"/>
                </a:solidFill>
                <a:latin typeface="Times New Roman" pitchFamily="18" charset="0"/>
                <a:cs typeface="Times New Roman" pitchFamily="18" charset="0"/>
              </a:rPr>
              <a:t>2</a:t>
            </a:r>
            <a:r>
              <a:rPr lang="ru-RU" sz="2500" dirty="0" smtClean="0">
                <a:solidFill>
                  <a:srgbClr val="002060"/>
                </a:solidFill>
                <a:latin typeface="Times New Roman" pitchFamily="18" charset="0"/>
                <a:cs typeface="Times New Roman" pitchFamily="18" charset="0"/>
              </a:rPr>
              <a:t>. Как </a:t>
            </a:r>
            <a:r>
              <a:rPr lang="ru-RU" sz="2500" dirty="0">
                <a:solidFill>
                  <a:srgbClr val="002060"/>
                </a:solidFill>
                <a:latin typeface="Times New Roman" pitchFamily="18" charset="0"/>
                <a:cs typeface="Times New Roman" pitchFamily="18" charset="0"/>
              </a:rPr>
              <a:t>распорядился  с мешком зерна 1-й человек?</a:t>
            </a:r>
            <a:br>
              <a:rPr lang="ru-RU" sz="2500" dirty="0">
                <a:solidFill>
                  <a:srgbClr val="002060"/>
                </a:solidFill>
                <a:latin typeface="Times New Roman" pitchFamily="18" charset="0"/>
                <a:cs typeface="Times New Roman" pitchFamily="18" charset="0"/>
              </a:rPr>
            </a:br>
            <a:r>
              <a:rPr lang="ru-RU" sz="2500" dirty="0">
                <a:solidFill>
                  <a:srgbClr val="002060"/>
                </a:solidFill>
                <a:latin typeface="Times New Roman" pitchFamily="18" charset="0"/>
                <a:cs typeface="Times New Roman" pitchFamily="18" charset="0"/>
              </a:rPr>
              <a:t>3. Что сделал с зерном 2-й человек ?</a:t>
            </a:r>
            <a:br>
              <a:rPr lang="ru-RU" sz="2500" dirty="0">
                <a:solidFill>
                  <a:srgbClr val="002060"/>
                </a:solidFill>
                <a:latin typeface="Times New Roman" pitchFamily="18" charset="0"/>
                <a:cs typeface="Times New Roman" pitchFamily="18" charset="0"/>
              </a:rPr>
            </a:br>
            <a:r>
              <a:rPr lang="ru-RU" sz="2500" dirty="0" smtClean="0">
                <a:solidFill>
                  <a:srgbClr val="002060"/>
                </a:solidFill>
                <a:latin typeface="Times New Roman" pitchFamily="18" charset="0"/>
                <a:cs typeface="Times New Roman" pitchFamily="18" charset="0"/>
              </a:rPr>
              <a:t>4. Определи тип текста.</a:t>
            </a:r>
            <a:br>
              <a:rPr lang="ru-RU" sz="2500" dirty="0" smtClean="0">
                <a:solidFill>
                  <a:srgbClr val="002060"/>
                </a:solidFill>
                <a:latin typeface="Times New Roman" pitchFamily="18" charset="0"/>
                <a:cs typeface="Times New Roman" pitchFamily="18" charset="0"/>
              </a:rPr>
            </a:br>
            <a:r>
              <a:rPr lang="ru-RU" sz="2500" dirty="0" smtClean="0">
                <a:solidFill>
                  <a:srgbClr val="002060"/>
                </a:solidFill>
                <a:latin typeface="Times New Roman" pitchFamily="18" charset="0"/>
                <a:cs typeface="Times New Roman" pitchFamily="18" charset="0"/>
              </a:rPr>
              <a:t>5. Придумайте </a:t>
            </a:r>
            <a:r>
              <a:rPr lang="ru-RU" sz="2500" dirty="0">
                <a:solidFill>
                  <a:srgbClr val="002060"/>
                </a:solidFill>
                <a:latin typeface="Times New Roman" pitchFamily="18" charset="0"/>
                <a:cs typeface="Times New Roman" pitchFamily="18" charset="0"/>
              </a:rPr>
              <a:t>тонкие и толстые вопросы к тексту.</a:t>
            </a:r>
            <a:br>
              <a:rPr lang="ru-RU" sz="2500" dirty="0">
                <a:solidFill>
                  <a:srgbClr val="002060"/>
                </a:solidFill>
                <a:latin typeface="Times New Roman" pitchFamily="18" charset="0"/>
                <a:cs typeface="Times New Roman" pitchFamily="18" charset="0"/>
              </a:rPr>
            </a:br>
            <a:endParaRPr lang="ru-RU" sz="2400" dirty="0"/>
          </a:p>
        </p:txBody>
      </p:sp>
      <p:sp>
        <p:nvSpPr>
          <p:cNvPr id="3" name="Прямоугольник 2">
            <a:extLst>
              <a:ext uri="{FF2B5EF4-FFF2-40B4-BE49-F238E27FC236}">
                <a16:creationId xmlns:a16="http://schemas.microsoft.com/office/drawing/2014/main" id="{AD6180F0-22E7-41EF-8C96-84138A4FDFEA}"/>
              </a:ext>
            </a:extLst>
          </p:cNvPr>
          <p:cNvSpPr/>
          <p:nvPr/>
        </p:nvSpPr>
        <p:spPr>
          <a:xfrm>
            <a:off x="33975" y="518254"/>
            <a:ext cx="8748464" cy="576064"/>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400" b="1" dirty="0" smtClean="0">
              <a:solidFill>
                <a:srgbClr val="002060"/>
              </a:solidFill>
              <a:latin typeface="Times New Roman" pitchFamily="18" charset="0"/>
              <a:cs typeface="Times New Roman" pitchFamily="18" charset="0"/>
            </a:endParaRPr>
          </a:p>
          <a:p>
            <a:pPr algn="ctr"/>
            <a:r>
              <a:rPr lang="ru-RU" sz="2400" b="1" dirty="0">
                <a:solidFill>
                  <a:schemeClr val="bg1"/>
                </a:solidFill>
                <a:latin typeface="Times New Roman" pitchFamily="18" charset="0"/>
                <a:cs typeface="Times New Roman" pitchFamily="18" charset="0"/>
              </a:rPr>
              <a:t>Выполните </a:t>
            </a:r>
            <a:r>
              <a:rPr lang="ru-RU" sz="2400" b="1" dirty="0" smtClean="0">
                <a:solidFill>
                  <a:schemeClr val="bg1"/>
                </a:solidFill>
                <a:latin typeface="Times New Roman" pitchFamily="18" charset="0"/>
                <a:cs typeface="Times New Roman" pitchFamily="18" charset="0"/>
              </a:rPr>
              <a:t>  задание</a:t>
            </a:r>
            <a:r>
              <a:rPr lang="ru-RU" sz="2400" b="1" dirty="0">
                <a:solidFill>
                  <a:schemeClr val="bg1"/>
                </a:solidFill>
                <a:latin typeface="Times New Roman" pitchFamily="18" charset="0"/>
                <a:cs typeface="Times New Roman" pitchFamily="18" charset="0"/>
              </a:rPr>
              <a:t/>
            </a:r>
            <a:br>
              <a:rPr lang="ru-RU" sz="2400" b="1" dirty="0">
                <a:solidFill>
                  <a:schemeClr val="bg1"/>
                </a:solidFill>
                <a:latin typeface="Times New Roman" pitchFamily="18" charset="0"/>
                <a:cs typeface="Times New Roman" pitchFamily="18" charset="0"/>
              </a:rPr>
            </a:br>
            <a:endParaRPr lang="ru-RU" sz="2400" dirty="0">
              <a:solidFill>
                <a:schemeClr val="bg1"/>
              </a:solidFill>
            </a:endParaRPr>
          </a:p>
        </p:txBody>
      </p:sp>
    </p:spTree>
    <p:extLst>
      <p:ext uri="{BB962C8B-B14F-4D97-AF65-F5344CB8AC3E}">
        <p14:creationId xmlns:p14="http://schemas.microsoft.com/office/powerpoint/2010/main" val="2943774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4D4D2B-3DF6-42CE-9B12-CFED1A086B5D}"/>
              </a:ext>
            </a:extLst>
          </p:cNvPr>
          <p:cNvSpPr>
            <a:spLocks noGrp="1"/>
          </p:cNvSpPr>
          <p:nvPr>
            <p:ph type="title"/>
          </p:nvPr>
        </p:nvSpPr>
        <p:spPr>
          <a:xfrm>
            <a:off x="395536" y="1484784"/>
            <a:ext cx="8208912" cy="4968552"/>
          </a:xfrm>
        </p:spPr>
        <p:txBody>
          <a:bodyPr>
            <a:normAutofit fontScale="90000"/>
          </a:bodyPr>
          <a:lstStyle/>
          <a:p>
            <a:pPr marL="0" indent="0" algn="l">
              <a:lnSpc>
                <a:spcPct val="150000"/>
              </a:lnSpc>
            </a:pPr>
            <a:r>
              <a:rPr lang="ru-RU" sz="2500" dirty="0">
                <a:solidFill>
                  <a:srgbClr val="002060"/>
                </a:solidFill>
                <a:latin typeface="Times New Roman" pitchFamily="18" charset="0"/>
                <a:cs typeface="Times New Roman" pitchFamily="18" charset="0"/>
              </a:rPr>
              <a:t>1. Не жди милости от других, будь милостив в первую очередь сам к себе.</a:t>
            </a:r>
            <a:br>
              <a:rPr lang="ru-RU" sz="2500" dirty="0">
                <a:solidFill>
                  <a:srgbClr val="002060"/>
                </a:solidFill>
                <a:latin typeface="Times New Roman" pitchFamily="18" charset="0"/>
                <a:cs typeface="Times New Roman" pitchFamily="18" charset="0"/>
              </a:rPr>
            </a:br>
            <a:r>
              <a:rPr lang="ru-RU" sz="2500" dirty="0">
                <a:solidFill>
                  <a:srgbClr val="002060"/>
                </a:solidFill>
                <a:latin typeface="Times New Roman" pitchFamily="18" charset="0"/>
                <a:cs typeface="Times New Roman" pitchFamily="18" charset="0"/>
              </a:rPr>
              <a:t>2. Первый человек решил оставить половину зерна для еды, а остальным засеять поле.</a:t>
            </a:r>
            <a:br>
              <a:rPr lang="ru-RU" sz="2500" dirty="0">
                <a:solidFill>
                  <a:srgbClr val="002060"/>
                </a:solidFill>
                <a:latin typeface="Times New Roman" pitchFamily="18" charset="0"/>
                <a:cs typeface="Times New Roman" pitchFamily="18" charset="0"/>
              </a:rPr>
            </a:br>
            <a:r>
              <a:rPr lang="ru-RU" sz="2500" dirty="0">
                <a:solidFill>
                  <a:srgbClr val="002060"/>
                </a:solidFill>
                <a:latin typeface="Times New Roman" pitchFamily="18" charset="0"/>
                <a:cs typeface="Times New Roman" pitchFamily="18" charset="0"/>
              </a:rPr>
              <a:t>3. Второй человек целый год варил себе из зерна пшеничную кашу. </a:t>
            </a:r>
            <a:r>
              <a:rPr lang="ru-RU" sz="2500" dirty="0" smtClean="0">
                <a:solidFill>
                  <a:srgbClr val="002060"/>
                </a:solidFill>
                <a:latin typeface="Times New Roman" pitchFamily="18" charset="0"/>
                <a:cs typeface="Times New Roman" pitchFamily="18" charset="0"/>
              </a:rPr>
              <a:t/>
            </a:r>
            <a:br>
              <a:rPr lang="ru-RU" sz="2500" dirty="0" smtClean="0">
                <a:solidFill>
                  <a:srgbClr val="002060"/>
                </a:solidFill>
                <a:latin typeface="Times New Roman" pitchFamily="18" charset="0"/>
                <a:cs typeface="Times New Roman" pitchFamily="18" charset="0"/>
              </a:rPr>
            </a:br>
            <a:r>
              <a:rPr lang="ru-RU" sz="2500" dirty="0" smtClean="0">
                <a:solidFill>
                  <a:srgbClr val="002060"/>
                </a:solidFill>
                <a:latin typeface="Times New Roman" pitchFamily="18" charset="0"/>
                <a:cs typeface="Times New Roman" pitchFamily="18" charset="0"/>
              </a:rPr>
              <a:t>4. Тип текста - </a:t>
            </a:r>
            <a:r>
              <a:rPr lang="ru-RU" sz="2500" i="1" dirty="0" smtClean="0">
                <a:solidFill>
                  <a:srgbClr val="002060"/>
                </a:solidFill>
                <a:latin typeface="Times New Roman" pitchFamily="18" charset="0"/>
                <a:cs typeface="Times New Roman" pitchFamily="18" charset="0"/>
              </a:rPr>
              <a:t>повествование</a:t>
            </a:r>
            <a:r>
              <a:rPr lang="ru-RU" sz="2500" dirty="0" smtClean="0">
                <a:solidFill>
                  <a:srgbClr val="002060"/>
                </a:solidFill>
                <a:latin typeface="Times New Roman" pitchFamily="18" charset="0"/>
                <a:cs typeface="Times New Roman" pitchFamily="18" charset="0"/>
              </a:rPr>
              <a:t>.</a:t>
            </a:r>
            <a:r>
              <a:rPr lang="ru-RU" sz="2500" dirty="0">
                <a:solidFill>
                  <a:srgbClr val="002060"/>
                </a:solidFill>
                <a:latin typeface="Times New Roman" pitchFamily="18" charset="0"/>
                <a:cs typeface="Times New Roman" pitchFamily="18" charset="0"/>
              </a:rPr>
              <a:t/>
            </a:r>
            <a:br>
              <a:rPr lang="ru-RU" sz="2500" dirty="0">
                <a:solidFill>
                  <a:srgbClr val="002060"/>
                </a:solidFill>
                <a:latin typeface="Times New Roman" pitchFamily="18" charset="0"/>
                <a:cs typeface="Times New Roman" pitchFamily="18" charset="0"/>
              </a:rPr>
            </a:br>
            <a:r>
              <a:rPr lang="ru-RU" sz="2500" dirty="0">
                <a:solidFill>
                  <a:srgbClr val="002060"/>
                </a:solidFill>
                <a:latin typeface="Times New Roman" pitchFamily="18" charset="0"/>
                <a:cs typeface="Times New Roman" pitchFamily="18" charset="0"/>
              </a:rPr>
              <a:t/>
            </a:r>
            <a:br>
              <a:rPr lang="ru-RU" sz="2500" dirty="0">
                <a:solidFill>
                  <a:srgbClr val="002060"/>
                </a:solidFill>
                <a:latin typeface="Times New Roman" pitchFamily="18" charset="0"/>
                <a:cs typeface="Times New Roman" pitchFamily="18" charset="0"/>
              </a:rPr>
            </a:br>
            <a:endParaRPr lang="ru-RU" sz="2500" dirty="0">
              <a:solidFill>
                <a:srgbClr val="002060"/>
              </a:solidFill>
              <a:latin typeface="Times New Roman" pitchFamily="18" charset="0"/>
              <a:cs typeface="Times New Roman" pitchFamily="18" charset="0"/>
            </a:endParaRPr>
          </a:p>
        </p:txBody>
      </p:sp>
      <p:sp>
        <p:nvSpPr>
          <p:cNvPr id="3" name="Прямоугольник 2">
            <a:extLst>
              <a:ext uri="{FF2B5EF4-FFF2-40B4-BE49-F238E27FC236}">
                <a16:creationId xmlns:a16="http://schemas.microsoft.com/office/drawing/2014/main" id="{AD6180F0-22E7-41EF-8C96-84138A4FDFEA}"/>
              </a:ext>
            </a:extLst>
          </p:cNvPr>
          <p:cNvSpPr/>
          <p:nvPr/>
        </p:nvSpPr>
        <p:spPr>
          <a:xfrm>
            <a:off x="33975" y="518253"/>
            <a:ext cx="8748464" cy="750505"/>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solidFill>
                  <a:schemeClr val="bg1"/>
                </a:solidFill>
                <a:latin typeface="Times New Roman" pitchFamily="18" charset="0"/>
                <a:cs typeface="Times New Roman" pitchFamily="18" charset="0"/>
              </a:rPr>
              <a:t>Проверим</a:t>
            </a:r>
            <a:r>
              <a:rPr lang="ru-RU" sz="2400" b="1" dirty="0">
                <a:solidFill>
                  <a:schemeClr val="bg1"/>
                </a:solidFill>
                <a:latin typeface="Times New Roman" pitchFamily="18" charset="0"/>
                <a:cs typeface="Times New Roman" pitchFamily="18" charset="0"/>
              </a:rPr>
              <a:t/>
            </a:r>
            <a:br>
              <a:rPr lang="ru-RU" sz="2400" b="1" dirty="0">
                <a:solidFill>
                  <a:schemeClr val="bg1"/>
                </a:solidFill>
                <a:latin typeface="Times New Roman" pitchFamily="18" charset="0"/>
                <a:cs typeface="Times New Roman" pitchFamily="18" charset="0"/>
              </a:rPr>
            </a:br>
            <a:endParaRPr lang="ru-RU" sz="2400" dirty="0">
              <a:solidFill>
                <a:schemeClr val="bg1"/>
              </a:solidFill>
            </a:endParaRPr>
          </a:p>
        </p:txBody>
      </p:sp>
    </p:spTree>
    <p:extLst>
      <p:ext uri="{BB962C8B-B14F-4D97-AF65-F5344CB8AC3E}">
        <p14:creationId xmlns:p14="http://schemas.microsoft.com/office/powerpoint/2010/main" val="8910157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4D4D2B-3DF6-42CE-9B12-CFED1A086B5D}"/>
              </a:ext>
            </a:extLst>
          </p:cNvPr>
          <p:cNvSpPr>
            <a:spLocks noGrp="1"/>
          </p:cNvSpPr>
          <p:nvPr>
            <p:ph type="title"/>
          </p:nvPr>
        </p:nvSpPr>
        <p:spPr>
          <a:xfrm>
            <a:off x="395536" y="1484784"/>
            <a:ext cx="8208912" cy="4968552"/>
          </a:xfrm>
        </p:spPr>
        <p:txBody>
          <a:bodyPr>
            <a:normAutofit fontScale="90000"/>
          </a:bodyPr>
          <a:lstStyle/>
          <a:p>
            <a:pPr marL="0" indent="0" algn="l">
              <a:lnSpc>
                <a:spcPct val="150000"/>
              </a:lnSpc>
            </a:pPr>
            <a:r>
              <a:rPr lang="ru-RU" sz="2500" dirty="0">
                <a:solidFill>
                  <a:srgbClr val="002060"/>
                </a:solidFill>
                <a:latin typeface="Times New Roman" pitchFamily="18" charset="0"/>
                <a:cs typeface="Times New Roman" pitchFamily="18" charset="0"/>
              </a:rPr>
              <a:t>5. </a:t>
            </a:r>
            <a:r>
              <a:rPr lang="ru-RU" sz="2500" b="1" dirty="0">
                <a:solidFill>
                  <a:srgbClr val="002060"/>
                </a:solidFill>
                <a:latin typeface="Times New Roman" pitchFamily="18" charset="0"/>
                <a:cs typeface="Times New Roman" pitchFamily="18" charset="0"/>
              </a:rPr>
              <a:t>Тонкие вопросы :</a:t>
            </a:r>
            <a:br>
              <a:rPr lang="ru-RU" sz="2500" b="1" dirty="0">
                <a:solidFill>
                  <a:srgbClr val="002060"/>
                </a:solidFill>
                <a:latin typeface="Times New Roman" pitchFamily="18" charset="0"/>
                <a:cs typeface="Times New Roman" pitchFamily="18" charset="0"/>
              </a:rPr>
            </a:br>
            <a:r>
              <a:rPr lang="ru-RU" sz="2500" i="1" dirty="0">
                <a:solidFill>
                  <a:srgbClr val="002060"/>
                </a:solidFill>
                <a:latin typeface="Times New Roman" pitchFamily="18" charset="0"/>
                <a:cs typeface="Times New Roman" pitchFamily="18" charset="0"/>
              </a:rPr>
              <a:t>Кто пришел к богатому человеку ?</a:t>
            </a:r>
            <a:br>
              <a:rPr lang="ru-RU" sz="2500" i="1" dirty="0">
                <a:solidFill>
                  <a:srgbClr val="002060"/>
                </a:solidFill>
                <a:latin typeface="Times New Roman" pitchFamily="18" charset="0"/>
                <a:cs typeface="Times New Roman" pitchFamily="18" charset="0"/>
              </a:rPr>
            </a:br>
            <a:r>
              <a:rPr lang="ru-RU" sz="2500" i="1" dirty="0">
                <a:solidFill>
                  <a:srgbClr val="002060"/>
                </a:solidFill>
                <a:latin typeface="Times New Roman" pitchFamily="18" charset="0"/>
                <a:cs typeface="Times New Roman" pitchFamily="18" charset="0"/>
              </a:rPr>
              <a:t>Кто </a:t>
            </a:r>
            <a:r>
              <a:rPr lang="ru-RU" sz="2500" i="1" dirty="0" err="1" smtClean="0">
                <a:solidFill>
                  <a:srgbClr val="002060"/>
                </a:solidFill>
                <a:latin typeface="Times New Roman" pitchFamily="18" charset="0"/>
                <a:cs typeface="Times New Roman" pitchFamily="18" charset="0"/>
              </a:rPr>
              <a:t>бл</a:t>
            </a:r>
            <a:r>
              <a:rPr lang="kk-KZ" sz="2500" i="1" dirty="0">
                <a:solidFill>
                  <a:srgbClr val="002060"/>
                </a:solidFill>
                <a:latin typeface="Times New Roman" pitchFamily="18" charset="0"/>
                <a:cs typeface="Times New Roman" pitchFamily="18" charset="0"/>
              </a:rPr>
              <a:t>а</a:t>
            </a:r>
            <a:r>
              <a:rPr lang="ru-RU" sz="2500" i="1" dirty="0" err="1" smtClean="0">
                <a:solidFill>
                  <a:srgbClr val="002060"/>
                </a:solidFill>
                <a:latin typeface="Times New Roman" pitchFamily="18" charset="0"/>
                <a:cs typeface="Times New Roman" pitchFamily="18" charset="0"/>
              </a:rPr>
              <a:t>годарил</a:t>
            </a:r>
            <a:r>
              <a:rPr lang="ru-RU" sz="2500" i="1" dirty="0" smtClean="0">
                <a:solidFill>
                  <a:srgbClr val="002060"/>
                </a:solidFill>
                <a:latin typeface="Times New Roman" pitchFamily="18" charset="0"/>
                <a:cs typeface="Times New Roman" pitchFamily="18" charset="0"/>
              </a:rPr>
              <a:t> торговца </a:t>
            </a:r>
            <a:r>
              <a:rPr lang="ru-RU" sz="2500" i="1" dirty="0">
                <a:solidFill>
                  <a:srgbClr val="002060"/>
                </a:solidFill>
                <a:latin typeface="Times New Roman" pitchFamily="18" charset="0"/>
                <a:cs typeface="Times New Roman" pitchFamily="18" charset="0"/>
              </a:rPr>
              <a:t>?</a:t>
            </a:r>
            <a:br>
              <a:rPr lang="ru-RU" sz="2500" i="1" dirty="0">
                <a:solidFill>
                  <a:srgbClr val="002060"/>
                </a:solidFill>
                <a:latin typeface="Times New Roman" pitchFamily="18" charset="0"/>
                <a:cs typeface="Times New Roman" pitchFamily="18" charset="0"/>
              </a:rPr>
            </a:br>
            <a:r>
              <a:rPr lang="ru-RU" sz="2500" dirty="0">
                <a:solidFill>
                  <a:srgbClr val="002060"/>
                </a:solidFill>
                <a:latin typeface="Times New Roman" pitchFamily="18" charset="0"/>
                <a:cs typeface="Times New Roman" pitchFamily="18" charset="0"/>
              </a:rPr>
              <a:t>    </a:t>
            </a:r>
            <a:r>
              <a:rPr lang="ru-RU" sz="2500" b="1" dirty="0">
                <a:solidFill>
                  <a:srgbClr val="002060"/>
                </a:solidFill>
                <a:latin typeface="Times New Roman" pitchFamily="18" charset="0"/>
                <a:cs typeface="Times New Roman" pitchFamily="18" charset="0"/>
              </a:rPr>
              <a:t>Толстые вопросы </a:t>
            </a:r>
            <a:r>
              <a:rPr lang="ru-RU" sz="2500" dirty="0">
                <a:solidFill>
                  <a:srgbClr val="002060"/>
                </a:solidFill>
                <a:latin typeface="Times New Roman" pitchFamily="18" charset="0"/>
                <a:cs typeface="Times New Roman" pitchFamily="18" charset="0"/>
              </a:rPr>
              <a:t>: </a:t>
            </a:r>
            <a:br>
              <a:rPr lang="ru-RU" sz="2500" dirty="0">
                <a:solidFill>
                  <a:srgbClr val="002060"/>
                </a:solidFill>
                <a:latin typeface="Times New Roman" pitchFamily="18" charset="0"/>
                <a:cs typeface="Times New Roman" pitchFamily="18" charset="0"/>
              </a:rPr>
            </a:br>
            <a:r>
              <a:rPr lang="ru-RU" sz="2500" i="1" dirty="0">
                <a:solidFill>
                  <a:srgbClr val="002060"/>
                </a:solidFill>
                <a:latin typeface="Times New Roman" pitchFamily="18" charset="0"/>
                <a:cs typeface="Times New Roman" pitchFamily="18" charset="0"/>
              </a:rPr>
              <a:t>Объясните , почему купец не принял дар  бедняка ?</a:t>
            </a:r>
            <a:br>
              <a:rPr lang="ru-RU" sz="2500" i="1" dirty="0">
                <a:solidFill>
                  <a:srgbClr val="002060"/>
                </a:solidFill>
                <a:latin typeface="Times New Roman" pitchFamily="18" charset="0"/>
                <a:cs typeface="Times New Roman" pitchFamily="18" charset="0"/>
              </a:rPr>
            </a:br>
            <a:r>
              <a:rPr lang="ru-RU" sz="2500" i="1" dirty="0">
                <a:solidFill>
                  <a:srgbClr val="002060"/>
                </a:solidFill>
                <a:latin typeface="Times New Roman" pitchFamily="18" charset="0"/>
                <a:cs typeface="Times New Roman" pitchFamily="18" charset="0"/>
              </a:rPr>
              <a:t>Как ты считаешь, правильно ли поступил 1-й человек ?</a:t>
            </a:r>
            <a:br>
              <a:rPr lang="ru-RU" sz="2500" i="1" dirty="0">
                <a:solidFill>
                  <a:srgbClr val="002060"/>
                </a:solidFill>
                <a:latin typeface="Times New Roman" pitchFamily="18" charset="0"/>
                <a:cs typeface="Times New Roman" pitchFamily="18" charset="0"/>
              </a:rPr>
            </a:br>
            <a:r>
              <a:rPr lang="ru-RU" sz="2500" i="1" dirty="0">
                <a:solidFill>
                  <a:srgbClr val="002060"/>
                </a:solidFill>
                <a:latin typeface="Times New Roman" pitchFamily="18" charset="0"/>
                <a:cs typeface="Times New Roman" pitchFamily="18" charset="0"/>
              </a:rPr>
              <a:t>А как поступил бы  ты на его месте ?</a:t>
            </a:r>
            <a:br>
              <a:rPr lang="ru-RU" sz="2500" i="1" dirty="0">
                <a:solidFill>
                  <a:srgbClr val="002060"/>
                </a:solidFill>
                <a:latin typeface="Times New Roman" pitchFamily="18" charset="0"/>
                <a:cs typeface="Times New Roman" pitchFamily="18" charset="0"/>
              </a:rPr>
            </a:br>
            <a:r>
              <a:rPr lang="ru-RU" sz="2500" dirty="0">
                <a:solidFill>
                  <a:srgbClr val="002060"/>
                </a:solidFill>
                <a:latin typeface="Times New Roman" pitchFamily="18" charset="0"/>
                <a:cs typeface="Times New Roman" pitchFamily="18" charset="0"/>
              </a:rPr>
              <a:t/>
            </a:r>
            <a:br>
              <a:rPr lang="ru-RU" sz="2500" dirty="0">
                <a:solidFill>
                  <a:srgbClr val="002060"/>
                </a:solidFill>
                <a:latin typeface="Times New Roman" pitchFamily="18" charset="0"/>
                <a:cs typeface="Times New Roman" pitchFamily="18" charset="0"/>
              </a:rPr>
            </a:br>
            <a:endParaRPr lang="ru-RU" sz="2500" dirty="0">
              <a:solidFill>
                <a:srgbClr val="002060"/>
              </a:solidFill>
              <a:latin typeface="Times New Roman" pitchFamily="18" charset="0"/>
              <a:cs typeface="Times New Roman" pitchFamily="18" charset="0"/>
            </a:endParaRPr>
          </a:p>
        </p:txBody>
      </p:sp>
      <p:sp>
        <p:nvSpPr>
          <p:cNvPr id="3" name="Прямоугольник 2">
            <a:extLst>
              <a:ext uri="{FF2B5EF4-FFF2-40B4-BE49-F238E27FC236}">
                <a16:creationId xmlns:a16="http://schemas.microsoft.com/office/drawing/2014/main" id="{AD6180F0-22E7-41EF-8C96-84138A4FDFEA}"/>
              </a:ext>
            </a:extLst>
          </p:cNvPr>
          <p:cNvSpPr/>
          <p:nvPr/>
        </p:nvSpPr>
        <p:spPr>
          <a:xfrm>
            <a:off x="33975" y="518253"/>
            <a:ext cx="8748464" cy="750505"/>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smtClean="0"/>
              <a:t>Примерные  вопросы</a:t>
            </a:r>
            <a:r>
              <a:rPr lang="ru-RU" sz="2400" b="1" dirty="0">
                <a:solidFill>
                  <a:schemeClr val="bg1"/>
                </a:solidFill>
                <a:latin typeface="Times New Roman" pitchFamily="18" charset="0"/>
                <a:cs typeface="Times New Roman" pitchFamily="18" charset="0"/>
              </a:rPr>
              <a:t/>
            </a:r>
            <a:br>
              <a:rPr lang="ru-RU" sz="2400" b="1" dirty="0">
                <a:solidFill>
                  <a:schemeClr val="bg1"/>
                </a:solidFill>
                <a:latin typeface="Times New Roman" pitchFamily="18" charset="0"/>
                <a:cs typeface="Times New Roman" pitchFamily="18" charset="0"/>
              </a:rPr>
            </a:br>
            <a:endParaRPr lang="ru-RU" sz="2400" dirty="0">
              <a:solidFill>
                <a:schemeClr val="bg1"/>
              </a:solidFill>
            </a:endParaRPr>
          </a:p>
        </p:txBody>
      </p:sp>
    </p:spTree>
    <p:extLst>
      <p:ext uri="{BB962C8B-B14F-4D97-AF65-F5344CB8AC3E}">
        <p14:creationId xmlns:p14="http://schemas.microsoft.com/office/powerpoint/2010/main" val="3905253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376468" y="0"/>
            <a:ext cx="9144000" cy="6891116"/>
          </a:xfrm>
          <a:prstGeom prst="rect">
            <a:avLst/>
          </a:prstGeom>
          <a:solidFill>
            <a:schemeClr val="accent1">
              <a:lumMod val="40000"/>
              <a:lumOff val="60000"/>
            </a:schemeClr>
          </a:solidFill>
          <a:ln>
            <a:noFill/>
          </a:ln>
        </p:spPr>
      </p:pic>
      <p:sp>
        <p:nvSpPr>
          <p:cNvPr id="409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1FA3044-2C8E-4526-B602-FDC2B4739437}" type="slidenum">
              <a:rPr lang="ru-RU" altLang="ru-RU" sz="1200" b="1">
                <a:solidFill>
                  <a:srgbClr val="002060"/>
                </a:solidFill>
              </a:rPr>
              <a:pPr>
                <a:buSzPts val="1100"/>
              </a:pPr>
              <a:t>9</a:t>
            </a:fld>
            <a:endParaRPr lang="ru-RU" altLang="ru-RU" sz="1200" b="1">
              <a:solidFill>
                <a:srgbClr val="002060"/>
              </a:solidFill>
            </a:endParaRPr>
          </a:p>
        </p:txBody>
      </p:sp>
      <p:cxnSp>
        <p:nvCxnSpPr>
          <p:cNvPr id="4100"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2" name="Прямоугольник 1"/>
          <p:cNvSpPr/>
          <p:nvPr/>
        </p:nvSpPr>
        <p:spPr>
          <a:xfrm>
            <a:off x="683568" y="2690336"/>
            <a:ext cx="7507480" cy="461665"/>
          </a:xfrm>
          <a:prstGeom prst="rect">
            <a:avLst/>
          </a:prstGeom>
        </p:spPr>
        <p:txBody>
          <a:bodyPr wrap="square">
            <a:spAutoFit/>
          </a:bodyPr>
          <a:lstStyle/>
          <a:p>
            <a:endParaRPr lang="ru-RU" sz="24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13" name="Прямоугольник 12">
            <a:extLst>
              <a:ext uri="{FF2B5EF4-FFF2-40B4-BE49-F238E27FC236}">
                <a16:creationId xmlns:a16="http://schemas.microsoft.com/office/drawing/2014/main" id="{60CF300E-027E-496C-A4C9-29151EC8DAD7}"/>
              </a:ext>
            </a:extLst>
          </p:cNvPr>
          <p:cNvSpPr/>
          <p:nvPr/>
        </p:nvSpPr>
        <p:spPr>
          <a:xfrm>
            <a:off x="395535" y="1590096"/>
            <a:ext cx="8748465" cy="384721"/>
          </a:xfrm>
          <a:prstGeom prst="rect">
            <a:avLst/>
          </a:prstGeom>
        </p:spPr>
        <p:txBody>
          <a:bodyPr wrap="square">
            <a:spAutoFit/>
          </a:bodyPr>
          <a:lstStyle/>
          <a:p>
            <a:pPr algn="just"/>
            <a:r>
              <a:rPr lang="ru-RU" sz="1900" b="1" dirty="0">
                <a:latin typeface="Times New Roman" panose="02020603050405020304" pitchFamily="18" charset="0"/>
                <a:cs typeface="Times New Roman" panose="02020603050405020304" pitchFamily="18" charset="0"/>
              </a:rPr>
              <a:t>                                        </a:t>
            </a:r>
            <a:endParaRPr lang="ru-RU" sz="1900" dirty="0">
              <a:latin typeface="Times New Roman" panose="02020603050405020304" pitchFamily="18"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22873915-C8FB-496C-9994-B70A7B935CB6}"/>
              </a:ext>
            </a:extLst>
          </p:cNvPr>
          <p:cNvSpPr/>
          <p:nvPr/>
        </p:nvSpPr>
        <p:spPr>
          <a:xfrm>
            <a:off x="1547665" y="1823351"/>
            <a:ext cx="7227100" cy="2308324"/>
          </a:xfrm>
          <a:prstGeom prst="rect">
            <a:avLst/>
          </a:prstGeom>
        </p:spPr>
        <p:txBody>
          <a:bodyPr wrap="square">
            <a:spAutoFit/>
          </a:bodyPr>
          <a:lstStyle/>
          <a:p>
            <a:endParaRPr lang="kk-KZ" sz="2400" dirty="0">
              <a:latin typeface="Times New Roman" panose="02020603050405020304" pitchFamily="18" charset="0"/>
              <a:cs typeface="Times New Roman" panose="02020603050405020304" pitchFamily="18" charset="0"/>
            </a:endParaRPr>
          </a:p>
          <a:p>
            <a:r>
              <a:rPr lang="kk-KZ" sz="2400" b="1" dirty="0">
                <a:latin typeface="Times New Roman" panose="02020603050405020304" pitchFamily="18" charset="0"/>
                <a:cs typeface="Times New Roman" panose="02020603050405020304" pitchFamily="18" charset="0"/>
              </a:rPr>
              <a:t>Дескрипторы</a:t>
            </a:r>
            <a:r>
              <a:rPr lang="kk-KZ" sz="2400" b="1" dirty="0" smtClean="0">
                <a:latin typeface="Times New Roman" panose="02020603050405020304" pitchFamily="18" charset="0"/>
                <a:cs typeface="Times New Roman" panose="02020603050405020304" pitchFamily="18" charset="0"/>
              </a:rPr>
              <a:t>:</a:t>
            </a:r>
          </a:p>
          <a:p>
            <a:endParaRPr lang="kk-KZ" sz="2400" b="1" dirty="0">
              <a:latin typeface="Times New Roman" panose="02020603050405020304" pitchFamily="18" charset="0"/>
              <a:cs typeface="Times New Roman" panose="02020603050405020304" pitchFamily="18" charset="0"/>
            </a:endParaRPr>
          </a:p>
          <a:p>
            <a:r>
              <a:rPr lang="ru-RU" sz="2400" dirty="0" smtClean="0">
                <a:latin typeface="Times New Roman" panose="02020603050405020304" pitchFamily="18" charset="0"/>
                <a:cs typeface="Times New Roman" panose="02020603050405020304" pitchFamily="18" charset="0"/>
              </a:rPr>
              <a:t>-понимает </a:t>
            </a:r>
            <a:r>
              <a:rPr lang="ru-RU" sz="2400" dirty="0">
                <a:latin typeface="Times New Roman" panose="02020603050405020304" pitchFamily="18" charset="0"/>
                <a:cs typeface="Times New Roman" panose="02020603050405020304" pitchFamily="18" charset="0"/>
              </a:rPr>
              <a:t>содержание </a:t>
            </a:r>
            <a:r>
              <a:rPr lang="ru-RU" sz="2400" dirty="0" smtClean="0">
                <a:latin typeface="Times New Roman" panose="02020603050405020304" pitchFamily="18" charset="0"/>
                <a:cs typeface="Times New Roman" panose="02020603050405020304" pitchFamily="18" charset="0"/>
              </a:rPr>
              <a:t> прозаического текста;</a:t>
            </a:r>
          </a:p>
          <a:p>
            <a:r>
              <a:rPr lang="kk-KZ" sz="2400" dirty="0" smtClean="0">
                <a:latin typeface="Times New Roman" panose="02020603050405020304" pitchFamily="18" charset="0"/>
                <a:cs typeface="Times New Roman" panose="02020603050405020304" pitchFamily="18" charset="0"/>
              </a:rPr>
              <a:t>-определяет ключевые моменты развития сюжета;</a:t>
            </a:r>
            <a:endParaRPr lang="ru-RU" sz="2400" dirty="0">
              <a:latin typeface="Times New Roman" panose="02020603050405020304" pitchFamily="18" charset="0"/>
              <a:cs typeface="Times New Roman" panose="02020603050405020304" pitchFamily="18" charset="0"/>
            </a:endParaRPr>
          </a:p>
          <a:p>
            <a:r>
              <a:rPr lang="ru-RU" sz="2400" dirty="0" smtClean="0">
                <a:latin typeface="Times New Roman" panose="02020603050405020304" pitchFamily="18" charset="0"/>
                <a:cs typeface="Times New Roman" panose="02020603050405020304" pitchFamily="18" charset="0"/>
              </a:rPr>
              <a:t>-умеет </a:t>
            </a:r>
            <a:r>
              <a:rPr lang="ru-RU" sz="2400" dirty="0">
                <a:latin typeface="Times New Roman" panose="02020603050405020304" pitchFamily="18" charset="0"/>
                <a:cs typeface="Times New Roman" panose="02020603050405020304" pitchFamily="18" charset="0"/>
              </a:rPr>
              <a:t>составлять тонкие и толстые вопросы.</a:t>
            </a:r>
          </a:p>
        </p:txBody>
      </p:sp>
    </p:spTree>
    <p:extLst>
      <p:ext uri="{BB962C8B-B14F-4D97-AF65-F5344CB8AC3E}">
        <p14:creationId xmlns:p14="http://schemas.microsoft.com/office/powerpoint/2010/main" val="22016039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1184</TotalTime>
  <Words>967</Words>
  <Application>Microsoft Office PowerPoint</Application>
  <PresentationFormat>Экран (4:3)</PresentationFormat>
  <Paragraphs>134</Paragraphs>
  <Slides>23</Slides>
  <Notes>16</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23</vt:i4>
      </vt:variant>
    </vt:vector>
  </HeadingPairs>
  <TitlesOfParts>
    <vt:vector size="29" baseType="lpstr">
      <vt:lpstr>Arial</vt:lpstr>
      <vt:lpstr>Calibri</vt:lpstr>
      <vt:lpstr>Century Gothic</vt:lpstr>
      <vt:lpstr>Tahoma</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1. В каком предложении содержится основная мысль текста? 2. Как распорядился  с мешком зерна 1-й человек? 3. Что сделал с зерном 2-й человек ? 4. Определи тип текста. 5. Придумайте тонкие и толстые вопросы к тексту. </vt:lpstr>
      <vt:lpstr>1. Не жди милости от других, будь милостив в первую очередь сам к себе. 2. Первый человек решил оставить половину зерна для еды, а остальным засеять поле. 3. Второй человек целый год варил себе из зерна пшеничную кашу.  4. Тип текста - повествование.  </vt:lpstr>
      <vt:lpstr>5. Тонкие вопросы : Кто пришел к богатому человеку ? Кто благодарил торговца ?     Толстые вопросы :  Объясните , почему купец не принял дар  бедняка ? Как ты считаешь, правильно ли поступил 1-й человек ? А как поступил бы  ты на его месте ?  </vt:lpstr>
      <vt:lpstr>Презентация PowerPoint</vt:lpstr>
      <vt:lpstr>Заполни  Диаграмму Венна. Сравни два предложения 1.Однажды зимой пришли два человека, терпящих голод, к зажиточному односельчанину и попросили у него еды.  2. Не жди милости от других, будь милостив в первую очередь сам к себе.</vt:lpstr>
      <vt:lpstr>Презентация PowerPoint</vt:lpstr>
      <vt:lpstr>Презентация PowerPoint</vt:lpstr>
      <vt:lpstr>Презентация PowerPoint</vt:lpstr>
      <vt:lpstr>                  Выполните, подчеркните  обособленные члены предложения.     Однажды, охотясь в окрестностях , в густом сосновом лесу, простиравшемся на много десятков километров, король Генрих напал на след прекрасной горной козы и, преследуя ее, отделился понемногу от своей охотничьей свиты на очень большое расстояние. Раздраженные запахом зверя, его собаки так увлеклись погоней, что вскоре не стало слышно их лая. Между тем незаметно сгущался вечер, и наконец пала ночь. Тут король понял, что заблудился. Однако Генрих, как истинный гасконец, был решителен и настойчив.   Одолевавшая усталость, терзавший голод, жажда, неловко подвернувшаяся нога – все мешало идти, но король все-таки, прихрамывая и спотыкаясь, с трудом пробирался сквозь чащобу в надежде найти дорогу или лесную избушку.   Вдруг его ноздрей коснулся слабый сладкий запах дыма. Выйдя на поляну, он увидел четырех нищих. Вскоре король вдоволь напился холодной  родниковой  воды,  которая  ему,  великолепному знатоку напитков, казалась вкуснее самого драгоценного вина. Несмотря на простой ужин, он с необыкновенным аппетитом съел его. Туго и ловко перевязанная нога сразу же почувствовала облегчение.   Король,  обычно  несколько  скуповатый,  сердечно  щедро  одарил  нищих. </vt:lpstr>
      <vt:lpstr>       Однажды, охотясь в окрестностях , в густом сосновом лесу, простиравшемся на много десятков километров, король Генрих напал на след прекрасной горной козы и, преследуя ее, отделился понемногу от своей охотничьей свиты на очень большое расстояние. Раздраженные запахом зверя, его собаки так увлеклись погоней, что вскоре не стало слышно их лая. Между тем незаметно сгущался вечер, и наконец пала ночь. Тут король понял, что заблудился. Однако Генрих, как истинный гасконец, был решителен и настойчив. Одолевавшая усталость, терзавший голод, жажда, неловко подвернувшаяся нога – все мешало идти, но король все-таки, прихрамывая и спотыкаясь, с трудом пробирался сквозь чащобу в надежде найти дорогу или лесную избушку.   Вдруг его ноздрей коснулся слабый сладкий запах дыма. Выйдя на поляну, он увидел четырех нищих. Вскоре король вдоволь напился холодной  родниковой  воды,  которая  ему,  великолепному знатоку напитков, казалась вкуснее самого драгоценного вина. Несмотря на простой ужин, он с необыкновенным аппетитом съел его. Туго и ловко перевязанная нога сразу же почувствовала облегчение. Король, обычно  несколько  скуповатый, сердечно  щедро  одарил нищих.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Бахыт</dc:creator>
  <cp:lastModifiedBy>Данагул</cp:lastModifiedBy>
  <cp:revision>135</cp:revision>
  <dcterms:created xsi:type="dcterms:W3CDTF">2020-07-18T05:19:20Z</dcterms:created>
  <dcterms:modified xsi:type="dcterms:W3CDTF">2024-12-12T04:09:56Z</dcterms:modified>
</cp:coreProperties>
</file>