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8" r:id="rId2"/>
    <p:sldId id="300" r:id="rId3"/>
    <p:sldId id="341" r:id="rId4"/>
    <p:sldId id="343" r:id="rId5"/>
    <p:sldId id="365" r:id="rId6"/>
    <p:sldId id="345" r:id="rId7"/>
    <p:sldId id="346" r:id="rId8"/>
    <p:sldId id="347" r:id="rId9"/>
    <p:sldId id="348" r:id="rId10"/>
    <p:sldId id="323" r:id="rId11"/>
    <p:sldId id="349" r:id="rId12"/>
    <p:sldId id="351" r:id="rId13"/>
    <p:sldId id="326" r:id="rId14"/>
    <p:sldId id="350" r:id="rId15"/>
    <p:sldId id="361" r:id="rId16"/>
    <p:sldId id="362" r:id="rId17"/>
    <p:sldId id="363" r:id="rId18"/>
    <p:sldId id="364" r:id="rId19"/>
    <p:sldId id="352" r:id="rId20"/>
    <p:sldId id="330" r:id="rId21"/>
    <p:sldId id="366" r:id="rId22"/>
    <p:sldId id="356" r:id="rId23"/>
    <p:sldId id="357" r:id="rId24"/>
    <p:sldId id="358" r:id="rId25"/>
    <p:sldId id="359" r:id="rId26"/>
    <p:sldId id="334" r:id="rId27"/>
    <p:sldId id="360" r:id="rId28"/>
    <p:sldId id="33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ffice mechta" userId="46ce84d330338556" providerId="LiveId" clId="{F71B5177-D649-46F0-969B-0DFFDEEB1797}"/>
    <pc:docChg chg="undo custSel delSld modSld">
      <pc:chgData name="office mechta" userId="46ce84d330338556" providerId="LiveId" clId="{F71B5177-D649-46F0-969B-0DFFDEEB1797}" dt="2020-11-22T16:10:50.411" v="105" actId="20577"/>
      <pc:docMkLst>
        <pc:docMk/>
      </pc:docMkLst>
      <pc:sldChg chg="modSp mod">
        <pc:chgData name="office mechta" userId="46ce84d330338556" providerId="LiveId" clId="{F71B5177-D649-46F0-969B-0DFFDEEB1797}" dt="2020-11-22T10:17:22.485" v="5" actId="20577"/>
        <pc:sldMkLst>
          <pc:docMk/>
          <pc:sldMk cId="1311629709" sldId="323"/>
        </pc:sldMkLst>
        <pc:graphicFrameChg chg="modGraphic">
          <ac:chgData name="office mechta" userId="46ce84d330338556" providerId="LiveId" clId="{F71B5177-D649-46F0-969B-0DFFDEEB1797}" dt="2020-11-22T10:17:22.485" v="5" actId="20577"/>
          <ac:graphicFrameMkLst>
            <pc:docMk/>
            <pc:sldMk cId="1311629709" sldId="323"/>
            <ac:graphicFrameMk id="3" creationId="{B89FCDFB-0BCD-4B28-BEEF-6D4CFF6BAA22}"/>
          </ac:graphicFrameMkLst>
        </pc:graphicFrameChg>
      </pc:sldChg>
      <pc:sldChg chg="modSp mod">
        <pc:chgData name="office mechta" userId="46ce84d330338556" providerId="LiveId" clId="{F71B5177-D649-46F0-969B-0DFFDEEB1797}" dt="2020-11-22T15:05:47.034" v="92" actId="14100"/>
        <pc:sldMkLst>
          <pc:docMk/>
          <pc:sldMk cId="891080813" sldId="330"/>
        </pc:sldMkLst>
        <pc:spChg chg="mod">
          <ac:chgData name="office mechta" userId="46ce84d330338556" providerId="LiveId" clId="{F71B5177-D649-46F0-969B-0DFFDEEB1797}" dt="2020-11-22T11:03:18.425" v="15" actId="14100"/>
          <ac:spMkLst>
            <pc:docMk/>
            <pc:sldMk cId="891080813" sldId="330"/>
            <ac:spMk id="4" creationId="{8E870D7F-4C0A-40A4-9066-5614FFB5B6ED}"/>
          </ac:spMkLst>
        </pc:spChg>
        <pc:graphicFrameChg chg="mod modGraphic">
          <ac:chgData name="office mechta" userId="46ce84d330338556" providerId="LiveId" clId="{F71B5177-D649-46F0-969B-0DFFDEEB1797}" dt="2020-11-22T15:05:47.034" v="92" actId="14100"/>
          <ac:graphicFrameMkLst>
            <pc:docMk/>
            <pc:sldMk cId="891080813" sldId="330"/>
            <ac:graphicFrameMk id="2" creationId="{E77855F4-895B-46B4-828D-9E8DA738AF84}"/>
          </ac:graphicFrameMkLst>
        </pc:graphicFrameChg>
        <pc:picChg chg="mod">
          <ac:chgData name="office mechta" userId="46ce84d330338556" providerId="LiveId" clId="{F71B5177-D649-46F0-969B-0DFFDEEB1797}" dt="2020-11-22T11:03:16.506" v="14" actId="14100"/>
          <ac:picMkLst>
            <pc:docMk/>
            <pc:sldMk cId="891080813" sldId="330"/>
            <ac:picMk id="3078" creationId="{00000000-0000-0000-0000-000000000000}"/>
          </ac:picMkLst>
        </pc:picChg>
      </pc:sldChg>
      <pc:sldChg chg="modSp mod">
        <pc:chgData name="office mechta" userId="46ce84d330338556" providerId="LiveId" clId="{F71B5177-D649-46F0-969B-0DFFDEEB1797}" dt="2020-11-22T15:01:40.066" v="65" actId="255"/>
        <pc:sldMkLst>
          <pc:docMk/>
          <pc:sldMk cId="2204687782" sldId="334"/>
        </pc:sldMkLst>
        <pc:graphicFrameChg chg="mod modGraphic">
          <ac:chgData name="office mechta" userId="46ce84d330338556" providerId="LiveId" clId="{F71B5177-D649-46F0-969B-0DFFDEEB1797}" dt="2020-11-22T15:01:40.066" v="65" actId="255"/>
          <ac:graphicFrameMkLst>
            <pc:docMk/>
            <pc:sldMk cId="2204687782" sldId="334"/>
            <ac:graphicFrameMk id="2" creationId="{E77855F4-895B-46B4-828D-9E8DA738AF84}"/>
          </ac:graphicFrameMkLst>
        </pc:graphicFrameChg>
      </pc:sldChg>
      <pc:sldChg chg="modSp mod">
        <pc:chgData name="office mechta" userId="46ce84d330338556" providerId="LiveId" clId="{F71B5177-D649-46F0-969B-0DFFDEEB1797}" dt="2020-11-22T15:38:10.627" v="93" actId="14100"/>
        <pc:sldMkLst>
          <pc:docMk/>
          <pc:sldMk cId="1113015606" sldId="336"/>
        </pc:sldMkLst>
        <pc:graphicFrameChg chg="mod modGraphic">
          <ac:chgData name="office mechta" userId="46ce84d330338556" providerId="LiveId" clId="{F71B5177-D649-46F0-969B-0DFFDEEB1797}" dt="2020-11-22T15:38:10.627" v="93" actId="14100"/>
          <ac:graphicFrameMkLst>
            <pc:docMk/>
            <pc:sldMk cId="1113015606" sldId="336"/>
            <ac:graphicFrameMk id="2" creationId="{E77855F4-895B-46B4-828D-9E8DA738AF84}"/>
          </ac:graphicFrameMkLst>
        </pc:graphicFrameChg>
      </pc:sldChg>
      <pc:sldChg chg="modSp mod">
        <pc:chgData name="office mechta" userId="46ce84d330338556" providerId="LiveId" clId="{F71B5177-D649-46F0-969B-0DFFDEEB1797}" dt="2020-11-22T11:28:06.029" v="35" actId="20577"/>
        <pc:sldMkLst>
          <pc:docMk/>
          <pc:sldMk cId="901056498" sldId="348"/>
        </pc:sldMkLst>
        <pc:spChg chg="mod">
          <ac:chgData name="office mechta" userId="46ce84d330338556" providerId="LiveId" clId="{F71B5177-D649-46F0-969B-0DFFDEEB1797}" dt="2020-11-22T11:28:06.029" v="35" actId="20577"/>
          <ac:spMkLst>
            <pc:docMk/>
            <pc:sldMk cId="901056498" sldId="348"/>
            <ac:spMk id="9" creationId="{FFC562EA-5CD1-4FE8-A9D8-5ACA62DA6C34}"/>
          </ac:spMkLst>
        </pc:spChg>
      </pc:sldChg>
      <pc:sldChg chg="del">
        <pc:chgData name="office mechta" userId="46ce84d330338556" providerId="LiveId" clId="{F71B5177-D649-46F0-969B-0DFFDEEB1797}" dt="2020-11-22T11:03:40.854" v="16" actId="2696"/>
        <pc:sldMkLst>
          <pc:docMk/>
          <pc:sldMk cId="1804401441" sldId="353"/>
        </pc:sldMkLst>
      </pc:sldChg>
      <pc:sldChg chg="modSp mod">
        <pc:chgData name="office mechta" userId="46ce84d330338556" providerId="LiveId" clId="{F71B5177-D649-46F0-969B-0DFFDEEB1797}" dt="2020-11-22T15:05:14.421" v="89" actId="255"/>
        <pc:sldMkLst>
          <pc:docMk/>
          <pc:sldMk cId="881012436" sldId="359"/>
        </pc:sldMkLst>
        <pc:spChg chg="mod">
          <ac:chgData name="office mechta" userId="46ce84d330338556" providerId="LiveId" clId="{F71B5177-D649-46F0-969B-0DFFDEEB1797}" dt="2020-11-22T15:05:14.421" v="89" actId="255"/>
          <ac:spMkLst>
            <pc:docMk/>
            <pc:sldMk cId="881012436" sldId="359"/>
            <ac:spMk id="2" creationId="{B35B9DFE-797F-4F50-A580-501698F6D701}"/>
          </ac:spMkLst>
        </pc:spChg>
      </pc:sldChg>
      <pc:sldChg chg="modSp mod">
        <pc:chgData name="office mechta" userId="46ce84d330338556" providerId="LiveId" clId="{F71B5177-D649-46F0-969B-0DFFDEEB1797}" dt="2020-11-22T15:02:46.159" v="71" actId="255"/>
        <pc:sldMkLst>
          <pc:docMk/>
          <pc:sldMk cId="1948302822" sldId="360"/>
        </pc:sldMkLst>
        <pc:spChg chg="mod">
          <ac:chgData name="office mechta" userId="46ce84d330338556" providerId="LiveId" clId="{F71B5177-D649-46F0-969B-0DFFDEEB1797}" dt="2020-11-22T15:01:56.177" v="69" actId="20577"/>
          <ac:spMkLst>
            <pc:docMk/>
            <pc:sldMk cId="1948302822" sldId="360"/>
            <ac:spMk id="3" creationId="{682378DA-CB3B-4F76-B42A-30C0B0D5FCF5}"/>
          </ac:spMkLst>
        </pc:spChg>
        <pc:graphicFrameChg chg="modGraphic">
          <ac:chgData name="office mechta" userId="46ce84d330338556" providerId="LiveId" clId="{F71B5177-D649-46F0-969B-0DFFDEEB1797}" dt="2020-11-22T15:02:46.159" v="71" actId="255"/>
          <ac:graphicFrameMkLst>
            <pc:docMk/>
            <pc:sldMk cId="1948302822" sldId="360"/>
            <ac:graphicFrameMk id="2" creationId="{E77855F4-895B-46B4-828D-9E8DA738AF84}"/>
          </ac:graphicFrameMkLst>
        </pc:graphicFrameChg>
      </pc:sldChg>
      <pc:sldChg chg="modSp mod">
        <pc:chgData name="office mechta" userId="46ce84d330338556" providerId="LiveId" clId="{F71B5177-D649-46F0-969B-0DFFDEEB1797}" dt="2020-11-22T16:10:50.411" v="105" actId="20577"/>
        <pc:sldMkLst>
          <pc:docMk/>
          <pc:sldMk cId="4199620463" sldId="362"/>
        </pc:sldMkLst>
        <pc:spChg chg="mod">
          <ac:chgData name="office mechta" userId="46ce84d330338556" providerId="LiveId" clId="{F71B5177-D649-46F0-969B-0DFFDEEB1797}" dt="2020-11-22T16:10:50.411" v="105" actId="20577"/>
          <ac:spMkLst>
            <pc:docMk/>
            <pc:sldMk cId="4199620463" sldId="362"/>
            <ac:spMk id="9" creationId="{FFC562EA-5CD1-4FE8-A9D8-5ACA62DA6C34}"/>
          </ac:spMkLst>
        </pc:spChg>
      </pc:sldChg>
      <pc:sldChg chg="modSp mod">
        <pc:chgData name="office mechta" userId="46ce84d330338556" providerId="LiveId" clId="{F71B5177-D649-46F0-969B-0DFFDEEB1797}" dt="2020-11-22T11:27:22.652" v="20" actId="20577"/>
        <pc:sldMkLst>
          <pc:docMk/>
          <pc:sldMk cId="3395485611" sldId="363"/>
        </pc:sldMkLst>
        <pc:spChg chg="mod">
          <ac:chgData name="office mechta" userId="46ce84d330338556" providerId="LiveId" clId="{F71B5177-D649-46F0-969B-0DFFDEEB1797}" dt="2020-11-22T11:27:22.652" v="20" actId="20577"/>
          <ac:spMkLst>
            <pc:docMk/>
            <pc:sldMk cId="3395485611" sldId="363"/>
            <ac:spMk id="9" creationId="{FFC562EA-5CD1-4FE8-A9D8-5ACA62DA6C34}"/>
          </ac:spMkLst>
        </pc:spChg>
      </pc:sldChg>
      <pc:sldChg chg="modSp mod">
        <pc:chgData name="office mechta" userId="46ce84d330338556" providerId="LiveId" clId="{F71B5177-D649-46F0-969B-0DFFDEEB1797}" dt="2020-11-22T13:14:22.582" v="37" actId="27636"/>
        <pc:sldMkLst>
          <pc:docMk/>
          <pc:sldMk cId="2776663095" sldId="365"/>
        </pc:sldMkLst>
        <pc:spChg chg="mod">
          <ac:chgData name="office mechta" userId="46ce84d330338556" providerId="LiveId" clId="{F71B5177-D649-46F0-969B-0DFFDEEB1797}" dt="2020-11-22T13:14:22.582" v="37" actId="27636"/>
          <ac:spMkLst>
            <pc:docMk/>
            <pc:sldMk cId="2776663095" sldId="365"/>
            <ac:spMk id="4" creationId="{C1774D6A-4D76-4848-BEFD-D4F44B79CB9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55F07-9B93-4A33-9D17-25598FABCBF4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8B5E5-E8E0-4B36-833C-7BA223E1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7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20002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1806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138661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04203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6871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82612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031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39538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13127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432702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70747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561745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92162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915694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34408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24613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36836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1851453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66393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54600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85553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98185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40217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63185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81398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53708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59154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827584" y="3293655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kk-KZ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</a:t>
            </a:r>
            <a:endParaRPr lang="ru-RU" altLang="ru-RU" sz="25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Century Gothic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1058836" y="518921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1179653" y="530008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104537" y="2776029"/>
            <a:ext cx="9001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Раздел: Культура питания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А.П. Чехов. «Сирена». 2-урок.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и литература. 8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109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861693"/>
              </p:ext>
            </p:extLst>
          </p:nvPr>
        </p:nvGraphicFramePr>
        <p:xfrm>
          <a:off x="481812" y="1624098"/>
          <a:ext cx="3735090" cy="792086"/>
        </p:xfrm>
        <a:graphic>
          <a:graphicData uri="http://schemas.openxmlformats.org/drawingml/2006/table">
            <a:tbl>
              <a:tblPr/>
              <a:tblGrid>
                <a:gridCol w="3735090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7920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77059"/>
            <a:ext cx="8388424" cy="600446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ответы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89FCDFB-0BCD-4B28-BEEF-6D4CFF6BA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805008"/>
              </p:ext>
            </p:extLst>
          </p:nvPr>
        </p:nvGraphicFramePr>
        <p:xfrm>
          <a:off x="229412" y="937147"/>
          <a:ext cx="8614582" cy="5845752"/>
        </p:xfrm>
        <a:graphic>
          <a:graphicData uri="http://schemas.openxmlformats.org/drawingml/2006/table">
            <a:tbl>
              <a:tblPr/>
              <a:tblGrid>
                <a:gridCol w="8614582">
                  <a:extLst>
                    <a:ext uri="{9D8B030D-6E8A-4147-A177-3AD203B41FA5}">
                      <a16:colId xmlns:a16="http://schemas.microsoft.com/office/drawing/2014/main" val="3307557222"/>
                    </a:ext>
                  </a:extLst>
                </a:gridCol>
              </a:tblGrid>
              <a:tr h="545440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kk-KZ" sz="2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Речь Жилина</a:t>
                      </a:r>
                      <a:r>
                        <a:rPr lang="kk-KZ" sz="2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это </a:t>
                      </a:r>
                      <a:r>
                        <a:rPr lang="ru-RU" sz="2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речь человека, который обладает обширным словарным запасом, умеет соединять слова, придавая им при этом различные смысловые оттенки, владеет всем разнообразием синтаксических конструкций и в устной речи умело использует все возможные интонации.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А) использует уменьшительно-ласкательные суффиксы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/которые усиливают эмоции героя/: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«…голова думала только о графинчике да закусочке...»;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«…вообразил себе поросеночка с хреном…»;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«…стаканчик из серебра или в этакий пузатенький…».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Б) неуместно дает характеристику блюдам и другим предметам: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«…кулебяка …бесстыдная во всей своей наготе...»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«…а жареная индейка - белая, жирная, сочная… вроде нимфы…»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«…Но налимья печенка - это трагедия…».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764761"/>
                  </a:ext>
                </a:extLst>
              </a:tr>
              <a:tr h="3690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4649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1629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481812" y="1624098"/>
          <a:ext cx="3735090" cy="792086"/>
        </p:xfrm>
        <a:graphic>
          <a:graphicData uri="http://schemas.openxmlformats.org/drawingml/2006/table">
            <a:tbl>
              <a:tblPr/>
              <a:tblGrid>
                <a:gridCol w="3735090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7920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069" y="518460"/>
            <a:ext cx="8402492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89FCDFB-0BCD-4B28-BEEF-6D4CFF6BA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496719"/>
              </p:ext>
            </p:extLst>
          </p:nvPr>
        </p:nvGraphicFramePr>
        <p:xfrm>
          <a:off x="539552" y="2132860"/>
          <a:ext cx="8122636" cy="2808308"/>
        </p:xfrm>
        <a:graphic>
          <a:graphicData uri="http://schemas.openxmlformats.org/drawingml/2006/table">
            <a:tbl>
              <a:tblPr/>
              <a:tblGrid>
                <a:gridCol w="8122636">
                  <a:extLst>
                    <a:ext uri="{9D8B030D-6E8A-4147-A177-3AD203B41FA5}">
                      <a16:colId xmlns:a16="http://schemas.microsoft.com/office/drawing/2014/main" val="3307557222"/>
                    </a:ext>
                  </a:extLst>
                </a:gridCol>
              </a:tblGrid>
              <a:tr h="2808308">
                <a:tc>
                  <a:txBody>
                    <a:bodyPr/>
                    <a:lstStyle/>
                    <a:p>
                      <a:endParaRPr lang="ru-RU" sz="2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2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Каково отношение других героев произведения к Жилину?</a:t>
                      </a:r>
                    </a:p>
                    <a:p>
                      <a:pPr algn="just"/>
                      <a:endParaRPr lang="ru-RU" sz="2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Проанализируйте речь остальных героев произведения.</a:t>
                      </a:r>
                      <a:endParaRPr lang="ru-KZ" sz="2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764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0980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3059832" y="980728"/>
          <a:ext cx="1273393" cy="391351"/>
        </p:xfrm>
        <a:graphic>
          <a:graphicData uri="http://schemas.openxmlformats.org/drawingml/2006/table">
            <a:tbl>
              <a:tblPr/>
              <a:tblGrid>
                <a:gridCol w="1273393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1774D6A-4D76-4848-BEFD-D4F44B79CB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99574" y="1395927"/>
            <a:ext cx="8815442" cy="26811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K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8F58DF-2242-4F7B-A336-321DC524710B}"/>
              </a:ext>
            </a:extLst>
          </p:cNvPr>
          <p:cNvSpPr/>
          <p:nvPr/>
        </p:nvSpPr>
        <p:spPr>
          <a:xfrm>
            <a:off x="-4763" y="476674"/>
            <a:ext cx="8537201" cy="5760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562EA-5CD1-4FE8-A9D8-5ACA62DA6C34}"/>
              </a:ext>
            </a:extLst>
          </p:cNvPr>
          <p:cNvSpPr txBox="1"/>
          <p:nvPr/>
        </p:nvSpPr>
        <p:spPr>
          <a:xfrm>
            <a:off x="199574" y="1891365"/>
            <a:ext cx="861458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/>
            <a:r>
              <a:rPr lang="ru-RU" sz="2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Дескрипторы:</a:t>
            </a:r>
          </a:p>
          <a:p>
            <a:pPr marL="67945"/>
            <a:endParaRPr lang="ru-RU" sz="2600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0845" indent="-342900">
              <a:buFontTx/>
              <a:buChar char="-"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анализирует прочитанный текст;</a:t>
            </a:r>
          </a:p>
          <a:p>
            <a:pPr marL="67945"/>
            <a:endParaRPr lang="ru-RU" sz="2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0845" indent="-342900">
              <a:buFontTx/>
              <a:buChar char="-"/>
            </a:pP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риводит примеры из текста произведения.</a:t>
            </a:r>
          </a:p>
          <a:p>
            <a:pPr marL="67945"/>
            <a:endParaRPr lang="ru-KZ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428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481812" y="1624098"/>
          <a:ext cx="3735090" cy="792086"/>
        </p:xfrm>
        <a:graphic>
          <a:graphicData uri="http://schemas.openxmlformats.org/drawingml/2006/table">
            <a:tbl>
              <a:tblPr/>
              <a:tblGrid>
                <a:gridCol w="3735090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7920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2534"/>
            <a:ext cx="8532440" cy="510971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ответы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89FCDFB-0BCD-4B28-BEEF-6D4CFF6BA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849882"/>
              </p:ext>
            </p:extLst>
          </p:nvPr>
        </p:nvGraphicFramePr>
        <p:xfrm>
          <a:off x="300004" y="1124738"/>
          <a:ext cx="8232436" cy="5515843"/>
        </p:xfrm>
        <a:graphic>
          <a:graphicData uri="http://schemas.openxmlformats.org/drawingml/2006/table">
            <a:tbl>
              <a:tblPr/>
              <a:tblGrid>
                <a:gridCol w="8232436">
                  <a:extLst>
                    <a:ext uri="{9D8B030D-6E8A-4147-A177-3AD203B41FA5}">
                      <a16:colId xmlns:a16="http://schemas.microsoft.com/office/drawing/2014/main" val="3307557222"/>
                    </a:ext>
                  </a:extLst>
                </a:gridCol>
              </a:tblGrid>
              <a:tr h="5515843">
                <a:tc>
                  <a:txBody>
                    <a:bodyPr/>
                    <a:lstStyle/>
                    <a:p>
                      <a:pPr marL="525145" indent="-457200" algn="just">
                        <a:buFontTx/>
                        <a:buChar char="-"/>
                      </a:pP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«…</a:t>
                      </a:r>
                      <a:r>
                        <a:rPr lang="ru-RU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Послушайте, - сказал председатель, поднимая глаза на секретаря, - говорите  потише! Я из-за вас  уже второй лист порчу.»;</a:t>
                      </a:r>
                      <a:endParaRPr lang="ru-KZ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7945" algn="just"/>
                      <a:r>
                        <a:rPr lang="ru-RU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«Иван </a:t>
                      </a:r>
                      <a:r>
                        <a:rPr lang="ru-RU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Гурьич</a:t>
                      </a:r>
                      <a:r>
                        <a:rPr lang="ru-RU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! –  сказал плачущим голосом председатель. –  Из-за вас я третий лист испортил!»;</a:t>
                      </a:r>
                      <a:endParaRPr lang="ru-KZ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525145" indent="-457200" algn="just">
                        <a:buFontTx/>
                        <a:buChar char="-"/>
                      </a:pPr>
                      <a:r>
                        <a:rPr lang="ru-RU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«…Чёрт его знает, только об еде и думает!-  проворчал философ Милкин, делая презрительную гримасу. – Неужели, кроме грибов да кулебяки, нет других интересов в жизни?»;</a:t>
                      </a:r>
                      <a:endParaRPr lang="ru-KZ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7945" algn="just"/>
                      <a:r>
                        <a:rPr lang="ru-RU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-«… Побойтесь вы бога! Этак я до вечера не напишу особого мнения! Четвертый лист порчу!»;</a:t>
                      </a:r>
                      <a:endParaRPr lang="ru-KZ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7945" algn="just"/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ru-RU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«…Я шестой лист порчу, - сказал он сердито.  Это бессовестно!».</a:t>
                      </a:r>
                      <a:endParaRPr lang="ru-KZ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764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4951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3059832" y="980728"/>
          <a:ext cx="1273393" cy="391351"/>
        </p:xfrm>
        <a:graphic>
          <a:graphicData uri="http://schemas.openxmlformats.org/drawingml/2006/table">
            <a:tbl>
              <a:tblPr/>
              <a:tblGrid>
                <a:gridCol w="1273393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1774D6A-4D76-4848-BEFD-D4F44B79CB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00004" y="1266341"/>
            <a:ext cx="8644421" cy="36748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K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8F58DF-2242-4F7B-A336-321DC524710B}"/>
              </a:ext>
            </a:extLst>
          </p:cNvPr>
          <p:cNvSpPr/>
          <p:nvPr/>
        </p:nvSpPr>
        <p:spPr>
          <a:xfrm>
            <a:off x="-4762" y="476674"/>
            <a:ext cx="8393186" cy="5760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562EA-5CD1-4FE8-A9D8-5ACA62DA6C34}"/>
              </a:ext>
            </a:extLst>
          </p:cNvPr>
          <p:cNvSpPr txBox="1"/>
          <p:nvPr/>
        </p:nvSpPr>
        <p:spPr>
          <a:xfrm>
            <a:off x="199574" y="1266341"/>
            <a:ext cx="857519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	</a:t>
            </a:r>
          </a:p>
          <a:p>
            <a:pPr algn="just"/>
            <a:endParaRPr lang="ru-RU" sz="24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мы проследили за репликами главного героя,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действиями других героев</a:t>
            </a:r>
            <a:r>
              <a:rPr lang="kk-KZ" sz="2800" b="1" dirty="0">
                <a:latin typeface="Times New Roman" panose="02020603050405020304" pitchFamily="18" charset="0"/>
              </a:rPr>
              <a:t> </a:t>
            </a:r>
            <a:r>
              <a:rPr lang="ru-RU" sz="2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теперь нам стало понятно, какую характеристику дает автор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Жилину</a:t>
            </a:r>
            <a:r>
              <a:rPr lang="ru-RU" sz="2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sz="2800" i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Автор рисует нам на его примере эгоцентрическую и самовлюблённую, равнодушную личность. Ему нет дела до других людей. Он слышит только себя!</a:t>
            </a:r>
            <a:r>
              <a:rPr lang="ru-RU" sz="2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KZ" sz="28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210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3059832" y="980728"/>
          <a:ext cx="1273393" cy="391351"/>
        </p:xfrm>
        <a:graphic>
          <a:graphicData uri="http://schemas.openxmlformats.org/drawingml/2006/table">
            <a:tbl>
              <a:tblPr/>
              <a:tblGrid>
                <a:gridCol w="1273393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1774D6A-4D76-4848-BEFD-D4F44B79CB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00004" y="1266341"/>
            <a:ext cx="8644421" cy="36748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K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8F58DF-2242-4F7B-A336-321DC524710B}"/>
              </a:ext>
            </a:extLst>
          </p:cNvPr>
          <p:cNvSpPr/>
          <p:nvPr/>
        </p:nvSpPr>
        <p:spPr>
          <a:xfrm>
            <a:off x="-4762" y="476674"/>
            <a:ext cx="8290144" cy="5760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562EA-5CD1-4FE8-A9D8-5ACA62DA6C34}"/>
              </a:ext>
            </a:extLst>
          </p:cNvPr>
          <p:cNvSpPr txBox="1"/>
          <p:nvPr/>
        </p:nvSpPr>
        <p:spPr>
          <a:xfrm>
            <a:off x="268805" y="2265062"/>
            <a:ext cx="86444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Развязка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— окончание действия или событие, разрешающее конфликт между персонажами в эпическом или драматическом произведении.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KZ" sz="24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835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3059832" y="980728"/>
          <a:ext cx="1273393" cy="391351"/>
        </p:xfrm>
        <a:graphic>
          <a:graphicData uri="http://schemas.openxmlformats.org/drawingml/2006/table">
            <a:tbl>
              <a:tblPr/>
              <a:tblGrid>
                <a:gridCol w="1273393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1774D6A-4D76-4848-BEFD-D4F44B79CB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00004" y="2204863"/>
            <a:ext cx="8644421" cy="3672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K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8F58DF-2242-4F7B-A336-321DC524710B}"/>
              </a:ext>
            </a:extLst>
          </p:cNvPr>
          <p:cNvSpPr/>
          <p:nvPr/>
        </p:nvSpPr>
        <p:spPr>
          <a:xfrm>
            <a:off x="-4762" y="464236"/>
            <a:ext cx="8393186" cy="58849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562EA-5CD1-4FE8-A9D8-5ACA62DA6C34}"/>
              </a:ext>
            </a:extLst>
          </p:cNvPr>
          <p:cNvSpPr txBox="1"/>
          <p:nvPr/>
        </p:nvSpPr>
        <p:spPr>
          <a:xfrm>
            <a:off x="298643" y="1628802"/>
            <a:ext cx="8290145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 algn="just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«Антиципация»</a:t>
            </a:r>
            <a:endParaRPr lang="ru-RU" sz="26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algn="just"/>
            <a:endParaRPr lang="ru-RU" sz="2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algn="just"/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Как вы думаете, чем закончится это произведение? </a:t>
            </a:r>
          </a:p>
          <a:p>
            <a:pPr marL="67945" algn="just"/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</a:p>
          <a:p>
            <a:pPr marL="67945" algn="just"/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Дочитайте рассказ и сравните </a:t>
            </a:r>
            <a:r>
              <a:rPr lang="ru-RU" sz="2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свой прогноз.</a:t>
            </a:r>
            <a:r>
              <a:rPr lang="ru-KZ" sz="2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KZ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algn="just"/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</a:p>
          <a:p>
            <a:pPr marL="67945" algn="just"/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Почему герои произведения так поступили?</a:t>
            </a:r>
            <a:endParaRPr lang="ru-KZ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KZ" sz="24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620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3059832" y="980728"/>
          <a:ext cx="1273393" cy="391351"/>
        </p:xfrm>
        <a:graphic>
          <a:graphicData uri="http://schemas.openxmlformats.org/drawingml/2006/table">
            <a:tbl>
              <a:tblPr/>
              <a:tblGrid>
                <a:gridCol w="1273393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1774D6A-4D76-4848-BEFD-D4F44B79CB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00004" y="2204863"/>
            <a:ext cx="8644421" cy="3672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K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8F58DF-2242-4F7B-A336-321DC524710B}"/>
              </a:ext>
            </a:extLst>
          </p:cNvPr>
          <p:cNvSpPr/>
          <p:nvPr/>
        </p:nvSpPr>
        <p:spPr>
          <a:xfrm>
            <a:off x="-4762" y="476673"/>
            <a:ext cx="8393186" cy="5784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562EA-5CD1-4FE8-A9D8-5ACA62DA6C34}"/>
              </a:ext>
            </a:extLst>
          </p:cNvPr>
          <p:cNvSpPr txBox="1"/>
          <p:nvPr/>
        </p:nvSpPr>
        <p:spPr>
          <a:xfrm>
            <a:off x="298643" y="1628802"/>
            <a:ext cx="8476122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 algn="just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algn="just"/>
            <a:r>
              <a:rPr lang="ru-RU" sz="2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Дескрипторы:</a:t>
            </a:r>
          </a:p>
          <a:p>
            <a:pPr marL="67945" algn="just"/>
            <a:endParaRPr lang="ru-KZ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945" algn="just"/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-определяет развязку </a:t>
            </a:r>
            <a:r>
              <a:rPr lang="ru-RU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(структура произведения)</a:t>
            </a:r>
            <a:r>
              <a:rPr lang="ru-RU" sz="2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произведения</a:t>
            </a:r>
            <a:r>
              <a:rPr lang="kk-KZ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0845" indent="-342900" algn="just">
              <a:buFontTx/>
              <a:buChar char="-"/>
            </a:pPr>
            <a:endParaRPr lang="ru-KZ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945" algn="just"/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-определяет причину  поведения героев в конце рассказа.</a:t>
            </a:r>
            <a:endParaRPr lang="ru-KZ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KZ" sz="24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485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189131"/>
              </p:ext>
            </p:extLst>
          </p:nvPr>
        </p:nvGraphicFramePr>
        <p:xfrm>
          <a:off x="71946" y="908721"/>
          <a:ext cx="8614582" cy="11606090"/>
        </p:xfrm>
        <a:graphic>
          <a:graphicData uri="http://schemas.openxmlformats.org/drawingml/2006/table">
            <a:tbl>
              <a:tblPr/>
              <a:tblGrid>
                <a:gridCol w="8614582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5803045">
                <a:tc>
                  <a:txBody>
                    <a:bodyPr/>
                    <a:lstStyle/>
                    <a:p>
                      <a:pPr algn="just"/>
                      <a:r>
                        <a:rPr lang="kk-KZ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...</a:t>
                      </a:r>
                      <a:r>
                        <a:rPr lang="ru-KZ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Председатель вскочил, швырнул в сторону перо и обеими руками ухватился за шляпу. Товарищ прокурора, забывший о своем катаре и млевший от нетерпения, тоже вскочил. </a:t>
                      </a:r>
                    </a:p>
                    <a:p>
                      <a:pPr algn="just"/>
                      <a:r>
                        <a:rPr lang="kk-KZ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ru-KZ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 Едемте! – крикнул он.</a:t>
                      </a:r>
                    </a:p>
                    <a:p>
                      <a:pPr algn="just"/>
                      <a:r>
                        <a:rPr lang="kk-KZ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ru-KZ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 Петр Николаич, а как же особое мнение, – испугался секретарь. </a:t>
                      </a:r>
                      <a:endParaRPr lang="kk-KZ" sz="20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kk-KZ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ru-KZ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 Когда же вы его, благодетель, напишете? Ведь вам в шесть часов в город ехать!</a:t>
                      </a:r>
                    </a:p>
                    <a:p>
                      <a:pPr algn="just"/>
                      <a:r>
                        <a:rPr lang="kk-KZ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ru-KZ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Председатель махнул рукой и бросился к двери. </a:t>
                      </a:r>
                    </a:p>
                    <a:p>
                      <a:pPr algn="just"/>
                      <a:r>
                        <a:rPr lang="kk-KZ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Т</a:t>
                      </a:r>
                      <a:r>
                        <a:rPr lang="ru-KZ" sz="2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оварищ</a:t>
                      </a:r>
                      <a:r>
                        <a:rPr lang="ru-KZ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прокурора тоже махнул рукой и, подхватив свой портфель, исчез вместе с председателем. Секретарь вздохнул, укоризненно поглядел им вслед и стал убирать бумаги.</a:t>
                      </a:r>
                      <a:endParaRPr lang="kk-KZ" sz="20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KZ" sz="20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kk-KZ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Поведение героев можно объяснить тем, </a:t>
                      </a:r>
                      <a:r>
                        <a:rPr lang="kk-KZ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что</a:t>
                      </a:r>
                      <a:r>
                        <a:rPr lang="kk-KZ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lang="ru-RU" sz="2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азговоры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 прелестях еды становились все более страстными, все в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комнате были возбуждены. Один за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другим мужчины выбегали из зала, не в силах сопротивляться страсти. Председатель, забыв высказать особое мнение,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удалился, чтобы  также поддаться соблазну</a:t>
                      </a:r>
                      <a:r>
                        <a:rPr lang="kk-KZ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  <a:tr h="5803045">
                <a:tc>
                  <a:txBody>
                    <a:bodyPr/>
                    <a:lstStyle/>
                    <a:p>
                      <a:pPr algn="just"/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8923779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7001"/>
            <a:ext cx="8388424" cy="56172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ответы</a:t>
            </a:r>
          </a:p>
        </p:txBody>
      </p:sp>
    </p:spTree>
    <p:extLst>
      <p:ext uri="{BB962C8B-B14F-4D97-AF65-F5344CB8AC3E}">
        <p14:creationId xmlns:p14="http://schemas.microsoft.com/office/powerpoint/2010/main" val="1651392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3059832" y="980728"/>
          <a:ext cx="1273393" cy="391351"/>
        </p:xfrm>
        <a:graphic>
          <a:graphicData uri="http://schemas.openxmlformats.org/drawingml/2006/table">
            <a:tbl>
              <a:tblPr/>
              <a:tblGrid>
                <a:gridCol w="1273393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02B817A-B463-493D-98D4-5AE773AD9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056" y="1019834"/>
            <a:ext cx="8290144" cy="1198078"/>
          </a:xfrm>
        </p:spPr>
        <p:txBody>
          <a:bodyPr>
            <a:normAutofit/>
          </a:bodyPr>
          <a:lstStyle/>
          <a:p>
            <a:pPr algn="l"/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«Ромашка Блума»</a:t>
            </a:r>
            <a:b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K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1774D6A-4D76-4848-BEFD-D4F44B79C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472" y="3725829"/>
            <a:ext cx="8000728" cy="265558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K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На какую актуальную тему написан рассказ?   </a:t>
            </a:r>
          </a:p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Почему рассказ называется «Сирена»?</a:t>
            </a:r>
          </a:p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Хотели бы вы иметь друга как Жилин?</a:t>
            </a:r>
          </a:p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Как вы относитесь к людям неумеренным в еде?</a:t>
            </a:r>
          </a:p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Что произошло бы, если Жилина не было в совещательной комнате?</a:t>
            </a:r>
          </a:p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Что должен делать человек, чтобы не поддаваться соблазну?</a:t>
            </a:r>
          </a:p>
          <a:p>
            <a:pPr marL="0" indent="0" algn="just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8F58DF-2242-4F7B-A336-321DC524710B}"/>
              </a:ext>
            </a:extLst>
          </p:cNvPr>
          <p:cNvSpPr/>
          <p:nvPr/>
        </p:nvSpPr>
        <p:spPr>
          <a:xfrm>
            <a:off x="0" y="395389"/>
            <a:ext cx="8290144" cy="5760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8B7485A-DE99-42B8-9EEE-54C9F46B80E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80728"/>
            <a:ext cx="4464496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4051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148461"/>
              </p:ext>
            </p:extLst>
          </p:nvPr>
        </p:nvGraphicFramePr>
        <p:xfrm>
          <a:off x="3059832" y="980728"/>
          <a:ext cx="1273393" cy="391351"/>
        </p:xfrm>
        <a:graphic>
          <a:graphicData uri="http://schemas.openxmlformats.org/drawingml/2006/table">
            <a:tbl>
              <a:tblPr/>
              <a:tblGrid>
                <a:gridCol w="1273393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1774D6A-4D76-4848-BEFD-D4F44B79C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472" y="1216546"/>
            <a:ext cx="8317293" cy="4228668"/>
          </a:xfrm>
        </p:spPr>
        <p:txBody>
          <a:bodyPr>
            <a:normAutofit/>
          </a:bodyPr>
          <a:lstStyle/>
          <a:p>
            <a:pPr algn="just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Вы узнаете:</a:t>
            </a:r>
          </a:p>
          <a:p>
            <a:pPr algn="just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о языковых особенностях  рассказа «Сирена».</a:t>
            </a:r>
          </a:p>
          <a:p>
            <a:pPr algn="just"/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Вы научитесь:</a:t>
            </a:r>
          </a:p>
          <a:p>
            <a:pPr algn="l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анализировать прочитанный текст;</a:t>
            </a:r>
          </a:p>
          <a:p>
            <a:pPr algn="just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использовать деепричастные обороты и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заменять их синонимичными    конструкциями.</a:t>
            </a:r>
          </a:p>
          <a:p>
            <a:endParaRPr lang="ru-KZ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17DDFB3-652C-439D-A7D1-419753781307}"/>
              </a:ext>
            </a:extLst>
          </p:cNvPr>
          <p:cNvSpPr/>
          <p:nvPr/>
        </p:nvSpPr>
        <p:spPr>
          <a:xfrm>
            <a:off x="-16934" y="492368"/>
            <a:ext cx="8402581" cy="6471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80782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153305"/>
              </p:ext>
            </p:extLst>
          </p:nvPr>
        </p:nvGraphicFramePr>
        <p:xfrm>
          <a:off x="1" y="934842"/>
          <a:ext cx="9144000" cy="5439356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5439356">
                <a:tc>
                  <a:txBody>
                    <a:bodyPr/>
                    <a:lstStyle/>
                    <a:p>
                      <a:pPr algn="just"/>
                      <a:endParaRPr lang="ru-RU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7003"/>
            <a:ext cx="8460432" cy="587839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ответы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D4B30562-B660-434D-8299-0F0B597199C8}"/>
              </a:ext>
            </a:extLst>
          </p:cNvPr>
          <p:cNvSpPr/>
          <p:nvPr/>
        </p:nvSpPr>
        <p:spPr>
          <a:xfrm>
            <a:off x="3501314" y="1117522"/>
            <a:ext cx="1553395" cy="2119287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>
                <a:solidFill>
                  <a:schemeClr val="tx1"/>
                </a:solidFill>
              </a:rPr>
              <a:t>4.</a:t>
            </a:r>
            <a:endParaRPr lang="ru-KZ" dirty="0">
              <a:solidFill>
                <a:schemeClr val="tx1"/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7D86C35C-BD35-4C92-A868-933192611F6A}"/>
              </a:ext>
            </a:extLst>
          </p:cNvPr>
          <p:cNvSpPr/>
          <p:nvPr/>
        </p:nvSpPr>
        <p:spPr>
          <a:xfrm>
            <a:off x="4694086" y="2262725"/>
            <a:ext cx="2608409" cy="1344092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>
                <a:solidFill>
                  <a:schemeClr val="tx1"/>
                </a:solidFill>
              </a:rPr>
              <a:t>5.</a:t>
            </a:r>
            <a:endParaRPr lang="ru-KZ" dirty="0">
              <a:solidFill>
                <a:schemeClr val="tx1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47A228F4-EC1E-42F4-BFEA-712C3AFC9718}"/>
              </a:ext>
            </a:extLst>
          </p:cNvPr>
          <p:cNvSpPr/>
          <p:nvPr/>
        </p:nvSpPr>
        <p:spPr>
          <a:xfrm>
            <a:off x="822347" y="3484240"/>
            <a:ext cx="3266504" cy="144178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Рассказ называется «Сирена», потому что секретарь съезда Жилин именно та самая «сирена», благозвучно вещающая о райских удовольствиях. </a:t>
            </a:r>
            <a:endParaRPr lang="ru-K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0E1BB75C-9850-4FBC-8BAA-674D67ED7BDE}"/>
              </a:ext>
            </a:extLst>
          </p:cNvPr>
          <p:cNvSpPr/>
          <p:nvPr/>
        </p:nvSpPr>
        <p:spPr>
          <a:xfrm>
            <a:off x="1248718" y="2222644"/>
            <a:ext cx="2840133" cy="138417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>
                <a:solidFill>
                  <a:schemeClr val="tx1"/>
                </a:solidFill>
              </a:rPr>
              <a:t>3.</a:t>
            </a:r>
            <a:endParaRPr lang="ru-KZ" dirty="0">
              <a:solidFill>
                <a:schemeClr val="tx1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7385078-11F4-4BDF-B0FF-5003C00930D9}"/>
              </a:ext>
            </a:extLst>
          </p:cNvPr>
          <p:cNvSpPr/>
          <p:nvPr/>
        </p:nvSpPr>
        <p:spPr>
          <a:xfrm>
            <a:off x="4771903" y="3490765"/>
            <a:ext cx="2840133" cy="144178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>
                <a:solidFill>
                  <a:schemeClr val="tx1"/>
                </a:solidFill>
              </a:rPr>
              <a:t>6.</a:t>
            </a:r>
            <a:endParaRPr lang="ru-KZ" dirty="0">
              <a:solidFill>
                <a:schemeClr val="tx1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DDFB7608-3AC6-45E4-BE5A-E0AE6B9ED897}"/>
              </a:ext>
            </a:extLst>
          </p:cNvPr>
          <p:cNvSpPr/>
          <p:nvPr/>
        </p:nvSpPr>
        <p:spPr>
          <a:xfrm>
            <a:off x="3501314" y="4244463"/>
            <a:ext cx="1764624" cy="211928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1.Рассказ написан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 «Кулинария».</a:t>
            </a:r>
            <a:endParaRPr lang="ru-KZ" dirty="0"/>
          </a:p>
          <a:p>
            <a:pPr algn="ctr"/>
            <a:endParaRPr lang="ru-KZ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3780FA96-82BD-41C5-A2DA-817508B30C77}"/>
              </a:ext>
            </a:extLst>
          </p:cNvPr>
          <p:cNvSpPr/>
          <p:nvPr/>
        </p:nvSpPr>
        <p:spPr>
          <a:xfrm>
            <a:off x="3573082" y="2956661"/>
            <a:ext cx="1553395" cy="138526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91080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3059832" y="980728"/>
          <a:ext cx="1273393" cy="391351"/>
        </p:xfrm>
        <a:graphic>
          <a:graphicData uri="http://schemas.openxmlformats.org/drawingml/2006/table">
            <a:tbl>
              <a:tblPr/>
              <a:tblGrid>
                <a:gridCol w="1273393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1774D6A-4D76-4848-BEFD-D4F44B79CB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99574" y="1395927"/>
            <a:ext cx="8815442" cy="26811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K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8F58DF-2242-4F7B-A336-321DC524710B}"/>
              </a:ext>
            </a:extLst>
          </p:cNvPr>
          <p:cNvSpPr/>
          <p:nvPr/>
        </p:nvSpPr>
        <p:spPr>
          <a:xfrm>
            <a:off x="-4762" y="476674"/>
            <a:ext cx="8393186" cy="5760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562EA-5CD1-4FE8-A9D8-5ACA62DA6C34}"/>
              </a:ext>
            </a:extLst>
          </p:cNvPr>
          <p:cNvSpPr txBox="1"/>
          <p:nvPr/>
        </p:nvSpPr>
        <p:spPr>
          <a:xfrm>
            <a:off x="887572" y="1721857"/>
            <a:ext cx="7457092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KZ" sz="2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945"/>
            <a:endParaRPr lang="ru-KZ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B077FBF6-60D0-4A08-86E2-E89C343E4D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767739"/>
              </p:ext>
            </p:extLst>
          </p:nvPr>
        </p:nvGraphicFramePr>
        <p:xfrm>
          <a:off x="777456" y="1345726"/>
          <a:ext cx="7589088" cy="389190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556640">
                  <a:extLst>
                    <a:ext uri="{9D8B030D-6E8A-4147-A177-3AD203B41FA5}">
                      <a16:colId xmlns:a16="http://schemas.microsoft.com/office/drawing/2014/main" val="159179252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3372280417"/>
                    </a:ext>
                  </a:extLst>
                </a:gridCol>
              </a:tblGrid>
              <a:tr h="18477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Деепричастие</a:t>
                      </a:r>
                      <a:r>
                        <a:rPr lang="ru-RU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особая форма глагола, имеет признаки глагола и наречия.</a:t>
                      </a:r>
                      <a:endParaRPr lang="ru-KZ" sz="2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Деепричастный оборот </a:t>
                      </a:r>
                      <a:r>
                        <a:rPr lang="ru-RU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деепричастие с зависимыми словами</a:t>
                      </a:r>
                      <a:r>
                        <a:rPr lang="kk-KZ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KZ" sz="2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2746797"/>
                  </a:ext>
                </a:extLst>
              </a:tr>
              <a:tr h="20441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Бежать – </a:t>
                      </a:r>
                      <a:r>
                        <a:rPr lang="kk-KZ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убегая</a:t>
                      </a:r>
                      <a:endParaRPr lang="ru-KZ" sz="2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Иметь – </a:t>
                      </a:r>
                      <a:r>
                        <a:rPr lang="kk-KZ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имея</a:t>
                      </a:r>
                      <a:endParaRPr lang="ru-KZ" sz="2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Продукты, </a:t>
                      </a: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имея полезные свойства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положительно влияют на организм человека</a:t>
                      </a:r>
                      <a:r>
                        <a:rPr lang="kk-KZ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KZ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7932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4130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3059832" y="980728"/>
          <a:ext cx="1273393" cy="391351"/>
        </p:xfrm>
        <a:graphic>
          <a:graphicData uri="http://schemas.openxmlformats.org/drawingml/2006/table">
            <a:tbl>
              <a:tblPr/>
              <a:tblGrid>
                <a:gridCol w="1273393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1774D6A-4D76-4848-BEFD-D4F44B79CB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99574" y="1395927"/>
            <a:ext cx="8815442" cy="26811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K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8F58DF-2242-4F7B-A336-321DC524710B}"/>
              </a:ext>
            </a:extLst>
          </p:cNvPr>
          <p:cNvSpPr/>
          <p:nvPr/>
        </p:nvSpPr>
        <p:spPr>
          <a:xfrm>
            <a:off x="-4762" y="476674"/>
            <a:ext cx="8465194" cy="5760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562EA-5CD1-4FE8-A9D8-5ACA62DA6C34}"/>
              </a:ext>
            </a:extLst>
          </p:cNvPr>
          <p:cNvSpPr txBox="1"/>
          <p:nvPr/>
        </p:nvSpPr>
        <p:spPr>
          <a:xfrm>
            <a:off x="457472" y="1102933"/>
            <a:ext cx="8002960" cy="1992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Ребята, замените деепричастные обороты                  синонимичными конструкциями</a:t>
            </a:r>
            <a:r>
              <a:rPr lang="kk-K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KZ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KZ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945"/>
            <a:endParaRPr lang="ru-KZ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01018E45-D171-48EC-80B0-670E14F6BF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814257"/>
              </p:ext>
            </p:extLst>
          </p:nvPr>
        </p:nvGraphicFramePr>
        <p:xfrm>
          <a:off x="618978" y="2204868"/>
          <a:ext cx="7841454" cy="367239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649910">
                  <a:extLst>
                    <a:ext uri="{9D8B030D-6E8A-4147-A177-3AD203B41FA5}">
                      <a16:colId xmlns:a16="http://schemas.microsoft.com/office/drawing/2014/main" val="2962167648"/>
                    </a:ext>
                  </a:extLst>
                </a:gridCol>
                <a:gridCol w="4191544">
                  <a:extLst>
                    <a:ext uri="{9D8B030D-6E8A-4147-A177-3AD203B41FA5}">
                      <a16:colId xmlns:a16="http://schemas.microsoft.com/office/drawing/2014/main" val="3149332647"/>
                    </a:ext>
                  </a:extLst>
                </a:gridCol>
              </a:tblGrid>
              <a:tr h="920381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Деепричастные обороты </a:t>
                      </a:r>
                      <a:endParaRPr lang="ru-K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Синонимичные конструкции</a:t>
                      </a:r>
                      <a:endParaRPr lang="ru-K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967485"/>
                  </a:ext>
                </a:extLst>
              </a:tr>
              <a:tr h="13294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Медово улыбаясь и глядя на толстяка</a:t>
                      </a: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он говорил вполголоса.</a:t>
                      </a:r>
                      <a:endParaRPr lang="ru-KZ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236083"/>
                  </a:ext>
                </a:extLst>
              </a:tr>
              <a:tr h="1422575">
                <a:tc>
                  <a:txBody>
                    <a:bodyPr/>
                    <a:lstStyle/>
                    <a:p>
                      <a:r>
                        <a:rPr lang="kk-KZ" sz="2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Съедая селедочку с лучком</a:t>
                      </a: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вы почувствуете в животе искры.</a:t>
                      </a:r>
                      <a:endParaRPr lang="ru-K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308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1757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3059832" y="980728"/>
          <a:ext cx="1273393" cy="391351"/>
        </p:xfrm>
        <a:graphic>
          <a:graphicData uri="http://schemas.openxmlformats.org/drawingml/2006/table">
            <a:tbl>
              <a:tblPr/>
              <a:tblGrid>
                <a:gridCol w="1273393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1774D6A-4D76-4848-BEFD-D4F44B79CB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99574" y="1395927"/>
            <a:ext cx="8815442" cy="26811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K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8F58DF-2242-4F7B-A336-321DC524710B}"/>
              </a:ext>
            </a:extLst>
          </p:cNvPr>
          <p:cNvSpPr/>
          <p:nvPr/>
        </p:nvSpPr>
        <p:spPr>
          <a:xfrm>
            <a:off x="-4762" y="476674"/>
            <a:ext cx="8290144" cy="5760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562EA-5CD1-4FE8-A9D8-5ACA62DA6C34}"/>
              </a:ext>
            </a:extLst>
          </p:cNvPr>
          <p:cNvSpPr txBox="1"/>
          <p:nvPr/>
        </p:nvSpPr>
        <p:spPr>
          <a:xfrm>
            <a:off x="457472" y="1891365"/>
            <a:ext cx="8356684" cy="2098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kk-KZ" sz="2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KZ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kk-K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заменяет деепричастные обороты синонимичными конструкциями.</a:t>
            </a:r>
            <a:endParaRPr lang="ru-KZ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945"/>
            <a:endParaRPr lang="ru-KZ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651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3059832" y="980728"/>
          <a:ext cx="1273393" cy="391351"/>
        </p:xfrm>
        <a:graphic>
          <a:graphicData uri="http://schemas.openxmlformats.org/drawingml/2006/table">
            <a:tbl>
              <a:tblPr/>
              <a:tblGrid>
                <a:gridCol w="1273393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1774D6A-4D76-4848-BEFD-D4F44B79CB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1890713"/>
            <a:ext cx="8226425" cy="3409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K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000"/>
              </a:spcAft>
              <a:buNone/>
            </a:pP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000"/>
              </a:spcAft>
              <a:buNone/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000"/>
              </a:spcAft>
              <a:buNone/>
            </a:pP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8F58DF-2242-4F7B-A336-321DC524710B}"/>
              </a:ext>
            </a:extLst>
          </p:cNvPr>
          <p:cNvSpPr/>
          <p:nvPr/>
        </p:nvSpPr>
        <p:spPr>
          <a:xfrm>
            <a:off x="-4762" y="476674"/>
            <a:ext cx="8393186" cy="5760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ответы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562EA-5CD1-4FE8-A9D8-5ACA62DA6C34}"/>
              </a:ext>
            </a:extLst>
          </p:cNvPr>
          <p:cNvSpPr txBox="1"/>
          <p:nvPr/>
        </p:nvSpPr>
        <p:spPr>
          <a:xfrm>
            <a:off x="493974" y="1891365"/>
            <a:ext cx="8356684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KZ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Таблица 5">
            <a:extLst>
              <a:ext uri="{FF2B5EF4-FFF2-40B4-BE49-F238E27FC236}">
                <a16:creationId xmlns:a16="http://schemas.microsoft.com/office/drawing/2014/main" id="{0E645444-AE14-4BA7-B5AB-EFF7D6EDBD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570175"/>
              </p:ext>
            </p:extLst>
          </p:nvPr>
        </p:nvGraphicFramePr>
        <p:xfrm>
          <a:off x="611560" y="1412776"/>
          <a:ext cx="7776862" cy="446448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88431">
                  <a:extLst>
                    <a:ext uri="{9D8B030D-6E8A-4147-A177-3AD203B41FA5}">
                      <a16:colId xmlns:a16="http://schemas.microsoft.com/office/drawing/2014/main" val="559340732"/>
                    </a:ext>
                  </a:extLst>
                </a:gridCol>
                <a:gridCol w="3888431">
                  <a:extLst>
                    <a:ext uri="{9D8B030D-6E8A-4147-A177-3AD203B41FA5}">
                      <a16:colId xmlns:a16="http://schemas.microsoft.com/office/drawing/2014/main" val="4011533113"/>
                    </a:ext>
                  </a:extLst>
                </a:gridCol>
              </a:tblGrid>
              <a:tr h="1284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Деепричастные обороты </a:t>
                      </a:r>
                      <a:endParaRPr lang="ru-K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K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Синонимичные конструкции</a:t>
                      </a:r>
                      <a:endParaRPr lang="ru-K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K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0582942"/>
                  </a:ext>
                </a:extLst>
              </a:tr>
              <a:tr h="15013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Медово улыбаясь и глядя на толстяка, </a:t>
                      </a: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 говорил вполголоса.</a:t>
                      </a:r>
                      <a:endParaRPr lang="ru-KZ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Он медово </a:t>
                      </a:r>
                      <a:r>
                        <a:rPr lang="kk-KZ" sz="2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улыбался,  глядел</a:t>
                      </a: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на толстяка и говорил вполголоса.</a:t>
                      </a:r>
                      <a:endParaRPr lang="ru-K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245235"/>
                  </a:ext>
                </a:extLst>
              </a:tr>
              <a:tr h="1679093">
                <a:tc>
                  <a:txBody>
                    <a:bodyPr/>
                    <a:lstStyle/>
                    <a:p>
                      <a:r>
                        <a:rPr lang="kk-KZ" sz="2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Съедая селедочку с лучком, </a:t>
                      </a: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почувствуете в животе искры.</a:t>
                      </a:r>
                      <a:endParaRPr lang="ru-K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Когда съедаешь</a:t>
                      </a:r>
                      <a:r>
                        <a:rPr lang="kk-KZ" sz="2400" i="1" dirty="0">
                          <a:solidFill>
                            <a:srgbClr val="4472C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селедочку с лучком, то чувствуешь в животе искры.</a:t>
                      </a:r>
                      <a:endParaRPr lang="ru-K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603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2717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35B9DFE-797F-4F50-A580-501698F6D701}"/>
              </a:ext>
            </a:extLst>
          </p:cNvPr>
          <p:cNvSpPr/>
          <p:nvPr/>
        </p:nvSpPr>
        <p:spPr>
          <a:xfrm>
            <a:off x="0" y="260648"/>
            <a:ext cx="8316416" cy="5760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endParaRPr lang="ru-K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2E6B51-462F-4238-AB5B-4F59B7CBF960}"/>
              </a:ext>
            </a:extLst>
          </p:cNvPr>
          <p:cNvSpPr txBox="1"/>
          <p:nvPr/>
        </p:nvSpPr>
        <p:spPr>
          <a:xfrm>
            <a:off x="323528" y="980727"/>
            <a:ext cx="83164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k-K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kk-K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Ребята, вам нужно аргументировать свой ответ и при ответе использовать деепричастные обороты.</a:t>
            </a:r>
          </a:p>
          <a:p>
            <a:pPr algn="just"/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«Сэндвич»</a:t>
            </a:r>
          </a:p>
          <a:p>
            <a:pPr algn="just"/>
            <a:endParaRPr lang="ru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0A301D-3D92-4B3F-8CE7-2A681F0B5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2856"/>
            <a:ext cx="9144000" cy="460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12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214809"/>
              </p:ext>
            </p:extLst>
          </p:nvPr>
        </p:nvGraphicFramePr>
        <p:xfrm>
          <a:off x="611560" y="1180498"/>
          <a:ext cx="8163206" cy="4680887"/>
        </p:xfrm>
        <a:graphic>
          <a:graphicData uri="http://schemas.openxmlformats.org/drawingml/2006/table">
            <a:tbl>
              <a:tblPr/>
              <a:tblGrid>
                <a:gridCol w="8163206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38553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26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 </a:t>
                      </a:r>
                      <a:r>
                        <a:rPr lang="ru-RU" sz="2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узнали</a:t>
                      </a:r>
                      <a:r>
                        <a:rPr lang="ru-RU" sz="26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r>
                        <a:rPr lang="ru-RU" sz="2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kk-KZ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языковых особенностях  рассказа «Сирена»</a:t>
                      </a:r>
                      <a:r>
                        <a:rPr lang="ru-RU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ru-KZ" sz="2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Вы научились:</a:t>
                      </a:r>
                      <a:endParaRPr lang="ru-KZ" sz="2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 анализировать текст</a:t>
                      </a:r>
                      <a:r>
                        <a:rPr lang="ru-RU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  <a:endParaRPr lang="ru-KZ" sz="2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 использовать деепричастные обороты и заменять</a:t>
                      </a:r>
                    </a:p>
                    <a:p>
                      <a:pPr algn="just"/>
                      <a:r>
                        <a:rPr lang="kk-KZ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их </a:t>
                      </a:r>
                      <a:r>
                        <a:rPr lang="ru-RU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синонимичными конструкциями.</a:t>
                      </a:r>
                      <a:endParaRPr lang="ru-KZ" sz="2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  <a:tr h="8254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0054827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82378DA-CB3B-4F76-B42A-30C0B0D5FCF5}"/>
              </a:ext>
            </a:extLst>
          </p:cNvPr>
          <p:cNvSpPr/>
          <p:nvPr/>
        </p:nvSpPr>
        <p:spPr>
          <a:xfrm>
            <a:off x="0" y="347004"/>
            <a:ext cx="8388424" cy="64960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04687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994701"/>
              </p:ext>
            </p:extLst>
          </p:nvPr>
        </p:nvGraphicFramePr>
        <p:xfrm>
          <a:off x="300004" y="1556797"/>
          <a:ext cx="8088420" cy="4178161"/>
        </p:xfrm>
        <a:graphic>
          <a:graphicData uri="http://schemas.openxmlformats.org/drawingml/2006/table">
            <a:tbl>
              <a:tblPr/>
              <a:tblGrid>
                <a:gridCol w="8088420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27692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Литературный диктант по теме «</a:t>
                      </a:r>
                      <a:r>
                        <a:rPr lang="ru-RU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А.П.Чехов</a:t>
                      </a:r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«Сирена»:</a:t>
                      </a:r>
                    </a:p>
                    <a:p>
                      <a:pPr algn="just"/>
                      <a:endParaRPr lang="ru-KZ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buNone/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Антон Павлович Чехов - ……………………………… .</a:t>
                      </a:r>
                      <a:endParaRPr lang="ru-KZ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kk-KZ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Жанр произведения «Сирена» - ……………………… .</a:t>
                      </a:r>
                      <a:endParaRPr lang="ru-KZ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kk-KZ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Рассказ -……………………………………………  .</a:t>
                      </a:r>
                      <a:endParaRPr lang="ru-KZ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kk-KZ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Главный герой -………………………………………… .</a:t>
                      </a:r>
                      <a:endParaRPr lang="ru-KZ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kk-KZ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Значение слова </a:t>
                      </a:r>
                      <a:r>
                        <a:rPr lang="ru-RU" sz="24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сирена - </a:t>
                      </a: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……………………………… .</a:t>
                      </a:r>
                      <a:endParaRPr lang="ru-KZ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kk-KZ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Произведение </a:t>
                      </a:r>
                      <a:r>
                        <a:rPr lang="ru-RU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А.П.Чехова</a:t>
                      </a: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«Сирена» посвящено теме….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  <a:tr h="75913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0054827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82378DA-CB3B-4F76-B42A-30C0B0D5FCF5}"/>
              </a:ext>
            </a:extLst>
          </p:cNvPr>
          <p:cNvSpPr/>
          <p:nvPr/>
        </p:nvSpPr>
        <p:spPr>
          <a:xfrm>
            <a:off x="0" y="347004"/>
            <a:ext cx="8388424" cy="63372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Рекомендуемое задание</a:t>
            </a:r>
            <a:endParaRPr lang="ru-KZ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948302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458348"/>
              </p:ext>
            </p:extLst>
          </p:nvPr>
        </p:nvGraphicFramePr>
        <p:xfrm>
          <a:off x="1547664" y="1484794"/>
          <a:ext cx="5904656" cy="4762762"/>
        </p:xfrm>
        <a:graphic>
          <a:graphicData uri="http://schemas.openxmlformats.org/drawingml/2006/table">
            <a:tbl>
              <a:tblPr/>
              <a:tblGrid>
                <a:gridCol w="5904656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47627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KZ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Ах, как люблю я хорошо поесть,</a:t>
                      </a:r>
                      <a:br>
                        <a:rPr lang="ru-KZ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KZ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Вкус, аромат, душистые приправы,</a:t>
                      </a:r>
                      <a:br>
                        <a:rPr lang="ru-KZ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KZ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 главное - секрет в готовке есть,</a:t>
                      </a:r>
                      <a:br>
                        <a:rPr lang="ru-KZ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KZ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Запомните который без труда вы.</a:t>
                      </a:r>
                      <a:br>
                        <a:rPr lang="ru-KZ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KZ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KZ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KZ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Щепотку радости, щепотку счастья</a:t>
                      </a:r>
                      <a:br>
                        <a:rPr lang="ru-KZ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KZ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 по чуть-чуть добра, любви и света</a:t>
                      </a:r>
                      <a:br>
                        <a:rPr lang="ru-KZ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KZ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Добавьте в завтрак свой, и даст вам это</a:t>
                      </a:r>
                      <a:br>
                        <a:rPr lang="ru-KZ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KZ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Надёжный зонтик в самое ненастье.</a:t>
                      </a:r>
                      <a:endParaRPr lang="ru-RU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6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До новых встреч!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9385F45-8BA9-47F5-823D-E5CBB47E0500}"/>
              </a:ext>
            </a:extLst>
          </p:cNvPr>
          <p:cNvSpPr/>
          <p:nvPr/>
        </p:nvSpPr>
        <p:spPr>
          <a:xfrm>
            <a:off x="0" y="548680"/>
            <a:ext cx="8174758" cy="5760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13015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3059832" y="980728"/>
          <a:ext cx="1273393" cy="391351"/>
        </p:xfrm>
        <a:graphic>
          <a:graphicData uri="http://schemas.openxmlformats.org/drawingml/2006/table">
            <a:tbl>
              <a:tblPr/>
              <a:tblGrid>
                <a:gridCol w="1273393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1774D6A-4D76-4848-BEFD-D4F44B79CB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11560" y="1475312"/>
            <a:ext cx="8303026" cy="467067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2600" b="1" dirty="0">
              <a:latin typeface="Times New Roman" panose="02020603050405020304" pitchFamily="18" charset="0"/>
              <a:ea typeface="TimesNewRomanPS-BoldM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b="1" dirty="0">
                <a:latin typeface="Times New Roman" panose="02020603050405020304" pitchFamily="18" charset="0"/>
                <a:ea typeface="TimesNewRomanPS-BoldMT"/>
                <a:cs typeface="Times New Roman" panose="02020603050405020304" pitchFamily="18" charset="0"/>
              </a:rPr>
              <a:t>«</a:t>
            </a:r>
            <a:r>
              <a:rPr lang="ru-RU" sz="2600" b="1" dirty="0">
                <a:effectLst/>
                <a:latin typeface="Times New Roman" panose="02020603050405020304" pitchFamily="18" charset="0"/>
                <a:ea typeface="TimesNewRomanPS-BoldMT"/>
                <a:cs typeface="Times New Roman" panose="02020603050405020304" pitchFamily="18" charset="0"/>
              </a:rPr>
              <a:t>Линия мнений»</a:t>
            </a:r>
            <a:endParaRPr lang="ru-KZ" sz="2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Почему рассказ называется «Сирена»?</a:t>
            </a:r>
            <a:endParaRPr lang="ru-KZ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Кого из героев мы можем сравнить с сиреной?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2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KZ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8F58DF-2242-4F7B-A336-321DC524710B}"/>
              </a:ext>
            </a:extLst>
          </p:cNvPr>
          <p:cNvSpPr/>
          <p:nvPr/>
        </p:nvSpPr>
        <p:spPr>
          <a:xfrm>
            <a:off x="0" y="409623"/>
            <a:ext cx="8460432" cy="5710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234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3059832" y="980728"/>
          <a:ext cx="1273393" cy="391351"/>
        </p:xfrm>
        <a:graphic>
          <a:graphicData uri="http://schemas.openxmlformats.org/drawingml/2006/table">
            <a:tbl>
              <a:tblPr/>
              <a:tblGrid>
                <a:gridCol w="1273393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1774D6A-4D76-4848-BEFD-D4F44B79CB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57472" y="1345724"/>
            <a:ext cx="7832672" cy="352343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kk-KZ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kk-KZ" sz="24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kk-KZ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VID-20201111-WA0068">
            <a:hlinkClick r:id="" action="ppaction://media"/>
            <a:extLst>
              <a:ext uri="{FF2B5EF4-FFF2-40B4-BE49-F238E27FC236}">
                <a16:creationId xmlns:a16="http://schemas.microsoft.com/office/drawing/2014/main" id="{F2F7FCBF-040C-46BC-9F12-B29736C657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14" y="260648"/>
            <a:ext cx="9161407" cy="651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5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3059832" y="980728"/>
          <a:ext cx="1273393" cy="391351"/>
        </p:xfrm>
        <a:graphic>
          <a:graphicData uri="http://schemas.openxmlformats.org/drawingml/2006/table">
            <a:tbl>
              <a:tblPr/>
              <a:tblGrid>
                <a:gridCol w="1273393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1774D6A-4D76-4848-BEFD-D4F44B79CB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57471" y="2060852"/>
            <a:ext cx="8132675" cy="2232244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kk-KZ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kk-KZ" sz="2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тветьте на вопросы:</a:t>
            </a:r>
            <a:endParaRPr lang="ru-KZ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i="1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Скажите, кто этот герой? </a:t>
            </a:r>
            <a:endParaRPr lang="ru-KZ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Как он рассказывает о блюдах? </a:t>
            </a: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(найдите из текста произведения предложения, характеризующие главного героя)</a:t>
            </a:r>
            <a:endParaRPr lang="ru-KZ" sz="24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8F58DF-2242-4F7B-A336-321DC524710B}"/>
              </a:ext>
            </a:extLst>
          </p:cNvPr>
          <p:cNvSpPr/>
          <p:nvPr/>
        </p:nvSpPr>
        <p:spPr>
          <a:xfrm>
            <a:off x="8348" y="409369"/>
            <a:ext cx="8396977" cy="5760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</a:t>
            </a:r>
            <a:endParaRPr lang="ru-KZ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663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3059832" y="980728"/>
          <a:ext cx="1273393" cy="391351"/>
        </p:xfrm>
        <a:graphic>
          <a:graphicData uri="http://schemas.openxmlformats.org/drawingml/2006/table">
            <a:tbl>
              <a:tblPr/>
              <a:tblGrid>
                <a:gridCol w="1273393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1774D6A-4D76-4848-BEFD-D4F44B79CB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00004" y="1806615"/>
            <a:ext cx="8444634" cy="2592285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KZ" sz="2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Дескрипторы:</a:t>
            </a:r>
            <a:endParaRPr lang="ru-KZ" sz="26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KZ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KZ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отвеч</a:t>
            </a:r>
            <a:r>
              <a:rPr lang="kk-KZ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ае</a:t>
            </a:r>
            <a:r>
              <a:rPr lang="ru-KZ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 на вопросы;</a:t>
            </a:r>
            <a:endParaRPr lang="ru-KZ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KZ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k-KZ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находит предложения, характеризующие главного героя.</a:t>
            </a:r>
            <a:endParaRPr lang="ru-KZ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8F58DF-2242-4F7B-A336-321DC524710B}"/>
              </a:ext>
            </a:extLst>
          </p:cNvPr>
          <p:cNvSpPr/>
          <p:nvPr/>
        </p:nvSpPr>
        <p:spPr>
          <a:xfrm>
            <a:off x="0" y="548687"/>
            <a:ext cx="8388424" cy="5760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131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3059832" y="980728"/>
          <a:ext cx="1273393" cy="391351"/>
        </p:xfrm>
        <a:graphic>
          <a:graphicData uri="http://schemas.openxmlformats.org/drawingml/2006/table">
            <a:tbl>
              <a:tblPr/>
              <a:tblGrid>
                <a:gridCol w="1273393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1774D6A-4D76-4848-BEFD-D4F44B79CB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79512" y="1777765"/>
            <a:ext cx="8815442" cy="460364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K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8F58DF-2242-4F7B-A336-321DC524710B}"/>
              </a:ext>
            </a:extLst>
          </p:cNvPr>
          <p:cNvSpPr/>
          <p:nvPr/>
        </p:nvSpPr>
        <p:spPr>
          <a:xfrm>
            <a:off x="0" y="548687"/>
            <a:ext cx="8460432" cy="5760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ответы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872720-4294-48F2-8346-86457F74BEDC}"/>
              </a:ext>
            </a:extLst>
          </p:cNvPr>
          <p:cNvSpPr txBox="1"/>
          <p:nvPr/>
        </p:nvSpPr>
        <p:spPr>
          <a:xfrm>
            <a:off x="611560" y="1859340"/>
            <a:ext cx="807496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Да, правильно, это секретарь съезда Жилин.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«Медово улыбаясь и глядя на толстяка, он говорил вполголоса…»;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«…Секретарь изобразил на своем сладком лице блаженство...»;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«…Станешь ее, (кулебяку)  есть,  а  с нее масло,  как слезы, начинка жирная, сочная, с яйцами, с потрохами, с луком…»;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«…Секретарь подкатил глаза и перекосил рот …».</a:t>
            </a:r>
          </a:p>
        </p:txBody>
      </p:sp>
    </p:spTree>
    <p:extLst>
      <p:ext uri="{BB962C8B-B14F-4D97-AF65-F5344CB8AC3E}">
        <p14:creationId xmlns:p14="http://schemas.microsoft.com/office/powerpoint/2010/main" val="3452250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3059832" y="980728"/>
          <a:ext cx="1273393" cy="391351"/>
        </p:xfrm>
        <a:graphic>
          <a:graphicData uri="http://schemas.openxmlformats.org/drawingml/2006/table">
            <a:tbl>
              <a:tblPr/>
              <a:tblGrid>
                <a:gridCol w="1273393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1774D6A-4D76-4848-BEFD-D4F44B79CB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79512" y="2564904"/>
            <a:ext cx="8815442" cy="1656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K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8F58DF-2242-4F7B-A336-321DC524710B}"/>
              </a:ext>
            </a:extLst>
          </p:cNvPr>
          <p:cNvSpPr/>
          <p:nvPr/>
        </p:nvSpPr>
        <p:spPr>
          <a:xfrm>
            <a:off x="-4762" y="476674"/>
            <a:ext cx="8465194" cy="5760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562EA-5CD1-4FE8-A9D8-5ACA62DA6C34}"/>
              </a:ext>
            </a:extLst>
          </p:cNvPr>
          <p:cNvSpPr txBox="1"/>
          <p:nvPr/>
        </p:nvSpPr>
        <p:spPr>
          <a:xfrm>
            <a:off x="457471" y="2060848"/>
            <a:ext cx="831729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Сравните на основе прочитанного текста речь Жилина и Милкина. 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Чья речь преобладает языковыми особенностями?  	Определите языковые особенности, используемые в тексте произведения. Приведите примеры.</a:t>
            </a:r>
            <a:endParaRPr lang="ru-KZ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/>
            <a:endParaRPr lang="ru-KZ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35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3059832" y="980728"/>
          <a:ext cx="1273393" cy="391351"/>
        </p:xfrm>
        <a:graphic>
          <a:graphicData uri="http://schemas.openxmlformats.org/drawingml/2006/table">
            <a:tbl>
              <a:tblPr/>
              <a:tblGrid>
                <a:gridCol w="1273393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1774D6A-4D76-4848-BEFD-D4F44B79CB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99574" y="1182317"/>
            <a:ext cx="8815442" cy="2894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K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8F58DF-2242-4F7B-A336-321DC524710B}"/>
              </a:ext>
            </a:extLst>
          </p:cNvPr>
          <p:cNvSpPr/>
          <p:nvPr/>
        </p:nvSpPr>
        <p:spPr>
          <a:xfrm>
            <a:off x="-4762" y="476674"/>
            <a:ext cx="8465194" cy="5760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562EA-5CD1-4FE8-A9D8-5ACA62DA6C34}"/>
              </a:ext>
            </a:extLst>
          </p:cNvPr>
          <p:cNvSpPr txBox="1"/>
          <p:nvPr/>
        </p:nvSpPr>
        <p:spPr>
          <a:xfrm>
            <a:off x="128984" y="1849778"/>
            <a:ext cx="8785602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 algn="just"/>
            <a:r>
              <a:rPr lang="ru-RU" sz="2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Дескрипторы:</a:t>
            </a:r>
          </a:p>
          <a:p>
            <a:pPr marL="67945" algn="just"/>
            <a:endParaRPr lang="ru-RU" sz="2600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0845" indent="-342900" algn="just">
              <a:buFontTx/>
              <a:buChar char="-"/>
            </a:pP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сравнивает </a:t>
            </a:r>
            <a:r>
              <a:rPr lang="ru-R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реч</a:t>
            </a:r>
            <a:r>
              <a:rPr lang="kk-KZ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евые особенности</a:t>
            </a: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героев произведения;</a:t>
            </a:r>
          </a:p>
          <a:p>
            <a:pPr marL="67945" algn="just"/>
            <a:endParaRPr lang="ru-RU" sz="2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0845" indent="-342900" algn="just">
              <a:buFontTx/>
              <a:buChar char="-"/>
            </a:pP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пределяет языковые особенности;</a:t>
            </a:r>
          </a:p>
          <a:p>
            <a:pPr marL="67945" algn="just"/>
            <a:endParaRPr lang="ru-RU" sz="2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0845" indent="-342900" algn="just">
              <a:buFontTx/>
              <a:buChar char="-"/>
            </a:pP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риводит примеры из текста произведения.</a:t>
            </a:r>
          </a:p>
          <a:p>
            <a:pPr marL="67945"/>
            <a:endParaRPr lang="ru-KZ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0564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5889</TotalTime>
  <Words>654</Words>
  <Application>Microsoft Office PowerPoint</Application>
  <PresentationFormat>Экран (4:3)</PresentationFormat>
  <Paragraphs>188</Paragraphs>
  <Slides>28</Slides>
  <Notes>27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Century Gothic</vt:lpstr>
      <vt:lpstr>Tahoma</vt:lpstr>
      <vt:lpstr>Times New Roman</vt:lpstr>
      <vt:lpstr>TimesNewRomanPS-BoldMT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«Ромашка Блума»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Бахыт</dc:creator>
  <cp:lastModifiedBy>Данагул</cp:lastModifiedBy>
  <cp:revision>201</cp:revision>
  <dcterms:created xsi:type="dcterms:W3CDTF">2020-07-18T05:19:20Z</dcterms:created>
  <dcterms:modified xsi:type="dcterms:W3CDTF">2024-12-12T04:09:04Z</dcterms:modified>
</cp:coreProperties>
</file>