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58" r:id="rId3"/>
    <p:sldId id="273" r:id="rId4"/>
    <p:sldId id="259" r:id="rId5"/>
    <p:sldId id="283" r:id="rId6"/>
    <p:sldId id="285" r:id="rId7"/>
    <p:sldId id="274" r:id="rId8"/>
    <p:sldId id="286" r:id="rId9"/>
    <p:sldId id="289" r:id="rId10"/>
    <p:sldId id="290" r:id="rId11"/>
    <p:sldId id="291" r:id="rId12"/>
    <p:sldId id="264" r:id="rId13"/>
    <p:sldId id="269" r:id="rId14"/>
    <p:sldId id="294" r:id="rId15"/>
    <p:sldId id="300" r:id="rId16"/>
    <p:sldId id="301" r:id="rId17"/>
    <p:sldId id="302" r:id="rId18"/>
    <p:sldId id="303" r:id="rId19"/>
    <p:sldId id="304" r:id="rId20"/>
    <p:sldId id="306" r:id="rId21"/>
    <p:sldId id="308" r:id="rId22"/>
    <p:sldId id="309" r:id="rId23"/>
    <p:sldId id="295" r:id="rId24"/>
    <p:sldId id="267" r:id="rId25"/>
    <p:sldId id="299" r:id="rId26"/>
    <p:sldId id="296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120C3F72-3E92-4C2D-8B05-EE13D79D7A6A}">
          <p14:sldIdLst>
            <p14:sldId id="257"/>
            <p14:sldId id="258"/>
            <p14:sldId id="273"/>
            <p14:sldId id="259"/>
          </p14:sldIdLst>
        </p14:section>
        <p14:section name="Раздел без заголовка" id="{05565164-629E-4150-9634-5E44C10463F1}">
          <p14:sldIdLst>
            <p14:sldId id="283"/>
            <p14:sldId id="285"/>
            <p14:sldId id="274"/>
            <p14:sldId id="286"/>
            <p14:sldId id="289"/>
            <p14:sldId id="290"/>
            <p14:sldId id="291"/>
            <p14:sldId id="264"/>
            <p14:sldId id="269"/>
            <p14:sldId id="294"/>
            <p14:sldId id="300"/>
            <p14:sldId id="301"/>
            <p14:sldId id="302"/>
            <p14:sldId id="303"/>
            <p14:sldId id="304"/>
            <p14:sldId id="306"/>
            <p14:sldId id="308"/>
            <p14:sldId id="309"/>
            <p14:sldId id="295"/>
            <p14:sldId id="267"/>
            <p14:sldId id="299"/>
            <p14:sldId id="29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662" autoAdjust="0"/>
  </p:normalViewPr>
  <p:slideViewPr>
    <p:cSldViewPr>
      <p:cViewPr varScale="1">
        <p:scale>
          <a:sx n="82" d="100"/>
          <a:sy n="82" d="100"/>
        </p:scale>
        <p:origin x="1502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7949894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878508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9622306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026618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144542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5750230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5576279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240759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684923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8565317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533545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9247154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7141377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0829912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706146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026971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41031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1058836" y="2996952"/>
            <a:ext cx="7689627" cy="2084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kk-KZ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Раздел: Культура питания</a:t>
            </a:r>
            <a:endParaRPr lang="kk-KZ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kk-KZ" sz="2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Н.В Гоголь. «Старосветские помещики». 2- урок</a:t>
            </a:r>
          </a:p>
          <a:p>
            <a:r>
              <a:rPr lang="kk-KZ" altLang="ru-RU" sz="2400" b="1" dirty="0" smtClean="0">
                <a:solidFill>
                  <a:srgbClr val="090F78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Century Gothic" pitchFamily="34" charset="0"/>
              </a:rPr>
              <a:t>Русский язык и литература. 8 </a:t>
            </a:r>
            <a:r>
              <a:rPr lang="kk-KZ" altLang="ru-RU" sz="2400" b="1" dirty="0" smtClean="0">
                <a:solidFill>
                  <a:srgbClr val="090F78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sym typeface="Century Gothic" pitchFamily="34" charset="0"/>
              </a:rPr>
              <a:t>класс</a:t>
            </a:r>
            <a:endParaRPr lang="kk-KZ" altLang="ru-RU" sz="2400" b="1" dirty="0" smtClean="0">
              <a:solidFill>
                <a:srgbClr val="090F78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179653" y="3084732"/>
            <a:ext cx="68186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33848" cy="512960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2800" dirty="0" smtClean="0"/>
              <a:t>Стратегия «Волшебное зеркало»</a:t>
            </a:r>
            <a:endParaRPr lang="ru-RU" sz="2800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683568" y="2690336"/>
            <a:ext cx="7507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60CF300E-027E-496C-A4C9-29151EC8DAD7}"/>
              </a:ext>
            </a:extLst>
          </p:cNvPr>
          <p:cNvSpPr/>
          <p:nvPr/>
        </p:nvSpPr>
        <p:spPr>
          <a:xfrm>
            <a:off x="395535" y="1590096"/>
            <a:ext cx="8748465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845582"/>
              </p:ext>
            </p:extLst>
          </p:nvPr>
        </p:nvGraphicFramePr>
        <p:xfrm>
          <a:off x="457200" y="1298370"/>
          <a:ext cx="8579296" cy="47446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79296">
                  <a:extLst>
                    <a:ext uri="{9D8B030D-6E8A-4147-A177-3AD203B41FA5}">
                      <a16:colId xmlns:a16="http://schemas.microsoft.com/office/drawing/2014/main" val="1700724015"/>
                    </a:ext>
                  </a:extLst>
                </a:gridCol>
              </a:tblGrid>
              <a:tr h="4744676">
                <a:tc>
                  <a:txBody>
                    <a:bodyPr/>
                    <a:lstStyle/>
                    <a:p>
                      <a:pPr marL="0" lvl="0" indent="0" algn="l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2558415" algn="l"/>
                        </a:tabLst>
                      </a:pPr>
                      <a:r>
                        <a:rPr lang="ru-RU" sz="2400" b="1" dirty="0" smtClean="0">
                          <a:effectLst/>
                        </a:rPr>
                        <a:t>Задание 4</a:t>
                      </a:r>
                      <a:r>
                        <a:rPr lang="ru-RU" sz="2000" b="1" dirty="0">
                          <a:effectLst/>
                        </a:rPr>
                        <a:t>	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 smtClean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dirty="0">
                          <a:effectLst/>
                        </a:rPr>
                        <a:t>Прочитайте текст и определите стиль, тип речи на основе характерных особенностей.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400" dirty="0">
                          <a:effectLst/>
                        </a:rPr>
                        <a:t>Опишите </a:t>
                      </a:r>
                      <a:r>
                        <a:rPr lang="ru-RU" sz="2400" dirty="0" smtClean="0">
                          <a:effectLst/>
                        </a:rPr>
                        <a:t>героев </a:t>
                      </a:r>
                      <a:r>
                        <a:rPr lang="ru-RU" sz="2400" dirty="0">
                          <a:effectLst/>
                        </a:rPr>
                        <a:t>повести, используя примеры из </a:t>
                      </a:r>
                      <a:r>
                        <a:rPr lang="ru-RU" sz="2400" dirty="0" smtClean="0">
                          <a:effectLst/>
                        </a:rPr>
                        <a:t>текста.</a:t>
                      </a:r>
                      <a:endParaRPr lang="ru-RU" sz="2400" dirty="0">
                        <a:effectLst/>
                      </a:endParaRPr>
                    </a:p>
                    <a:p>
                      <a:pPr marL="457200" algn="just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</a:endParaRPr>
                    </a:p>
                    <a:p>
                      <a:pPr marL="99695" algn="just"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850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6048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9"/>
            <a:ext cx="7733848" cy="49006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683568" y="2690336"/>
            <a:ext cx="7507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60CF300E-027E-496C-A4C9-29151EC8DAD7}"/>
              </a:ext>
            </a:extLst>
          </p:cNvPr>
          <p:cNvSpPr/>
          <p:nvPr/>
        </p:nvSpPr>
        <p:spPr>
          <a:xfrm>
            <a:off x="395535" y="1590096"/>
            <a:ext cx="8748465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383852"/>
              </p:ext>
            </p:extLst>
          </p:nvPr>
        </p:nvGraphicFramePr>
        <p:xfrm>
          <a:off x="457200" y="1151879"/>
          <a:ext cx="8229600" cy="51574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1710996231"/>
                    </a:ext>
                  </a:extLst>
                </a:gridCol>
              </a:tblGrid>
              <a:tr h="51574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</a:rPr>
                        <a:t>           Дескрипторы</a:t>
                      </a:r>
                      <a:r>
                        <a:rPr lang="ru-RU" sz="2400" b="1" dirty="0">
                          <a:effectLst/>
                        </a:rPr>
                        <a:t>:                   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            </a:t>
                      </a:r>
                    </a:p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- определяет стиль текста;</a:t>
                      </a:r>
                    </a:p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- определяет тип </a:t>
                      </a:r>
                      <a:r>
                        <a:rPr lang="ru-RU" sz="2400" dirty="0" smtClean="0">
                          <a:effectLst/>
                        </a:rPr>
                        <a:t>текста;</a:t>
                      </a:r>
                      <a:endParaRPr lang="ru-RU" sz="2400" dirty="0">
                        <a:effectLst/>
                      </a:endParaRPr>
                    </a:p>
                    <a:p>
                      <a:pPr marL="457200"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- описывает </a:t>
                      </a:r>
                      <a:r>
                        <a:rPr lang="ru-RU" sz="2400" dirty="0" smtClean="0">
                          <a:effectLst/>
                        </a:rPr>
                        <a:t>героев, </a:t>
                      </a:r>
                      <a:r>
                        <a:rPr lang="ru-RU" sz="2400" dirty="0">
                          <a:effectLst/>
                        </a:rPr>
                        <a:t>используя примеры из </a:t>
                      </a:r>
                      <a:r>
                        <a:rPr lang="ru-RU" sz="2400" dirty="0" smtClean="0">
                          <a:effectLst/>
                        </a:rPr>
                        <a:t>повести.</a:t>
                      </a:r>
                      <a:endParaRPr lang="ru-RU" sz="2400" dirty="0">
                        <a:effectLst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69621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721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33848" cy="49006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2800" dirty="0" smtClean="0"/>
              <a:t>Примерные ответы:</a:t>
            </a:r>
            <a:endParaRPr lang="ru-RU" sz="28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52E0607-72C9-4B27-919E-EB08AEEDB5CC}"/>
              </a:ext>
            </a:extLst>
          </p:cNvPr>
          <p:cNvSpPr/>
          <p:nvPr/>
        </p:nvSpPr>
        <p:spPr>
          <a:xfrm>
            <a:off x="611560" y="1008892"/>
            <a:ext cx="830302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dirty="0" smtClean="0"/>
          </a:p>
          <a:p>
            <a:endParaRPr lang="ru-RU" sz="2000" b="1" dirty="0" smtClean="0"/>
          </a:p>
          <a:p>
            <a:r>
              <a:rPr lang="ru-RU" sz="2400" dirty="0" smtClean="0"/>
              <a:t>-Стиль текста – художественный стиль.</a:t>
            </a:r>
          </a:p>
          <a:p>
            <a:endParaRPr lang="ru-RU" sz="2400" dirty="0" smtClean="0"/>
          </a:p>
          <a:p>
            <a:r>
              <a:rPr lang="ru-RU" sz="2400" dirty="0" smtClean="0"/>
              <a:t>-Тип текста- повествование.</a:t>
            </a:r>
          </a:p>
          <a:p>
            <a:endParaRPr lang="ru-RU" sz="2400" dirty="0" smtClean="0"/>
          </a:p>
          <a:p>
            <a:r>
              <a:rPr lang="ru-RU" sz="2400" dirty="0" smtClean="0"/>
              <a:t>-Афанасий Иванович </a:t>
            </a:r>
            <a:r>
              <a:rPr lang="ru-RU" sz="2400" dirty="0" err="1" smtClean="0"/>
              <a:t>Товстогуб</a:t>
            </a:r>
            <a:r>
              <a:rPr lang="ru-RU" sz="2400" dirty="0" smtClean="0"/>
              <a:t>-хозяин небольшого богатого поместья.</a:t>
            </a:r>
          </a:p>
          <a:p>
            <a:endParaRPr lang="ru-RU" sz="2400" dirty="0" smtClean="0"/>
          </a:p>
          <a:p>
            <a:r>
              <a:rPr lang="ru-RU" sz="2400" dirty="0" smtClean="0"/>
              <a:t>-Пульхерия Ивановна </a:t>
            </a:r>
            <a:r>
              <a:rPr lang="ru-RU" sz="2400" dirty="0"/>
              <a:t>-</a:t>
            </a:r>
            <a:r>
              <a:rPr lang="ru-RU" sz="2400" dirty="0" smtClean="0"/>
              <a:t> его супруга, женщина очень добрая, мягкая, хозяйственная.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33848" cy="49006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2800" dirty="0" smtClean="0"/>
              <a:t>Задание 5 </a:t>
            </a:r>
            <a:endParaRPr lang="ru-RU" sz="2800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79512" y="980728"/>
            <a:ext cx="78910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417F4F5-B246-4DAD-AF03-E8ABA29C2B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252993"/>
              </p:ext>
            </p:extLst>
          </p:nvPr>
        </p:nvGraphicFramePr>
        <p:xfrm>
          <a:off x="145840" y="1202378"/>
          <a:ext cx="8229600" cy="4170837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389438957"/>
                    </a:ext>
                  </a:extLst>
                </a:gridCol>
              </a:tblGrid>
              <a:tr h="4170837"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Органайзер «Гора истории»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Заполните органайзер «Гора истории»</a:t>
                      </a:r>
                      <a:endParaRPr lang="ru-RU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77543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550916"/>
              </p:ext>
            </p:extLst>
          </p:nvPr>
        </p:nvGraphicFramePr>
        <p:xfrm>
          <a:off x="457200" y="3667474"/>
          <a:ext cx="8229600" cy="1793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33763748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2959195322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3574792"/>
            <a:ext cx="202299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3574792"/>
            <a:ext cx="202299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2" name="Рисунок 11" descr="https://fsd.multiurok.ru/html/2020/05/16/s_5ec0247721e13/1457126_2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89660"/>
            <a:ext cx="8457386" cy="39371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8597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33848" cy="576505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800" b="1" dirty="0" smtClean="0"/>
              <a:t>Дескрипторы:</a:t>
            </a:r>
            <a:endParaRPr lang="ru-RU" sz="2800" b="1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79512" y="980728"/>
            <a:ext cx="78910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417F4F5-B246-4DAD-AF03-E8ABA29C2B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5649892"/>
              </p:ext>
            </p:extLst>
          </p:nvPr>
        </p:nvGraphicFramePr>
        <p:xfrm>
          <a:off x="145840" y="1202379"/>
          <a:ext cx="8229600" cy="4674893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389438957"/>
                    </a:ext>
                  </a:extLst>
                </a:gridCol>
              </a:tblGrid>
              <a:tr h="4674893"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b="1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b="1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b="1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определяет композиционные части по приему «Гора истории».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7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500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33848" cy="576505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800" b="1" dirty="0" smtClean="0"/>
              <a:t>Примерные ответы:</a:t>
            </a:r>
            <a:endParaRPr lang="ru-RU" sz="2800" b="1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79512" y="980728"/>
            <a:ext cx="78910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417F4F5-B246-4DAD-AF03-E8ABA29C2B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6941907"/>
              </p:ext>
            </p:extLst>
          </p:nvPr>
        </p:nvGraphicFramePr>
        <p:xfrm>
          <a:off x="545165" y="1063387"/>
          <a:ext cx="8229600" cy="4674893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389438957"/>
                    </a:ext>
                  </a:extLst>
                </a:gridCol>
              </a:tblGrid>
              <a:tr h="46748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77543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55576" y="1633267"/>
            <a:ext cx="74354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Вступление</a:t>
            </a:r>
          </a:p>
          <a:p>
            <a:r>
              <a:rPr lang="ru-RU" sz="2400" dirty="0"/>
              <a:t> Старики никогда не имели детей. И вся привязанность их сосредоточилась на них же самих. Они любят угощать. Любят старики покушать и сами-и с самого раннего утра до позднего вечера можно слышать, как Пульхерия Ивановна угадывает желания своего мужа, ласковым голосом предлагая то одно, то другое </a:t>
            </a:r>
            <a:r>
              <a:rPr lang="ru-RU" sz="2400" dirty="0" smtClean="0"/>
              <a:t>кушанье.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6328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33848" cy="576505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endParaRPr lang="ru-RU" sz="2800" b="1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79512" y="980728"/>
            <a:ext cx="78910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417F4F5-B246-4DAD-AF03-E8ABA29C2B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13350"/>
              </p:ext>
            </p:extLst>
          </p:nvPr>
        </p:nvGraphicFramePr>
        <p:xfrm>
          <a:off x="145840" y="1202379"/>
          <a:ext cx="8229600" cy="4674893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389438957"/>
                    </a:ext>
                  </a:extLst>
                </a:gridCol>
              </a:tblGrid>
              <a:tr h="4674893"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Завязка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Афанасии </a:t>
                      </a: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Иванович Товстогуб и его супруга Пульхерия Ивановна  ведут «скромную жизнь тех уединенных владетелей отдаленных деревень, которых в Малороссии обыкновенно называют старосветским». Ничто не нарушает привычный ход их спокойной размеренной жизни.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7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82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33848" cy="576505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endParaRPr lang="ru-RU" sz="2800" b="1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79512" y="980728"/>
            <a:ext cx="78910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417F4F5-B246-4DAD-AF03-E8ABA29C2B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013360"/>
              </p:ext>
            </p:extLst>
          </p:nvPr>
        </p:nvGraphicFramePr>
        <p:xfrm>
          <a:off x="145840" y="1202379"/>
          <a:ext cx="8229600" cy="4674893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389438957"/>
                    </a:ext>
                  </a:extLst>
                </a:gridCol>
              </a:tblGrid>
              <a:tr h="4674893"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Развитие действия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Печальное событие изменяет навсегда жизнь этого мирного уголка. Любимая кошечка Пульхерии Ивановны, обычно лежавшая у её ног пропадает в большом лесу за садом, куда её сманивают дикие коты. После исчезновении кошки Пульхерии Ивановны, старушка становится задумчива, и объявляет вдруг Афанасию Ивановичу, что это смерть за ней приходила и им скоро суждено встретиться на том свете.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7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968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33848" cy="576505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endParaRPr lang="ru-RU" sz="2800" b="1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79512" y="980728"/>
            <a:ext cx="78910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417F4F5-B246-4DAD-AF03-E8ABA29C2B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4230356"/>
              </p:ext>
            </p:extLst>
          </p:nvPr>
        </p:nvGraphicFramePr>
        <p:xfrm>
          <a:off x="145840" y="1202379"/>
          <a:ext cx="8229600" cy="4674893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389438957"/>
                    </a:ext>
                  </a:extLst>
                </a:gridCol>
              </a:tblGrid>
              <a:tr h="4674893"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Кульминация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Пульхерия Ивановна умирает. После похорон Афанасий Иванович возвращается в свой дом и видит, как стало пусто в его комнате, он рыдает  сильно и неутешно, и слёзы как река, льются из его тусклых очей. Смерть Пульхерии Ивановны выполняющей </a:t>
                      </a:r>
                      <a:r>
                        <a:rPr lang="ru-RU" sz="20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традиционную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роль хранительницы домашнего очага, запускает процесс разрушения всего её хозяйства. Через пять лет после смерти жены Афанасий Иванович покидает иной мир. После смерти Афанасия </a:t>
                      </a:r>
                      <a:r>
                        <a:rPr lang="ru-RU" sz="2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Иановича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которому она как будто наказывает последовать  за ней, дело довершается, очень быстро. Границы рушатся, и сад приходит в запустение: имение захвачено «чужим» миром. Но для своих-  то есть для гостей, ради которых жили старосветские помещики -эти границы были, конечно, проницаемы, а сад напоминал о возможности иной, заповедной жизни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7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376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33848" cy="576505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endParaRPr lang="ru-RU" sz="2800" b="1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79512" y="980728"/>
            <a:ext cx="78910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417F4F5-B246-4DAD-AF03-E8ABA29C2B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157636"/>
              </p:ext>
            </p:extLst>
          </p:nvPr>
        </p:nvGraphicFramePr>
        <p:xfrm>
          <a:off x="145840" y="1202379"/>
          <a:ext cx="8229600" cy="5413883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389438957"/>
                    </a:ext>
                  </a:extLst>
                </a:gridCol>
              </a:tblGrid>
              <a:tr h="4674893"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Развязка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Барский домик опустел, добро растаскано мужиками и окончательно пущено по ветру приехавшим дальним родственником-наследником. Какой же вывод мы можем сделать, проанализировав эту повесть? ( Перед нами два духовно не развитых человека, которые создали свой мир, абсолютно  противоположный миру суеты. Но, несмотря на это, духовные качества: преданность, наивность, бесхитростность, в них присутствуют. Но именно их духовная слабость, возможно, и стала причиной победы мира цивилизации над их миром). Итак, мы проанализировали повесть Гоголя «Старосветские помещики». Перед нами реалистично изображенная жизнь двух милых старичков, отгородившихся от мира суеты и создавших свой мир. Но их трагедия в том, что все в жизни превратилось в привычку, которая уничтожает способность чувствовать, хотя первое, что бросается в глаза, это их трепетное отношение друг к другу. Задачей Гоголя было показать именно мелочность современной жизни.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7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285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848433" y="1212883"/>
            <a:ext cx="75177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405150"/>
              </p:ext>
            </p:extLst>
          </p:nvPr>
        </p:nvGraphicFramePr>
        <p:xfrm>
          <a:off x="457200" y="1151880"/>
          <a:ext cx="8229600" cy="45813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1702368615"/>
                    </a:ext>
                  </a:extLst>
                </a:gridCol>
              </a:tblGrid>
              <a:tr h="458137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</a:endParaRP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</a:rPr>
                        <a:t>Сегодня </a:t>
                      </a:r>
                      <a:r>
                        <a:rPr lang="kk-KZ" sz="2000" b="1" dirty="0">
                          <a:effectLst/>
                        </a:rPr>
                        <a:t>на уроке </a:t>
                      </a:r>
                      <a:r>
                        <a:rPr lang="ru-RU" sz="2000" b="1" dirty="0">
                          <a:effectLst/>
                        </a:rPr>
                        <a:t>вы узнаете:</a:t>
                      </a: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</a:rPr>
                        <a:t>- о героях повести Н.В.Гоголя «Старосветские помещики», особенностях их быта, </a:t>
                      </a:r>
                      <a:r>
                        <a:rPr lang="kk-KZ" sz="2000" dirty="0" smtClean="0">
                          <a:effectLst/>
                        </a:rPr>
                        <a:t>культуры питания;</a:t>
                      </a:r>
                      <a:endParaRPr lang="ru-RU" sz="2000" dirty="0">
                        <a:effectLst/>
                      </a:endParaRP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b="1" dirty="0">
                          <a:effectLst/>
                        </a:rPr>
                        <a:t>Вы научитесь</a:t>
                      </a:r>
                      <a:r>
                        <a:rPr lang="ru-RU" sz="2000" b="1" dirty="0">
                          <a:effectLst/>
                        </a:rPr>
                        <a:t>: </a:t>
                      </a: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  <a:r>
                        <a:rPr lang="kk-KZ" sz="2000" dirty="0" smtClean="0">
                          <a:effectLst/>
                        </a:rPr>
                        <a:t>-</a:t>
                      </a:r>
                      <a:r>
                        <a:rPr lang="ru-RU" sz="2000" dirty="0" smtClean="0">
                          <a:effectLst/>
                        </a:rPr>
                        <a:t> </a:t>
                      </a:r>
                      <a:r>
                        <a:rPr lang="ru-RU" sz="2000" dirty="0">
                          <a:effectLst/>
                        </a:rPr>
                        <a:t>понимать и правильно употреблять слова историко-культурной </a:t>
                      </a:r>
                      <a:r>
                        <a:rPr lang="ru-RU" sz="2000" dirty="0" smtClean="0">
                          <a:effectLst/>
                        </a:rPr>
                        <a:t>тематики;</a:t>
                      </a: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-соотносить слова с их значениями;</a:t>
                      </a: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-составлять предложения с ключевыми словами;</a:t>
                      </a: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-определять композиционные особенности</a:t>
                      </a:r>
                      <a:r>
                        <a:rPr lang="ru-RU" sz="2000" baseline="0" dirty="0" smtClean="0">
                          <a:effectLst/>
                        </a:rPr>
                        <a:t> фрагментов повести;</a:t>
                      </a: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aseline="0" dirty="0" smtClean="0">
                          <a:effectLst/>
                        </a:rPr>
                        <a:t>-использовать деепричастные обороты и заменять их синонимичными конструкциями.</a:t>
                      </a:r>
                      <a:endParaRPr lang="ru-RU" sz="2000" dirty="0">
                        <a:effectLst/>
                      </a:endParaRP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874802"/>
                  </a:ext>
                </a:extLst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33848" cy="418058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33848" cy="576505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800" b="1" dirty="0" smtClean="0"/>
              <a:t>Задание</a:t>
            </a:r>
            <a:r>
              <a:rPr lang="ru-RU" sz="2800" b="1" dirty="0"/>
              <a:t> </a:t>
            </a:r>
            <a:r>
              <a:rPr lang="ru-RU" sz="2800" b="1" dirty="0" smtClean="0"/>
              <a:t>6</a:t>
            </a:r>
            <a:endParaRPr lang="ru-RU" sz="2800" b="1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79512" y="980728"/>
            <a:ext cx="78910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417F4F5-B246-4DAD-AF03-E8ABA29C2B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8938611"/>
              </p:ext>
            </p:extLst>
          </p:nvPr>
        </p:nvGraphicFramePr>
        <p:xfrm>
          <a:off x="145840" y="1202379"/>
          <a:ext cx="8229600" cy="4875594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389438957"/>
                    </a:ext>
                  </a:extLst>
                </a:gridCol>
              </a:tblGrid>
              <a:tr h="467489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Выпишите предложения из данного текста  деепричастные обороты и  замените их синонимичными конструкциями.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-Пожалуй,-</a:t>
                      </a:r>
                      <a:r>
                        <a:rPr lang="ru-RU" sz="24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говорил Афанасий Иванович, подставляя свою тарелку,- попробуем, как оно будет. </a:t>
                      </a:r>
                      <a:r>
                        <a:rPr lang="ru-RU" sz="2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После обеда Афанасий Иванович шёл отдохнуть один часик, после чего Пульхерия Ивановна приносила разрезанный арбуз и говорила: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- Вот попробуйте, Афанасий Иванович, какой хороший арбуз.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24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 Да вы не верьте, Пульхерия Ивановна , что он красный в средине, - говорил Афанасий Иванович, принимая порядочный ломоть, -бывает, что и красный, да нехороший.</a:t>
                      </a:r>
                      <a:endParaRPr lang="ru-RU" sz="2400" b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7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147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33848" cy="576505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800" b="1" dirty="0" smtClean="0"/>
              <a:t>Дескрипторы:</a:t>
            </a:r>
            <a:endParaRPr lang="ru-RU" sz="2800" b="1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79512" y="980728"/>
            <a:ext cx="78910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417F4F5-B246-4DAD-AF03-E8ABA29C2B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365855"/>
              </p:ext>
            </p:extLst>
          </p:nvPr>
        </p:nvGraphicFramePr>
        <p:xfrm>
          <a:off x="145840" y="1268760"/>
          <a:ext cx="8229600" cy="4608512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389438957"/>
                    </a:ext>
                  </a:extLst>
                </a:gridCol>
              </a:tblGrid>
              <a:tr h="460851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Выписывает предложения</a:t>
                      </a:r>
                      <a:r>
                        <a:rPr lang="ru-RU" sz="2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из  данного текста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 деепричастные обороты;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</a:t>
                      </a:r>
                      <a:r>
                        <a:rPr lang="ru-RU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заменяет </a:t>
                      </a: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деепричастные обороты синонимичными конструкциями.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7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83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33848" cy="576505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800" b="1" dirty="0" smtClean="0"/>
              <a:t>Примерные ответы:</a:t>
            </a:r>
            <a:endParaRPr lang="ru-RU" sz="2800" b="1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79512" y="980728"/>
            <a:ext cx="78910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417F4F5-B246-4DAD-AF03-E8ABA29C2B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679942"/>
              </p:ext>
            </p:extLst>
          </p:nvPr>
        </p:nvGraphicFramePr>
        <p:xfrm>
          <a:off x="145840" y="1005789"/>
          <a:ext cx="8229600" cy="489204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389438957"/>
                    </a:ext>
                  </a:extLst>
                </a:gridCol>
              </a:tblGrid>
              <a:tr h="487148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Деепричастные</a:t>
                      </a:r>
                      <a:r>
                        <a:rPr lang="ru-RU" sz="20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обороты</a:t>
                      </a:r>
                      <a:endParaRPr lang="ru-RU" sz="2000" b="1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-Пожалуй,-</a:t>
                      </a:r>
                      <a:r>
                        <a:rPr lang="ru-RU" sz="20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говорил Афанасий Иванович,</a:t>
                      </a:r>
                      <a:r>
                        <a:rPr lang="ru-RU" sz="20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подставляя свою тарелку,- попробуем, как оно будет. </a:t>
                      </a:r>
                      <a:endParaRPr lang="ru-RU" sz="2000" baseline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20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 Да вы не верьте, Пульхерия Ивановна , что он красный в средине, - говорил Афанасий Иванович, </a:t>
                      </a:r>
                      <a:r>
                        <a:rPr lang="ru-RU" sz="20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принимая порядочный ломоть, </a:t>
                      </a:r>
                      <a:r>
                        <a:rPr lang="ru-RU" sz="20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-бывает, что и красный, да нехороший.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baseline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baseline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Синонимичные конструкции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-Пожалуй,-</a:t>
                      </a:r>
                      <a:r>
                        <a:rPr lang="ru-RU" sz="20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говорил Афанасий Иванович, </a:t>
                      </a:r>
                      <a:r>
                        <a:rPr lang="ru-RU" sz="20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подставил </a:t>
                      </a:r>
                      <a:r>
                        <a:rPr lang="ru-RU" sz="20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свою тарелку,- попробуем, как оно будет.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- Да вы не верьте, Пульхерия Ивановна , что он красный в средине, - говорил Афанасий Иванович, </a:t>
                      </a:r>
                      <a:r>
                        <a:rPr lang="ru-RU" sz="20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принял</a:t>
                      </a:r>
                      <a:r>
                        <a:rPr lang="ru-RU" sz="2000" b="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порядочный ломоть, -бывает, что и красный, да нехороший.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77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825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33848" cy="418058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179512" y="980728"/>
            <a:ext cx="78910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6417F4F5-B246-4DAD-AF03-E8ABA29C2B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09758"/>
              </p:ext>
            </p:extLst>
          </p:nvPr>
        </p:nvGraphicFramePr>
        <p:xfrm>
          <a:off x="145840" y="1052736"/>
          <a:ext cx="8229600" cy="5174029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389438957"/>
                    </a:ext>
                  </a:extLst>
                </a:gridCol>
              </a:tblGrid>
              <a:tr h="517402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777543"/>
                  </a:ext>
                </a:extLst>
              </a:tr>
            </a:tbl>
          </a:graphicData>
        </a:graphic>
      </p:graphicFrame>
      <p:pic>
        <p:nvPicPr>
          <p:cNvPr id="11" name="Рисунок 10" descr="https://ds04.infourok.ru/uploads/ex/0bd2/00096e29-17bd3847/img72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51878"/>
            <a:ext cx="7869560" cy="50748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818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33848" cy="49006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2400" dirty="0" smtClean="0"/>
              <a:t>СЕГОДНЯ ВЫ НА УРОКЕ УЗНАЛИ:</a:t>
            </a:r>
            <a:endParaRPr lang="ru-RU" sz="2400" dirty="0"/>
          </a:p>
        </p:txBody>
      </p:sp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0658451"/>
              </p:ext>
            </p:extLst>
          </p:nvPr>
        </p:nvGraphicFramePr>
        <p:xfrm>
          <a:off x="457200" y="1412777"/>
          <a:ext cx="8229600" cy="4526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1582562557"/>
                    </a:ext>
                  </a:extLst>
                </a:gridCol>
              </a:tblGrid>
              <a:tr h="4526600">
                <a:tc>
                  <a:txBody>
                    <a:bodyPr/>
                    <a:lstStyle/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 </a:t>
                      </a: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 героях повести Н.В.Гоголя «Старосветские помещики», об особенностях их быта, культуры питания.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Вы научились: 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kk-KZ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kk-KZ" sz="2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kk-KZ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понимать </a:t>
                      </a:r>
                      <a:r>
                        <a:rPr lang="kk-KZ" sz="2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и правильно употреблять слова историко-культурной </a:t>
                      </a:r>
                      <a:r>
                        <a:rPr lang="kk-KZ" sz="2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тематики;</a:t>
                      </a: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-соотносить слова с их значениями;</a:t>
                      </a: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-составлять предложения с ключевыми словами;</a:t>
                      </a: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-определять</a:t>
                      </a:r>
                      <a:r>
                        <a:rPr lang="kk-KZ" sz="24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композиционные особенности фрагментов повести;</a:t>
                      </a: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-использовать деепричастные обороты и заменять их синонимичными конструкциями.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6286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43192" cy="418058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2800" dirty="0" smtClean="0"/>
              <a:t>Рекомендуемое задание:</a:t>
            </a:r>
            <a:endParaRPr lang="ru-RU" sz="2800" dirty="0"/>
          </a:p>
        </p:txBody>
      </p:sp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5570097"/>
              </p:ext>
            </p:extLst>
          </p:nvPr>
        </p:nvGraphicFramePr>
        <p:xfrm>
          <a:off x="457200" y="1484783"/>
          <a:ext cx="8229600" cy="46805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4185710218"/>
                    </a:ext>
                  </a:extLst>
                </a:gridCol>
              </a:tblGrid>
              <a:tr h="4680521">
                <a:tc>
                  <a:txBody>
                    <a:bodyPr/>
                    <a:lstStyle/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</a:endParaRP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effectLst/>
                        </a:rPr>
                        <a:t>1.Заполни диаграмму</a:t>
                      </a:r>
                      <a:r>
                        <a:rPr lang="kk-KZ" sz="2400" baseline="0" dirty="0" smtClean="0">
                          <a:effectLst/>
                        </a:rPr>
                        <a:t> Венна. Сравни двух героев повести.</a:t>
                      </a:r>
                      <a:endParaRPr lang="kk-KZ" sz="2400" dirty="0" smtClean="0">
                        <a:effectLst/>
                      </a:endParaRP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2400" dirty="0" smtClean="0">
                        <a:effectLst/>
                      </a:endParaRP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2400" dirty="0" smtClean="0">
                        <a:effectLst/>
                      </a:endParaRP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2400" dirty="0" smtClean="0">
                        <a:effectLst/>
                      </a:endParaRP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2400" dirty="0" smtClean="0">
                        <a:effectLst/>
                      </a:endParaRP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2400" dirty="0" smtClean="0">
                        <a:effectLst/>
                      </a:endParaRP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effectLst/>
                        </a:rPr>
                        <a:t>2</a:t>
                      </a:r>
                      <a:r>
                        <a:rPr lang="kk-KZ" sz="2400" dirty="0">
                          <a:effectLst/>
                        </a:rPr>
                        <a:t>. Составьте характеристику главным героям </a:t>
                      </a:r>
                      <a:r>
                        <a:rPr lang="kk-KZ" sz="2400" dirty="0" smtClean="0">
                          <a:effectLst/>
                        </a:rPr>
                        <a:t>повести. Афанасию Ивановичу и Пульхерии Ивановне.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0885020"/>
                  </a:ext>
                </a:extLst>
              </a:tr>
            </a:tbl>
          </a:graphicData>
        </a:graphic>
      </p:graphicFrame>
      <p:sp>
        <p:nvSpPr>
          <p:cNvPr id="9" name="Блок-схема: узел 8"/>
          <p:cNvSpPr/>
          <p:nvPr/>
        </p:nvSpPr>
        <p:spPr>
          <a:xfrm>
            <a:off x="3995936" y="2285544"/>
            <a:ext cx="2304256" cy="2016224"/>
          </a:xfrm>
          <a:prstGeom prst="flowChartConnecto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k-KZ" dirty="0" smtClean="0">
                <a:solidFill>
                  <a:schemeClr val="bg1"/>
                </a:solidFill>
              </a:rPr>
              <a:t>С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Блок-схема: узел 9"/>
          <p:cNvSpPr/>
          <p:nvPr/>
        </p:nvSpPr>
        <p:spPr>
          <a:xfrm>
            <a:off x="1907704" y="2285544"/>
            <a:ext cx="2304256" cy="2016224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78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529" y="351988"/>
            <a:ext cx="7643192" cy="49006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3200" dirty="0" smtClean="0"/>
              <a:t>Итог урока:</a:t>
            </a:r>
            <a:endParaRPr lang="ru-RU" sz="3200" dirty="0"/>
          </a:p>
        </p:txBody>
      </p:sp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026" name="Picture 2" descr="https://uslide.ru/images/10/16908/960/img2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1151879"/>
            <a:ext cx="8520881" cy="5229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uslide.ru/images/10/16908/960/img2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982" y="1151879"/>
            <a:ext cx="8586783" cy="5269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uslide.ru/images/10/16908/960/img2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89" y="1151879"/>
            <a:ext cx="8586783" cy="5269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859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660719"/>
              </p:ext>
            </p:extLst>
          </p:nvPr>
        </p:nvGraphicFramePr>
        <p:xfrm>
          <a:off x="179512" y="908639"/>
          <a:ext cx="8136904" cy="53189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84376">
                  <a:extLst>
                    <a:ext uri="{9D8B030D-6E8A-4147-A177-3AD203B41FA5}">
                      <a16:colId xmlns:a16="http://schemas.microsoft.com/office/drawing/2014/main" val="4094876712"/>
                    </a:ext>
                  </a:extLst>
                </a:gridCol>
                <a:gridCol w="4752528">
                  <a:extLst>
                    <a:ext uri="{9D8B030D-6E8A-4147-A177-3AD203B41FA5}">
                      <a16:colId xmlns:a16="http://schemas.microsoft.com/office/drawing/2014/main" val="938904739"/>
                    </a:ext>
                  </a:extLst>
                </a:gridCol>
              </a:tblGrid>
              <a:tr h="1224217"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«Соотнесение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»: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 marL="88111" marR="88111" marT="44055" marB="44055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071237"/>
                  </a:ext>
                </a:extLst>
              </a:tr>
              <a:tr h="1011882"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1.  </a:t>
                      </a:r>
                      <a:r>
                        <a:rPr lang="kk-KZ" sz="2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Старосветский - </a:t>
                      </a:r>
                      <a:endParaRPr lang="ru-RU" sz="2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083" marR="6608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</a:rPr>
                        <a:t>А. Сердечное, ласковое отношение, соединённое с гостеприимством, с готовностью чем-нибудь  </a:t>
                      </a:r>
                      <a:r>
                        <a:rPr lang="kk-KZ" sz="2000" dirty="0" smtClean="0">
                          <a:effectLst/>
                        </a:rPr>
                        <a:t>услужить.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083" marR="66083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979159"/>
                  </a:ext>
                </a:extLst>
              </a:tr>
              <a:tr h="674588"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2. Помещик - </a:t>
                      </a:r>
                      <a:endParaRPr lang="ru-RU" sz="2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083" marR="6608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</a:rPr>
                        <a:t>В.  </a:t>
                      </a:r>
                      <a:r>
                        <a:rPr lang="ru-RU" sz="2000" dirty="0">
                          <a:effectLst/>
                        </a:rPr>
                        <a:t> Вид транспорта, легкий экипаж, </a:t>
                      </a:r>
                      <a:r>
                        <a:rPr lang="ru-RU" sz="2000" dirty="0" smtClean="0">
                          <a:effectLst/>
                        </a:rPr>
                        <a:t>телега.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083" marR="66083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322519"/>
                  </a:ext>
                </a:extLst>
              </a:tr>
              <a:tr h="698180"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3.  Радушие - </a:t>
                      </a:r>
                      <a:endParaRPr lang="ru-RU" sz="2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083" marR="6608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</a:rPr>
                        <a:t>С.  придерживающийся старых взглядов, правил, живущий по старым </a:t>
                      </a:r>
                      <a:r>
                        <a:rPr lang="kk-KZ" sz="2000" dirty="0" smtClean="0">
                          <a:effectLst/>
                        </a:rPr>
                        <a:t>обычаям.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083" marR="66083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088328"/>
                  </a:ext>
                </a:extLst>
              </a:tr>
              <a:tr h="698180"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4. Галерея</a:t>
                      </a:r>
                      <a:endParaRPr lang="ru-RU" sz="2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083" marR="6608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</a:rPr>
                        <a:t>Д.  владелец или владелица поместья в России в конце XV — начале XX века.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083" marR="66083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3425764"/>
                  </a:ext>
                </a:extLst>
              </a:tr>
              <a:tr h="1011882"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5. Дрожки - </a:t>
                      </a:r>
                      <a:endParaRPr lang="ru-RU" sz="2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083" marR="66083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</a:rPr>
                        <a:t>Е.  </a:t>
                      </a:r>
                      <a:r>
                        <a:rPr lang="ru-RU" sz="2000" dirty="0">
                          <a:effectLst/>
                        </a:rPr>
                        <a:t> Узкое крытое помещение, соединяющее части здания, а также длинный балкон вдоль </a:t>
                      </a:r>
                      <a:r>
                        <a:rPr lang="ru-RU" sz="2000" dirty="0" smtClean="0">
                          <a:effectLst/>
                        </a:rPr>
                        <a:t>здания.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6083" marR="66083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435442"/>
                  </a:ext>
                </a:extLst>
              </a:tr>
            </a:tbl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33848" cy="504416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2800" dirty="0" smtClean="0"/>
              <a:t>Приём «Соотнесение»: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33634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43192" cy="468591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ru-RU" sz="2800" dirty="0" smtClean="0"/>
              <a:t>Правильные ответы:</a:t>
            </a:r>
            <a:endParaRPr lang="ru-RU" sz="2800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145287" y="444913"/>
            <a:ext cx="161924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altLang="ru-RU" sz="28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24700" y="1916832"/>
            <a:ext cx="75663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460518"/>
              </p:ext>
            </p:extLst>
          </p:nvPr>
        </p:nvGraphicFramePr>
        <p:xfrm>
          <a:off x="457200" y="866879"/>
          <a:ext cx="8075240" cy="56366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67958">
                  <a:extLst>
                    <a:ext uri="{9D8B030D-6E8A-4147-A177-3AD203B41FA5}">
                      <a16:colId xmlns:a16="http://schemas.microsoft.com/office/drawing/2014/main" val="2742695811"/>
                    </a:ext>
                  </a:extLst>
                </a:gridCol>
                <a:gridCol w="4707282">
                  <a:extLst>
                    <a:ext uri="{9D8B030D-6E8A-4147-A177-3AD203B41FA5}">
                      <a16:colId xmlns:a16="http://schemas.microsoft.com/office/drawing/2014/main" val="3254513743"/>
                    </a:ext>
                  </a:extLst>
                </a:gridCol>
              </a:tblGrid>
              <a:tr h="786092"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600" b="0" dirty="0">
                          <a:effectLst/>
                        </a:rPr>
                        <a:t> </a:t>
                      </a:r>
                      <a:endParaRPr lang="ru-RU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96153"/>
                  </a:ext>
                </a:extLst>
              </a:tr>
              <a:tr h="624694"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1.  Старосветский - </a:t>
                      </a:r>
                      <a:endParaRPr lang="ru-RU" sz="2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</a:rPr>
                        <a:t>С.  придерживающийся старых взглядов, правил, живущий по старым </a:t>
                      </a:r>
                      <a:r>
                        <a:rPr lang="kk-KZ" sz="2000" dirty="0" smtClean="0">
                          <a:effectLst/>
                        </a:rPr>
                        <a:t>обычаям.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4361995"/>
                  </a:ext>
                </a:extLst>
              </a:tr>
              <a:tr h="624694"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2. Помещик - </a:t>
                      </a:r>
                      <a:endParaRPr lang="ru-RU" sz="2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</a:rPr>
                        <a:t>Д.  владелец или владелица поместья в России в конце XV — начале XX века.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9205559"/>
                  </a:ext>
                </a:extLst>
              </a:tr>
              <a:tr h="1900164"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effectLst/>
                        </a:rPr>
                        <a:t>3</a:t>
                      </a: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3.  </a:t>
                      </a:r>
                      <a:r>
                        <a:rPr lang="kk-KZ" sz="2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Радушие - </a:t>
                      </a:r>
                      <a:endParaRPr lang="ru-RU" sz="2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</a:rPr>
                        <a:t>А. Сердечное, ласковое отношение, соединённое с </a:t>
                      </a:r>
                      <a:endParaRPr lang="kk-KZ" sz="2000" dirty="0" smtClean="0">
                        <a:effectLst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Сердечное,ласковое</a:t>
                      </a:r>
                      <a:r>
                        <a:rPr lang="kk-KZ" sz="20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отношение,соединенное с гостеприимством, с готовностью чем-нибудь услужить.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8266927"/>
                  </a:ext>
                </a:extLst>
              </a:tr>
              <a:tr h="943000"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4.Галерея</a:t>
                      </a:r>
                      <a:endParaRPr lang="ru-RU" sz="2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Е. Узкое крытое помещение, соединяющее части здания, а также длинный балкон вдоль </a:t>
                      </a:r>
                      <a:r>
                        <a:rPr lang="ru-RU" sz="2000" dirty="0" smtClean="0">
                          <a:effectLst/>
                        </a:rPr>
                        <a:t>здания.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847856"/>
                  </a:ext>
                </a:extLst>
              </a:tr>
              <a:tr h="610828"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</a:rPr>
                        <a:t>5. Дрожки - </a:t>
                      </a:r>
                      <a:endParaRPr lang="ru-RU" sz="2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В. Вид транспорта, легкий экипаж, </a:t>
                      </a:r>
                      <a:r>
                        <a:rPr lang="ru-RU" sz="2000" dirty="0" smtClean="0">
                          <a:effectLst/>
                        </a:rPr>
                        <a:t>телега.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7258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396552" y="-6269"/>
            <a:ext cx="9256026" cy="71594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-396552" y="271842"/>
            <a:ext cx="9256026" cy="732515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3200" dirty="0" smtClean="0"/>
              <a:t>ЗАДАНИЕ 2</a:t>
            </a:r>
            <a:endParaRPr lang="ru-RU" sz="3200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145287" y="444913"/>
            <a:ext cx="161924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endParaRPr lang="ru-RU" altLang="ru-RU" sz="28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24700" y="1916832"/>
            <a:ext cx="75663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486038"/>
              </p:ext>
            </p:extLst>
          </p:nvPr>
        </p:nvGraphicFramePr>
        <p:xfrm>
          <a:off x="107504" y="1436111"/>
          <a:ext cx="8856984" cy="47435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56984">
                  <a:extLst>
                    <a:ext uri="{9D8B030D-6E8A-4147-A177-3AD203B41FA5}">
                      <a16:colId xmlns:a16="http://schemas.microsoft.com/office/drawing/2014/main" val="2713166726"/>
                    </a:ext>
                  </a:extLst>
                </a:gridCol>
              </a:tblGrid>
              <a:tr h="4743563">
                <a:tc>
                  <a:txBody>
                    <a:bodyPr/>
                    <a:lstStyle/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effectLst/>
                        </a:rPr>
                        <a:t> </a:t>
                      </a:r>
                      <a:r>
                        <a:rPr lang="kk-KZ" sz="2400" dirty="0">
                          <a:effectLst/>
                        </a:rPr>
                        <a:t>Составьте предложения, используя данные </a:t>
                      </a:r>
                      <a:r>
                        <a:rPr lang="kk-KZ" sz="2400" dirty="0" smtClean="0">
                          <a:effectLst/>
                        </a:rPr>
                        <a:t> </a:t>
                      </a:r>
                      <a:r>
                        <a:rPr lang="kk-KZ" sz="2400" dirty="0">
                          <a:effectLst/>
                        </a:rPr>
                        <a:t>ключевые слова: </a:t>
                      </a:r>
                      <a:r>
                        <a:rPr lang="kk-KZ" sz="2400" b="1" i="1" dirty="0">
                          <a:effectLst/>
                        </a:rPr>
                        <a:t>старосветский, помещик, радушие, галерея, дрожки.</a:t>
                      </a:r>
                      <a:endParaRPr lang="ru-RU" sz="2400" b="1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3408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4460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4D4D2B-3DF6-42CE-9B12-CFED1A086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 algn="l">
              <a:lnSpc>
                <a:spcPct val="150000"/>
              </a:lnSpc>
            </a:pPr>
            <a:r>
              <a:rPr lang="ru-RU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883965"/>
              </p:ext>
            </p:extLst>
          </p:nvPr>
        </p:nvGraphicFramePr>
        <p:xfrm>
          <a:off x="151742" y="1052737"/>
          <a:ext cx="8750557" cy="56886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50557">
                  <a:extLst>
                    <a:ext uri="{9D8B030D-6E8A-4147-A177-3AD203B41FA5}">
                      <a16:colId xmlns:a16="http://schemas.microsoft.com/office/drawing/2014/main" val="3695491583"/>
                    </a:ext>
                  </a:extLst>
                </a:gridCol>
              </a:tblGrid>
              <a:tr h="5688632">
                <a:tc>
                  <a:txBody>
                    <a:bodyPr/>
                    <a:lstStyle/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effectLst/>
                        </a:rPr>
                        <a:t>Дескрипторы:</a:t>
                      </a:r>
                      <a:endParaRPr lang="ru-RU" sz="2400" b="1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</a:rPr>
                        <a:t>-Составляет предложения с ключевыми словами.</a:t>
                      </a:r>
                      <a:endParaRPr lang="ru-RU" sz="2400" dirty="0">
                        <a:effectLst/>
                      </a:endParaRP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</a:endParaRP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effectLst/>
                        </a:rPr>
                        <a:t>Примерные ответы:</a:t>
                      </a:r>
                      <a:endParaRPr lang="ru-RU" sz="2400" b="1" dirty="0">
                        <a:effectLst/>
                      </a:endParaRP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</a:rPr>
                        <a:t>1.Комнаты домика, в котором жили наши старички, были маленькие,низенькие,какие обыкновенно встречаются у </a:t>
                      </a:r>
                      <a:r>
                        <a:rPr lang="kk-KZ" sz="2400" b="1" i="1" dirty="0">
                          <a:effectLst/>
                        </a:rPr>
                        <a:t>старосветских</a:t>
                      </a:r>
                      <a:r>
                        <a:rPr lang="kk-KZ" sz="2400" dirty="0">
                          <a:effectLst/>
                        </a:rPr>
                        <a:t> людей.</a:t>
                      </a:r>
                      <a:endParaRPr lang="ru-RU" sz="2400" dirty="0">
                        <a:effectLst/>
                      </a:endParaRP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</a:rPr>
                        <a:t>2.Порой дом небогатого </a:t>
                      </a:r>
                      <a:r>
                        <a:rPr lang="kk-KZ" sz="2400" b="1" i="1" dirty="0">
                          <a:effectLst/>
                        </a:rPr>
                        <a:t>помещика</a:t>
                      </a:r>
                      <a:r>
                        <a:rPr lang="kk-KZ" sz="2400" dirty="0">
                          <a:effectLst/>
                        </a:rPr>
                        <a:t> мало отличался от деревенской избы.</a:t>
                      </a:r>
                      <a:endParaRPr lang="ru-RU" sz="2400" dirty="0">
                        <a:effectLst/>
                      </a:endParaRP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</a:rPr>
                        <a:t>3.Мы встретили </a:t>
                      </a:r>
                      <a:r>
                        <a:rPr lang="kk-KZ" sz="2400" b="1" i="1" dirty="0">
                          <a:effectLst/>
                        </a:rPr>
                        <a:t>радушный </a:t>
                      </a:r>
                      <a:r>
                        <a:rPr lang="kk-KZ" sz="2400" dirty="0">
                          <a:effectLst/>
                        </a:rPr>
                        <a:t>прием и чувствовали себя совсем как дома.</a:t>
                      </a:r>
                      <a:endParaRPr lang="ru-RU" sz="2400" dirty="0">
                        <a:effectLst/>
                      </a:endParaRP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</a:rPr>
                        <a:t>4.Сегодня мы всем классом идем в картинную </a:t>
                      </a:r>
                      <a:r>
                        <a:rPr lang="kk-KZ" sz="2400" b="1" i="1" dirty="0">
                          <a:effectLst/>
                        </a:rPr>
                        <a:t>галерею</a:t>
                      </a:r>
                      <a:r>
                        <a:rPr lang="kk-KZ" sz="2400" b="1" i="1" dirty="0" smtClean="0">
                          <a:effectLst/>
                        </a:rPr>
                        <a:t>.</a:t>
                      </a:r>
                    </a:p>
                    <a:p>
                      <a:pPr indent="-889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5.Тотчас же</a:t>
                      </a:r>
                      <a:r>
                        <a:rPr lang="kk-KZ" sz="2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извозчиком поехали следом крытые </a:t>
                      </a:r>
                      <a:r>
                        <a:rPr lang="kk-KZ" sz="2400" b="1" i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дрожки</a:t>
                      </a:r>
                      <a:r>
                        <a:rPr lang="kk-KZ" sz="24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без багажа.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4906597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51742" y="3142581"/>
            <a:ext cx="965022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kk-KZ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0AE77AD-C036-42B1-ACB6-2C4FF543F314}"/>
              </a:ext>
            </a:extLst>
          </p:cNvPr>
          <p:cNvSpPr/>
          <p:nvPr/>
        </p:nvSpPr>
        <p:spPr>
          <a:xfrm>
            <a:off x="107503" y="73317"/>
            <a:ext cx="7992889" cy="60345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35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33848" cy="562074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800" dirty="0" smtClean="0"/>
              <a:t>Прием «Мозговой штурм»</a:t>
            </a:r>
            <a:endParaRPr lang="ru-RU" sz="2800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683568" y="2690336"/>
            <a:ext cx="7507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Таблица 14">
            <a:extLst>
              <a:ext uri="{FF2B5EF4-FFF2-40B4-BE49-F238E27FC236}">
                <a16:creationId xmlns:a16="http://schemas.microsoft.com/office/drawing/2014/main" id="{0C9E0E43-1CD4-460F-94E3-2C5ED69767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156875"/>
              </p:ext>
            </p:extLst>
          </p:nvPr>
        </p:nvGraphicFramePr>
        <p:xfrm>
          <a:off x="457200" y="6018245"/>
          <a:ext cx="8229600" cy="2889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>
                  <a:extLst>
                    <a:ext uri="{9D8B030D-6E8A-4147-A177-3AD203B41FA5}">
                      <a16:colId xmlns:a16="http://schemas.microsoft.com/office/drawing/2014/main" val="323905920"/>
                    </a:ext>
                  </a:extLst>
                </a:gridCol>
              </a:tblGrid>
              <a:tr h="28891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2094158462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300794"/>
              </p:ext>
            </p:extLst>
          </p:nvPr>
        </p:nvGraphicFramePr>
        <p:xfrm>
          <a:off x="457200" y="1228600"/>
          <a:ext cx="8867328" cy="50785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67328">
                  <a:extLst>
                    <a:ext uri="{9D8B030D-6E8A-4147-A177-3AD203B41FA5}">
                      <a16:colId xmlns:a16="http://schemas.microsoft.com/office/drawing/2014/main" val="3978029541"/>
                    </a:ext>
                  </a:extLst>
                </a:gridCol>
              </a:tblGrid>
              <a:tr h="5078558"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</a:rPr>
                        <a:t>Задание 3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2000" b="1" dirty="0">
                        <a:effectLst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</a:endParaRPr>
                    </a:p>
                    <a:p>
                      <a:pPr marL="33401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k-KZ" sz="2400" dirty="0" smtClean="0">
                          <a:effectLst/>
                        </a:rPr>
                        <a:t>О </a:t>
                      </a:r>
                      <a:r>
                        <a:rPr lang="kk-KZ" sz="2400" dirty="0">
                          <a:effectLst/>
                        </a:rPr>
                        <a:t>чём, о ком, по вашему мнению, данная повесть</a:t>
                      </a:r>
                      <a:r>
                        <a:rPr lang="kk-KZ" sz="2400" dirty="0" smtClean="0">
                          <a:effectLst/>
                        </a:rPr>
                        <a:t>?</a:t>
                      </a:r>
                    </a:p>
                    <a:p>
                      <a:pPr marL="33401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ru-RU" sz="2400" dirty="0">
                        <a:effectLst/>
                      </a:endParaRPr>
                    </a:p>
                    <a:p>
                      <a:pPr marL="33401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k-KZ" sz="2400" dirty="0" smtClean="0">
                          <a:effectLst/>
                        </a:rPr>
                        <a:t>От </a:t>
                      </a:r>
                      <a:r>
                        <a:rPr lang="kk-KZ" sz="2400" dirty="0">
                          <a:effectLst/>
                        </a:rPr>
                        <a:t>какого лица написана повесть</a:t>
                      </a:r>
                      <a:r>
                        <a:rPr lang="kk-KZ" sz="2400" dirty="0" smtClean="0">
                          <a:effectLst/>
                        </a:rPr>
                        <a:t>?</a:t>
                      </a:r>
                    </a:p>
                    <a:p>
                      <a:pPr marL="33401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ru-RU" sz="2400" dirty="0">
                        <a:effectLst/>
                      </a:endParaRPr>
                    </a:p>
                    <a:p>
                      <a:pPr marL="33401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k-KZ" sz="2400" dirty="0" smtClean="0">
                          <a:effectLst/>
                        </a:rPr>
                        <a:t>Опишите </a:t>
                      </a:r>
                      <a:r>
                        <a:rPr lang="kk-KZ" sz="2400" dirty="0">
                          <a:effectLst/>
                        </a:rPr>
                        <a:t>жизнь и быт героев повести</a:t>
                      </a:r>
                      <a:r>
                        <a:rPr lang="kk-KZ" sz="2400" dirty="0" smtClean="0">
                          <a:effectLst/>
                        </a:rPr>
                        <a:t>.</a:t>
                      </a:r>
                    </a:p>
                    <a:p>
                      <a:pPr marL="33401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endParaRPr lang="ru-RU" sz="2400" dirty="0">
                        <a:effectLst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</a:rPr>
                        <a:t>- </a:t>
                      </a:r>
                      <a:r>
                        <a:rPr lang="kk-KZ" sz="2400" dirty="0" smtClean="0">
                          <a:effectLst/>
                        </a:rPr>
                        <a:t>  Как </a:t>
                      </a:r>
                      <a:r>
                        <a:rPr lang="kk-KZ" sz="2400" dirty="0">
                          <a:effectLst/>
                        </a:rPr>
                        <a:t>относится автор повести к героям рассказа</a:t>
                      </a:r>
                      <a:r>
                        <a:rPr lang="kk-KZ" sz="2400" dirty="0" smtClean="0">
                          <a:effectLst/>
                        </a:rPr>
                        <a:t>?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231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43192" cy="530110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800" b="1" dirty="0" smtClean="0"/>
              <a:t>Дескрипторы:</a:t>
            </a:r>
            <a:endParaRPr lang="ru-RU" sz="2800" b="1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683568" y="2690336"/>
            <a:ext cx="7507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60CF300E-027E-496C-A4C9-29151EC8DAD7}"/>
              </a:ext>
            </a:extLst>
          </p:cNvPr>
          <p:cNvSpPr/>
          <p:nvPr/>
        </p:nvSpPr>
        <p:spPr>
          <a:xfrm>
            <a:off x="395535" y="1590096"/>
            <a:ext cx="8748465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</a:t>
            </a:r>
            <a:endParaRPr lang="ru-RU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268664"/>
              </p:ext>
            </p:extLst>
          </p:nvPr>
        </p:nvGraphicFramePr>
        <p:xfrm>
          <a:off x="457200" y="1280026"/>
          <a:ext cx="8507288" cy="419048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07288">
                  <a:extLst>
                    <a:ext uri="{9D8B030D-6E8A-4147-A177-3AD203B41FA5}">
                      <a16:colId xmlns:a16="http://schemas.microsoft.com/office/drawing/2014/main" val="1517945355"/>
                    </a:ext>
                  </a:extLst>
                </a:gridCol>
              </a:tblGrid>
              <a:tr h="4190487"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200" b="1" dirty="0">
                        <a:effectLst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</a:rPr>
                        <a:t>-</a:t>
                      </a:r>
                      <a:r>
                        <a:rPr lang="kk-KZ" sz="2400" dirty="0" smtClean="0">
                          <a:effectLst/>
                        </a:rPr>
                        <a:t>отвечает</a:t>
                      </a:r>
                      <a:r>
                        <a:rPr lang="kk-KZ" sz="2400" baseline="0" dirty="0" smtClean="0">
                          <a:effectLst/>
                        </a:rPr>
                        <a:t> на вопросы;</a:t>
                      </a:r>
                      <a:endParaRPr lang="kk-KZ" sz="2400" dirty="0" smtClean="0">
                        <a:effectLst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2400" dirty="0" smtClean="0">
                        <a:effectLst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effectLst/>
                        </a:rPr>
                        <a:t>-описывает</a:t>
                      </a:r>
                      <a:r>
                        <a:rPr lang="kk-KZ" sz="2400" baseline="0" dirty="0" smtClean="0">
                          <a:effectLst/>
                        </a:rPr>
                        <a:t> жизнь и быт героев;</a:t>
                      </a:r>
                      <a:endParaRPr lang="kk-KZ" sz="2400" dirty="0" smtClean="0">
                        <a:effectLst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effectLst/>
                        </a:rPr>
                        <a:t>-приводит примеры.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9883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16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9"/>
            <a:ext cx="7571184" cy="544844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2800" dirty="0" smtClean="0"/>
              <a:t>Примерные ответы:</a:t>
            </a:r>
            <a:endParaRPr lang="ru-RU" sz="2800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Прямоугольник 1"/>
          <p:cNvSpPr/>
          <p:nvPr/>
        </p:nvSpPr>
        <p:spPr>
          <a:xfrm>
            <a:off x="683568" y="2690336"/>
            <a:ext cx="7507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E0F6DDD7-D03E-48F9-BDAE-3C836BB611A1}"/>
              </a:ext>
            </a:extLst>
          </p:cNvPr>
          <p:cNvSpPr/>
          <p:nvPr/>
        </p:nvSpPr>
        <p:spPr>
          <a:xfrm>
            <a:off x="395536" y="1052737"/>
            <a:ext cx="876475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60CF300E-027E-496C-A4C9-29151EC8DAD7}"/>
              </a:ext>
            </a:extLst>
          </p:cNvPr>
          <p:cNvSpPr/>
          <p:nvPr/>
        </p:nvSpPr>
        <p:spPr>
          <a:xfrm>
            <a:off x="395535" y="1590096"/>
            <a:ext cx="8748465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78B85B7-16ED-41BE-89E7-3A85E63E431C}"/>
              </a:ext>
            </a:extLst>
          </p:cNvPr>
          <p:cNvSpPr/>
          <p:nvPr/>
        </p:nvSpPr>
        <p:spPr>
          <a:xfrm>
            <a:off x="160818" y="1052738"/>
            <a:ext cx="86139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1393E92-305C-4226-89E1-390137D4407C}"/>
              </a:ext>
            </a:extLst>
          </p:cNvPr>
          <p:cNvSpPr/>
          <p:nvPr/>
        </p:nvSpPr>
        <p:spPr>
          <a:xfrm>
            <a:off x="323528" y="2208072"/>
            <a:ext cx="84512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05372"/>
              </p:ext>
            </p:extLst>
          </p:nvPr>
        </p:nvGraphicFramePr>
        <p:xfrm>
          <a:off x="323528" y="1151879"/>
          <a:ext cx="8363272" cy="52181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63272">
                  <a:extLst>
                    <a:ext uri="{9D8B030D-6E8A-4147-A177-3AD203B41FA5}">
                      <a16:colId xmlns:a16="http://schemas.microsoft.com/office/drawing/2014/main" val="1176287267"/>
                    </a:ext>
                  </a:extLst>
                </a:gridCol>
              </a:tblGrid>
              <a:tr h="5161794">
                <a:tc>
                  <a:txBody>
                    <a:bodyPr/>
                    <a:lstStyle/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effectLst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</a:rPr>
                        <a:t>-Повесть «Старосветские помещики» Гоголя, написанная в 1835 году, входит в сборник «Миргород». В повести описывается жизнь и смерть двух престарелых супругов, нежно любивших друг друга</a:t>
                      </a:r>
                      <a:r>
                        <a:rPr lang="kk-KZ" sz="2000" dirty="0" smtClean="0">
                          <a:effectLst/>
                        </a:rPr>
                        <a:t>.</a:t>
                      </a: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</a:rPr>
                        <a:t>-Расказчик(лицо обобщенное,человек из народа, но есть в нем что-то и от писателя) предается воспоминаниям о двух старичках «прошедшего века, которых, увы! Теперь уже нет</a:t>
                      </a:r>
                      <a:r>
                        <a:rPr lang="kk-KZ" sz="2000" dirty="0" smtClean="0">
                          <a:effectLst/>
                        </a:rPr>
                        <a:t>».</a:t>
                      </a: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</a:rPr>
                        <a:t>-</a:t>
                      </a:r>
                      <a:r>
                        <a:rPr lang="kk-KZ" sz="2000" dirty="0" smtClean="0">
                          <a:effectLst/>
                        </a:rPr>
                        <a:t>Афанасий </a:t>
                      </a:r>
                      <a:r>
                        <a:rPr lang="kk-KZ" sz="2000" dirty="0">
                          <a:effectLst/>
                        </a:rPr>
                        <a:t>Иванович Товстогуб и его супруга Пульхерия Ивановна  ведут «скромную жизнь тех уединенных владетелей отдаленных деревень, которых в Малороссии обыкновенно называют старосветским». Ничто не нарушает привычный ход их спокойной размеренной жизни. </a:t>
                      </a:r>
                      <a:endParaRPr lang="kk-KZ" sz="2000" dirty="0" smtClean="0">
                        <a:effectLst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</a:endParaRPr>
                    </a:p>
                    <a:p>
                      <a:pPr indent="-889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</a:rPr>
                        <a:t>-Несмотря на всю примитивность бездуховного и пустого существования старосветских помещиков, Гоголь с большой любовью относится к ним.  </a:t>
                      </a:r>
                      <a:r>
                        <a:rPr lang="kk-KZ" sz="1800" dirty="0">
                          <a:effectLst/>
                        </a:rPr>
                        <a:t>    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0257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280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4229</TotalTime>
  <Words>1399</Words>
  <Application>Microsoft Office PowerPoint</Application>
  <PresentationFormat>Экран (4:3)</PresentationFormat>
  <Paragraphs>198</Paragraphs>
  <Slides>26</Slides>
  <Notes>25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Arial</vt:lpstr>
      <vt:lpstr>Calibri</vt:lpstr>
      <vt:lpstr>Century Gothic</vt:lpstr>
      <vt:lpstr>Tahoma</vt:lpstr>
      <vt:lpstr>Times New Roman</vt:lpstr>
      <vt:lpstr>Тема Office</vt:lpstr>
      <vt:lpstr>Презентация PowerPoint</vt:lpstr>
      <vt:lpstr>Презентация PowerPoint</vt:lpstr>
      <vt:lpstr>Приём «Соотнесение»:</vt:lpstr>
      <vt:lpstr>Правильные ответы:</vt:lpstr>
      <vt:lpstr>ЗАДАНИЕ 2</vt:lpstr>
      <vt:lpstr>                      </vt:lpstr>
      <vt:lpstr>Прием «Мозговой штурм»</vt:lpstr>
      <vt:lpstr>Дескрипторы:</vt:lpstr>
      <vt:lpstr>Примерные ответы:</vt:lpstr>
      <vt:lpstr>Стратегия «Волшебное зеркало»</vt:lpstr>
      <vt:lpstr>Презентация PowerPoint</vt:lpstr>
      <vt:lpstr>Примерные ответы:</vt:lpstr>
      <vt:lpstr>Задание 5 </vt:lpstr>
      <vt:lpstr>Дескрипторы:</vt:lpstr>
      <vt:lpstr>Примерные ответы: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Задание 6</vt:lpstr>
      <vt:lpstr>Дескрипторы:</vt:lpstr>
      <vt:lpstr>Примерные ответы:</vt:lpstr>
      <vt:lpstr>Презентация PowerPoint</vt:lpstr>
      <vt:lpstr>СЕГОДНЯ ВЫ НА УРОКЕ УЗНАЛИ:</vt:lpstr>
      <vt:lpstr>Рекомендуемое задание:</vt:lpstr>
      <vt:lpstr>Итог урока: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164</cp:revision>
  <dcterms:created xsi:type="dcterms:W3CDTF">2020-07-18T05:19:20Z</dcterms:created>
  <dcterms:modified xsi:type="dcterms:W3CDTF">2024-12-11T18:15:20Z</dcterms:modified>
</cp:coreProperties>
</file>