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98" r:id="rId3"/>
    <p:sldId id="305" r:id="rId4"/>
    <p:sldId id="299" r:id="rId5"/>
    <p:sldId id="274" r:id="rId6"/>
    <p:sldId id="306" r:id="rId7"/>
    <p:sldId id="307" r:id="rId8"/>
    <p:sldId id="317" r:id="rId9"/>
    <p:sldId id="260" r:id="rId10"/>
    <p:sldId id="322" r:id="rId11"/>
    <p:sldId id="275" r:id="rId12"/>
    <p:sldId id="314" r:id="rId13"/>
    <p:sldId id="276" r:id="rId14"/>
    <p:sldId id="323" r:id="rId15"/>
    <p:sldId id="315" r:id="rId16"/>
    <p:sldId id="308" r:id="rId17"/>
    <p:sldId id="277" r:id="rId18"/>
    <p:sldId id="309" r:id="rId19"/>
    <p:sldId id="278" r:id="rId20"/>
    <p:sldId id="318" r:id="rId21"/>
    <p:sldId id="279" r:id="rId22"/>
    <p:sldId id="310" r:id="rId23"/>
    <p:sldId id="311" r:id="rId24"/>
    <p:sldId id="312" r:id="rId25"/>
    <p:sldId id="320" r:id="rId26"/>
    <p:sldId id="313" r:id="rId27"/>
    <p:sldId id="301" r:id="rId28"/>
    <p:sldId id="302" r:id="rId29"/>
    <p:sldId id="267" r:id="rId30"/>
    <p:sldId id="30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94660"/>
  </p:normalViewPr>
  <p:slideViewPr>
    <p:cSldViewPr snapToGrid="0">
      <p:cViewPr>
        <p:scale>
          <a:sx n="94" d="100"/>
          <a:sy n="94" d="100"/>
        </p:scale>
        <p:origin x="936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71383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6733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6783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89072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51690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643838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210413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67944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98353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943967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2642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849892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052411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199658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074927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933500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412641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703430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280172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213149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012371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94039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847713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83655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81530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84154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25393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4324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89586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06076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kk-KZ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 Раздел: Культура питания    </a:t>
            </a:r>
          </a:p>
          <a:p>
            <a:r>
              <a:rPr lang="kk-KZ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Тема: Старосветские помещики</a:t>
            </a:r>
            <a:endParaRPr lang="en-ID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Русский язык и литература. 8 </a:t>
            </a:r>
            <a:r>
              <a:rPr lang="ru-RU" altLang="ru-RU" sz="2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класс</a:t>
            </a:r>
            <a:endParaRPr lang="ru-RU" altLang="ru-RU" sz="25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sym typeface="Open Sans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26604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10B1A9-040D-4F44-929E-E6C426D24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14" y="1119019"/>
            <a:ext cx="8278407" cy="466852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5946886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26604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BAA386-2E00-4D85-B4F8-B9501A839F48}"/>
              </a:ext>
            </a:extLst>
          </p:cNvPr>
          <p:cNvSpPr/>
          <p:nvPr/>
        </p:nvSpPr>
        <p:spPr>
          <a:xfrm>
            <a:off x="160183" y="975510"/>
            <a:ext cx="8614582" cy="2543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kk-KZ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kk-KZ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«..</a:t>
            </a:r>
            <a:r>
              <a:rPr lang="kk-KZ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Жизнь их так тиха, что гостю, заехавшему ненароком в низенький барский домик, утопающему в зелени сада, страсти и тревожные волненья внешнего мира, кажутся не существующими вовсе...»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2ABD23-DA4B-4EF3-A9DE-D9E9A5050F46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3707904" y="3529126"/>
            <a:ext cx="4741316" cy="274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23622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9803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1136A93-DF7B-43E2-8CCF-001AF4DC5316}"/>
              </a:ext>
            </a:extLst>
          </p:cNvPr>
          <p:cNvSpPr/>
          <p:nvPr/>
        </p:nvSpPr>
        <p:spPr>
          <a:xfrm>
            <a:off x="791580" y="2096519"/>
            <a:ext cx="7560840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25C7450-D63B-459D-8C91-7B314BA0AC1A}"/>
              </a:ext>
            </a:extLst>
          </p:cNvPr>
          <p:cNvSpPr/>
          <p:nvPr/>
        </p:nvSpPr>
        <p:spPr>
          <a:xfrm>
            <a:off x="271020" y="1660258"/>
            <a:ext cx="8375034" cy="1341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вы считаете, как вели себя крепостные по отношению к старикам? 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B14487-4FDB-4214-8D31-86CA8CE6A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2747094"/>
            <a:ext cx="5133277" cy="32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87874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9803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1136A93-DF7B-43E2-8CCF-001AF4DC5316}"/>
              </a:ext>
            </a:extLst>
          </p:cNvPr>
          <p:cNvSpPr/>
          <p:nvPr/>
        </p:nvSpPr>
        <p:spPr>
          <a:xfrm>
            <a:off x="791580" y="2096519"/>
            <a:ext cx="7560840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25C7450-D63B-459D-8C91-7B314BA0AC1A}"/>
              </a:ext>
            </a:extLst>
          </p:cNvPr>
          <p:cNvSpPr/>
          <p:nvPr/>
        </p:nvSpPr>
        <p:spPr>
          <a:xfrm>
            <a:off x="179104" y="1478657"/>
            <a:ext cx="8375034" cy="1235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Есть слуги, которые относятся к своим обязанностям добросовестно, а есть, которые пользуясь добротой хозяев, обманывают их. 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D6C16DF-1A93-49FF-A46F-09555BF8E55D}"/>
              </a:ext>
            </a:extLst>
          </p:cNvPr>
          <p:cNvSpPr/>
          <p:nvPr/>
        </p:nvSpPr>
        <p:spPr>
          <a:xfrm>
            <a:off x="1979712" y="347003"/>
            <a:ext cx="4572000" cy="5564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Примерные ответы</a:t>
            </a:r>
            <a:endParaRPr lang="ru-RU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D40A5FD-4E2F-4F5D-8570-FD0A53602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0215" y="3354301"/>
            <a:ext cx="4323923" cy="239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57868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9803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1136A93-DF7B-43E2-8CCF-001AF4DC5316}"/>
              </a:ext>
            </a:extLst>
          </p:cNvPr>
          <p:cNvSpPr/>
          <p:nvPr/>
        </p:nvSpPr>
        <p:spPr>
          <a:xfrm>
            <a:off x="791580" y="2096519"/>
            <a:ext cx="7560840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25C7450-D63B-459D-8C91-7B314BA0AC1A}"/>
              </a:ext>
            </a:extLst>
          </p:cNvPr>
          <p:cNvSpPr/>
          <p:nvPr/>
        </p:nvSpPr>
        <p:spPr>
          <a:xfrm>
            <a:off x="78195" y="1813071"/>
            <a:ext cx="4821633" cy="2582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же было на самом деле? </a:t>
            </a:r>
            <a:endParaRPr lang="ru-RU" sz="2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«..Несмотря на то, что хозяйство обкрадывается приказчиком и лакеями, благословенная земля производит всего в таком количестве, что Афанасий Иванович</a:t>
            </a:r>
            <a:r>
              <a:rPr lang="kk-K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Пульхерия Ивановна совсем не замечают хищений...».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454C4B-169C-4C1D-8E22-5800E16AD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828" y="1555323"/>
            <a:ext cx="4097885" cy="416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35632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289" y="-4002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683568" y="2690336"/>
            <a:ext cx="7507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4D0C093-9FD1-4970-BAAE-BBA4443BF5EB}"/>
              </a:ext>
            </a:extLst>
          </p:cNvPr>
          <p:cNvSpPr/>
          <p:nvPr/>
        </p:nvSpPr>
        <p:spPr>
          <a:xfrm>
            <a:off x="310378" y="2021242"/>
            <a:ext cx="8523244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2A9155-B7D9-4FAD-9109-9ED50729B220}"/>
              </a:ext>
            </a:extLst>
          </p:cNvPr>
          <p:cNvSpPr/>
          <p:nvPr/>
        </p:nvSpPr>
        <p:spPr>
          <a:xfrm>
            <a:off x="0" y="1616166"/>
            <a:ext cx="9051937" cy="49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2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вы думаете, какое у них было отношение друг к другу?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3E2505-38E8-40F2-856C-C142237DD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2543536"/>
            <a:ext cx="5066215" cy="32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93003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21500" y="-16558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683568" y="2690336"/>
            <a:ext cx="7507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4D0C093-9FD1-4970-BAAE-BBA4443BF5EB}"/>
              </a:ext>
            </a:extLst>
          </p:cNvPr>
          <p:cNvSpPr/>
          <p:nvPr/>
        </p:nvSpPr>
        <p:spPr>
          <a:xfrm>
            <a:off x="310378" y="2021242"/>
            <a:ext cx="8523244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2A9155-B7D9-4FAD-9109-9ED50729B220}"/>
              </a:ext>
            </a:extLst>
          </p:cNvPr>
          <p:cNvSpPr/>
          <p:nvPr/>
        </p:nvSpPr>
        <p:spPr>
          <a:xfrm>
            <a:off x="107504" y="1575112"/>
            <a:ext cx="9400802" cy="2613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Давайте узнаем, как описывается в повести.</a:t>
            </a:r>
            <a:endParaRPr lang="kk-K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«..</a:t>
            </a:r>
            <a:r>
              <a:rPr lang="kk-KZ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Старики никогда не имели детей, и вся привязанность их сосредоточилась на них же самих. Нельзя глядеть без участия на их взаимную любовь, когда с необыкновенной заботой в голосе обращаются они друг к другу на «вы» , предупреждая каждое желание и даже еще не сказанное слово...»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F7CC3A-D7CE-4A66-A74D-E63C4A56F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308" y="4261169"/>
            <a:ext cx="3883489" cy="224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29464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72898" y="-608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F59D57D-C761-4A51-ADCB-EDB884E6CF9A}"/>
              </a:ext>
            </a:extLst>
          </p:cNvPr>
          <p:cNvSpPr/>
          <p:nvPr/>
        </p:nvSpPr>
        <p:spPr>
          <a:xfrm>
            <a:off x="2552485" y="347003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Задание 3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0F8F0E-58AA-4D3F-B5F6-0FB8658F5208}"/>
              </a:ext>
            </a:extLst>
          </p:cNvPr>
          <p:cNvSpPr/>
          <p:nvPr/>
        </p:nvSpPr>
        <p:spPr>
          <a:xfrm>
            <a:off x="611560" y="1023154"/>
            <a:ext cx="7776864" cy="133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Заполните таблицу-синтез. Используйте слова историко-культурной тематики.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черты характеров героев вас привлекают?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04853344-8A68-4181-BCA3-4B4D3DA20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759611"/>
              </p:ext>
            </p:extLst>
          </p:nvPr>
        </p:nvGraphicFramePr>
        <p:xfrm>
          <a:off x="457472" y="3068963"/>
          <a:ext cx="7498904" cy="2483221"/>
        </p:xfrm>
        <a:graphic>
          <a:graphicData uri="http://schemas.openxmlformats.org/drawingml/2006/table">
            <a:tbl>
              <a:tblPr firstRow="1" firstCol="1" bandRow="1"/>
              <a:tblGrid>
                <a:gridCol w="2368939">
                  <a:extLst>
                    <a:ext uri="{9D8B030D-6E8A-4147-A177-3AD203B41FA5}">
                      <a16:colId xmlns:a16="http://schemas.microsoft.com/office/drawing/2014/main" val="1525180871"/>
                    </a:ext>
                  </a:extLst>
                </a:gridCol>
                <a:gridCol w="2564411">
                  <a:extLst>
                    <a:ext uri="{9D8B030D-6E8A-4147-A177-3AD203B41FA5}">
                      <a16:colId xmlns:a16="http://schemas.microsoft.com/office/drawing/2014/main" val="1419605175"/>
                    </a:ext>
                  </a:extLst>
                </a:gridCol>
                <a:gridCol w="2565554">
                  <a:extLst>
                    <a:ext uri="{9D8B030D-6E8A-4147-A177-3AD203B41FA5}">
                      <a16:colId xmlns:a16="http://schemas.microsoft.com/office/drawing/2014/main" val="1026844567"/>
                    </a:ext>
                  </a:extLst>
                </a:gridCol>
              </a:tblGrid>
              <a:tr h="1781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Черты характеров героев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Значения слов историко-культурной тематики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Примеры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623264"/>
                  </a:ext>
                </a:extLst>
              </a:tr>
              <a:tr h="701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70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520024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7708" y="-22718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2">
            <a:extLst>
              <a:ext uri="{FF2B5EF4-FFF2-40B4-BE49-F238E27FC236}">
                <a16:creationId xmlns:a16="http://schemas.microsoft.com/office/drawing/2014/main" id="{6968B968-5AD9-4143-A298-F33664712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5225" y="3017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AE844BC-16A3-4A4B-BB43-3EA756567310}"/>
              </a:ext>
            </a:extLst>
          </p:cNvPr>
          <p:cNvSpPr/>
          <p:nvPr/>
        </p:nvSpPr>
        <p:spPr>
          <a:xfrm>
            <a:off x="441811" y="1981648"/>
            <a:ext cx="8231018" cy="3354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Дескрипторы: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-выписывает черты характеров героев;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-объясняет значение слов историко-культурной тематики;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-приводит примеры.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245034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20082" y="128147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F2A2F2B-D806-446C-8312-20950F3B5406}"/>
              </a:ext>
            </a:extLst>
          </p:cNvPr>
          <p:cNvSpPr/>
          <p:nvPr/>
        </p:nvSpPr>
        <p:spPr>
          <a:xfrm>
            <a:off x="2738139" y="414941"/>
            <a:ext cx="3491725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Примерные ответы:</a:t>
            </a:r>
            <a:endParaRPr lang="ru-RU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0389800-5B8C-466B-B43D-405D848B1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429671"/>
              </p:ext>
            </p:extLst>
          </p:nvPr>
        </p:nvGraphicFramePr>
        <p:xfrm>
          <a:off x="195476" y="1229535"/>
          <a:ext cx="8857573" cy="4756280"/>
        </p:xfrm>
        <a:graphic>
          <a:graphicData uri="http://schemas.openxmlformats.org/drawingml/2006/table">
            <a:tbl>
              <a:tblPr firstRow="1" firstCol="1" bandRow="1"/>
              <a:tblGrid>
                <a:gridCol w="2534221">
                  <a:extLst>
                    <a:ext uri="{9D8B030D-6E8A-4147-A177-3AD203B41FA5}">
                      <a16:colId xmlns:a16="http://schemas.microsoft.com/office/drawing/2014/main" val="3741257102"/>
                    </a:ext>
                  </a:extLst>
                </a:gridCol>
                <a:gridCol w="2987584">
                  <a:extLst>
                    <a:ext uri="{9D8B030D-6E8A-4147-A177-3AD203B41FA5}">
                      <a16:colId xmlns:a16="http://schemas.microsoft.com/office/drawing/2014/main" val="1030398608"/>
                    </a:ext>
                  </a:extLst>
                </a:gridCol>
                <a:gridCol w="3335768">
                  <a:extLst>
                    <a:ext uri="{9D8B030D-6E8A-4147-A177-3AD203B41FA5}">
                      <a16:colId xmlns:a16="http://schemas.microsoft.com/office/drawing/2014/main" val="3570328673"/>
                    </a:ext>
                  </a:extLst>
                </a:gridCol>
              </a:tblGrid>
              <a:tr h="857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Черты характеров героев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Значения слов историко-культурной тематики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Примеры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6184929"/>
                  </a:ext>
                </a:extLst>
              </a:tr>
              <a:tr h="2185476">
                <a:tc>
                  <a:txBody>
                    <a:bodyPr/>
                    <a:lstStyle/>
                    <a:p>
                      <a:pPr marL="67945" algn="just"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Пульхерия Ивановна и Афанасий Иванович, не смотря на то, что были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помещиками,</a:t>
                      </a: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были очень добры.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800" b="1" dirty="0" err="1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Поме́щик</a:t>
                      </a:r>
                      <a:r>
                        <a:rPr lang="ru-RU" sz="1800" b="1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(-</a:t>
                      </a:r>
                      <a:r>
                        <a:rPr lang="ru-RU" sz="1800" b="1" dirty="0" err="1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ца</a:t>
                      </a:r>
                      <a:r>
                        <a:rPr lang="ru-RU" sz="1800" b="1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1800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—   владелец или владелица поместья в России в конце XV — начале XX века</a:t>
                      </a:r>
                      <a:r>
                        <a:rPr lang="ru-RU" sz="1800" dirty="0">
                          <a:solidFill>
                            <a:srgbClr val="202124"/>
                          </a:solidFill>
                          <a:effectLst/>
                          <a:latin typeface="arial;sans-serif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just"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Оба старичка, по старинному обычаю старосветских помещиков, очень любили покушать. Старички не ворчливы, не завистливы, не ссорятся с соседями.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937199"/>
                  </a:ext>
                </a:extLst>
              </a:tr>
              <a:tr h="1713177">
                <a:tc>
                  <a:txBody>
                    <a:bodyPr/>
                    <a:lstStyle/>
                    <a:p>
                      <a:pPr marL="67945" algn="just"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Они не притесняли крепостных. Относились к ним с вниманием, вежливо.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0" dirty="0">
                          <a:solidFill>
                            <a:srgbClr val="1B1B1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Крепостные крестьяне</a:t>
                      </a:r>
                      <a:r>
                        <a:rPr lang="ru-RU" sz="1800" i="0" dirty="0">
                          <a:solidFill>
                            <a:srgbClr val="1B1B1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>
                          <a:solidFill>
                            <a:srgbClr val="1B1B1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принадлежащие на правах собственности дворянам-помещикам.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just"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Они не притесняют крепостных, радушны, вежливы и внимательны друг к другу, скромны в быту.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145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520024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1F4B1F-4F92-413B-B6E1-6CDD883D4E06}"/>
              </a:ext>
            </a:extLst>
          </p:cNvPr>
          <p:cNvSpPr/>
          <p:nvPr/>
        </p:nvSpPr>
        <p:spPr>
          <a:xfrm>
            <a:off x="358760" y="1254698"/>
            <a:ext cx="880153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9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На уроке вы:</a:t>
            </a:r>
          </a:p>
          <a:p>
            <a:pPr>
              <a:spcAft>
                <a:spcPts val="0"/>
              </a:spcAft>
            </a:pPr>
            <a:r>
              <a:rPr lang="kk-K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</a:rPr>
              <a:t>познакомитесь</a:t>
            </a:r>
            <a:r>
              <a:rPr lang="kk-K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повестью  Н.В.Гоголя «Старосветские помещики»;</a:t>
            </a:r>
            <a:endParaRPr lang="ru-RU" sz="29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</a:rPr>
              <a:t>-научитесь понимать значения слов историко-культурной тематики.</a:t>
            </a:r>
          </a:p>
          <a:p>
            <a:pPr>
              <a:spcAft>
                <a:spcPts val="0"/>
              </a:spcAft>
            </a:pPr>
            <a:r>
              <a:rPr lang="ru-RU" sz="29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Вы сможете:</a:t>
            </a:r>
          </a:p>
          <a:p>
            <a:pPr>
              <a:spcAft>
                <a:spcPts val="0"/>
              </a:spcAft>
            </a:pP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</a:rPr>
              <a:t>-  составлять цитатный  план;</a:t>
            </a:r>
          </a:p>
          <a:p>
            <a:pPr>
              <a:spcAft>
                <a:spcPts val="0"/>
              </a:spcAft>
            </a:pP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</a:rPr>
              <a:t>- заменять деепричастные обороты   синонимичными конструкциями.</a:t>
            </a:r>
          </a:p>
          <a:p>
            <a:pPr>
              <a:spcAft>
                <a:spcPts val="0"/>
              </a:spcAft>
            </a:pP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997090544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16024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F2A2F2B-D806-446C-8312-20950F3B5406}"/>
              </a:ext>
            </a:extLst>
          </p:cNvPr>
          <p:cNvSpPr/>
          <p:nvPr/>
        </p:nvSpPr>
        <p:spPr>
          <a:xfrm>
            <a:off x="3242699" y="414941"/>
            <a:ext cx="2482603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Консультация</a:t>
            </a:r>
            <a:endParaRPr lang="ru-RU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0E2C5E-A81D-413D-8AFE-645B457F8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899" y="1649959"/>
            <a:ext cx="7128792" cy="415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64967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29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4199601-F880-4B0A-97E1-E873482D9DE2}"/>
              </a:ext>
            </a:extLst>
          </p:cNvPr>
          <p:cNvSpPr/>
          <p:nvPr/>
        </p:nvSpPr>
        <p:spPr>
          <a:xfrm>
            <a:off x="3261077" y="444671"/>
            <a:ext cx="1755609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адание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endParaRPr lang="ru-RU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E86F15F-E74D-41DE-A9DA-748A9F6D34F1}"/>
              </a:ext>
            </a:extLst>
          </p:cNvPr>
          <p:cNvSpPr/>
          <p:nvPr/>
        </p:nvSpPr>
        <p:spPr>
          <a:xfrm>
            <a:off x="611560" y="3175770"/>
            <a:ext cx="7579488" cy="808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kk-KZ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BAB108B-6592-41BD-A479-0887EE5E33C8}"/>
              </a:ext>
            </a:extLst>
          </p:cNvPr>
          <p:cNvSpPr/>
          <p:nvPr/>
        </p:nvSpPr>
        <p:spPr>
          <a:xfrm>
            <a:off x="357427" y="984723"/>
            <a:ext cx="80877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Прочитайте текст. Составьте цитатный план . Используйте  слова историко-культурной тематики.</a:t>
            </a:r>
            <a:endParaRPr lang="ru-RU" sz="2400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4F8692C-F288-469D-9324-D3655AF6231C}"/>
              </a:ext>
            </a:extLst>
          </p:cNvPr>
          <p:cNvSpPr/>
          <p:nvPr/>
        </p:nvSpPr>
        <p:spPr>
          <a:xfrm>
            <a:off x="90950" y="1882196"/>
            <a:ext cx="8595578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«..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</a:rPr>
              <a:t>Оба старичка, по старинному обычаю старосветских помещиков, очень любили покушать. Как только занималась заря (они всегда вставали рано) они уже сидели за столиком и пили кофе. Напившись кофею, Афанасий Иванович выходил в сени и, стряхнувши платком, говорил: «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Киш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киш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</a:rPr>
              <a:t>! пошли гуси, с крыльца!» На дворе ему обыкновенно попадался приказчик. Он, по обыкновению, вступал  с ним в разговор, расспрашивал о работах с величайшею подробностью и такие сообщал ему замечания и приказания, которые удивили бы всякого необыкновенным познанием  хозяйства, и какой –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нибудь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</a:rPr>
              <a:t> новичок не осмелился бы и подумать, чтобы можно было украсть у такого зоркого хозяина. Но приказчик его был обстрелянная птица: он знал, как нужно отвечать, а еще более, как нужно хозяйничать. ..»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1736520024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896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44118" y="951413"/>
            <a:ext cx="84163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B6B8F18-C642-419B-9887-8233B5938ECE}"/>
              </a:ext>
            </a:extLst>
          </p:cNvPr>
          <p:cNvSpPr/>
          <p:nvPr/>
        </p:nvSpPr>
        <p:spPr>
          <a:xfrm>
            <a:off x="457472" y="1382301"/>
            <a:ext cx="7498904" cy="553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73DA462-8B79-4B01-93FE-0797AD621F6F}"/>
              </a:ext>
            </a:extLst>
          </p:cNvPr>
          <p:cNvSpPr/>
          <p:nvPr/>
        </p:nvSpPr>
        <p:spPr>
          <a:xfrm>
            <a:off x="190045" y="1626476"/>
            <a:ext cx="8962100" cy="3390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Дескрипторы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выбирает цитаты;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-использует слова историко-культурной тематики;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-соблюдает пунктуационные нормы при оформлении цитатного плана.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546144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8148" y="15387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44118" y="951413"/>
            <a:ext cx="84163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B6B8F18-C642-419B-9887-8233B5938ECE}"/>
              </a:ext>
            </a:extLst>
          </p:cNvPr>
          <p:cNvSpPr/>
          <p:nvPr/>
        </p:nvSpPr>
        <p:spPr>
          <a:xfrm>
            <a:off x="457472" y="1382301"/>
            <a:ext cx="7498904" cy="553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6712BDC-800E-40F5-A4CD-A8E40D82C46D}"/>
              </a:ext>
            </a:extLst>
          </p:cNvPr>
          <p:cNvSpPr/>
          <p:nvPr/>
        </p:nvSpPr>
        <p:spPr>
          <a:xfrm>
            <a:off x="2679726" y="461213"/>
            <a:ext cx="3491725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Примерные ответы:</a:t>
            </a:r>
            <a:endParaRPr lang="ru-RU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E8FA190-9E35-43EA-884D-592723049C18}"/>
              </a:ext>
            </a:extLst>
          </p:cNvPr>
          <p:cNvSpPr/>
          <p:nvPr/>
        </p:nvSpPr>
        <p:spPr>
          <a:xfrm>
            <a:off x="558800" y="1914236"/>
            <a:ext cx="7733576" cy="3038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Цитатный план: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«..Оба старичка…очень любили покушать»</a:t>
            </a: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«..Как только занималась заря..»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«..На дворе ему обыкновенно попадался приказчик..»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«..Он, по обыкновению, вступал  с ним в разговор..»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«..Но приказчик.. знал, как нужно хозяйничать»</a:t>
            </a: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10536231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8148" y="15387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44118" y="951413"/>
            <a:ext cx="84163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B6B8F18-C642-419B-9887-8233B5938ECE}"/>
              </a:ext>
            </a:extLst>
          </p:cNvPr>
          <p:cNvSpPr/>
          <p:nvPr/>
        </p:nvSpPr>
        <p:spPr>
          <a:xfrm>
            <a:off x="457472" y="1382301"/>
            <a:ext cx="7498904" cy="553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6F393FE-79F0-4789-AFBE-7D9592A33404}"/>
              </a:ext>
            </a:extLst>
          </p:cNvPr>
          <p:cNvSpPr/>
          <p:nvPr/>
        </p:nvSpPr>
        <p:spPr>
          <a:xfrm>
            <a:off x="823235" y="495816"/>
            <a:ext cx="6552727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адание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 С</a:t>
            </a:r>
            <a:r>
              <a:rPr lang="kk-KZ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тратегия</a:t>
            </a:r>
            <a:r>
              <a:rPr lang="kk-KZ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«Конструктор».</a:t>
            </a:r>
            <a:endParaRPr lang="ru-RU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B64F813-4E7A-48C7-A981-55A211ADCFF8}"/>
              </a:ext>
            </a:extLst>
          </p:cNvPr>
          <p:cNvSpPr/>
          <p:nvPr/>
        </p:nvSpPr>
        <p:spPr>
          <a:xfrm>
            <a:off x="86879" y="1266276"/>
            <a:ext cx="8474761" cy="133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Выделите в предложениях деепричастные обороты и «сконструируйте» новые предложения, заменив их синонимичными конструкциями.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704C5EC-6D26-4923-9920-62A201E4B613}"/>
              </a:ext>
            </a:extLst>
          </p:cNvPr>
          <p:cNvSpPr/>
          <p:nvPr/>
        </p:nvSpPr>
        <p:spPr>
          <a:xfrm>
            <a:off x="597886" y="3055014"/>
            <a:ext cx="7430498" cy="1764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1.Напившись кофею, Афанасий Иванович выходил в сени.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2.Он, вступая с ним в разговор, расспрашивал о работах с величайшею подробностью.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144929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29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44118" y="951413"/>
            <a:ext cx="84163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B6B8F18-C642-419B-9887-8233B5938ECE}"/>
              </a:ext>
            </a:extLst>
          </p:cNvPr>
          <p:cNvSpPr/>
          <p:nvPr/>
        </p:nvSpPr>
        <p:spPr>
          <a:xfrm>
            <a:off x="457472" y="1382301"/>
            <a:ext cx="7498904" cy="553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42F0781-79B0-430C-9C2F-720217BFF889}"/>
              </a:ext>
            </a:extLst>
          </p:cNvPr>
          <p:cNvSpPr/>
          <p:nvPr/>
        </p:nvSpPr>
        <p:spPr>
          <a:xfrm>
            <a:off x="949763" y="1830957"/>
            <a:ext cx="7498904" cy="342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8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Дескрипторы: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выделяет в  предложениях    деепричастные  обороты;</a:t>
            </a:r>
            <a:endParaRPr lang="ru-RU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составляет новые предложения, заменяя деепричастные обороты синонимичными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конструкциями.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3302846776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54019" y="128147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44118" y="951413"/>
            <a:ext cx="84163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B6B8F18-C642-419B-9887-8233B5938ECE}"/>
              </a:ext>
            </a:extLst>
          </p:cNvPr>
          <p:cNvSpPr/>
          <p:nvPr/>
        </p:nvSpPr>
        <p:spPr>
          <a:xfrm>
            <a:off x="457472" y="1382301"/>
            <a:ext cx="7498904" cy="553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704C5EC-6D26-4923-9920-62A201E4B613}"/>
              </a:ext>
            </a:extLst>
          </p:cNvPr>
          <p:cNvSpPr/>
          <p:nvPr/>
        </p:nvSpPr>
        <p:spPr>
          <a:xfrm>
            <a:off x="597886" y="3055014"/>
            <a:ext cx="7430498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7F41B79-C38A-4C38-9C40-0CFCAE34DE61}"/>
              </a:ext>
            </a:extLst>
          </p:cNvPr>
          <p:cNvSpPr/>
          <p:nvPr/>
        </p:nvSpPr>
        <p:spPr>
          <a:xfrm>
            <a:off x="2699792" y="455779"/>
            <a:ext cx="1985544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Проверяем</a:t>
            </a:r>
            <a:endParaRPr lang="ru-RU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1749699-FCCF-43C8-8A26-B05E90348522}"/>
              </a:ext>
            </a:extLst>
          </p:cNvPr>
          <p:cNvSpPr/>
          <p:nvPr/>
        </p:nvSpPr>
        <p:spPr>
          <a:xfrm>
            <a:off x="457472" y="2053239"/>
            <a:ext cx="8002960" cy="1680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Когда Афанасий Иванович </a:t>
            </a:r>
            <a:r>
              <a:rPr lang="kk-KZ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напился кофе,</a:t>
            </a:r>
            <a:r>
              <a:rPr lang="kk-KZ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он выходил в сени.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Он </a:t>
            </a:r>
            <a:r>
              <a:rPr lang="kk-KZ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вступал с ним в разговор</a:t>
            </a: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и расспрашивал о работах с величайшею подробностью.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49818745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35295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751470" y="339090"/>
            <a:ext cx="1900650" cy="57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</a:p>
        </p:txBody>
      </p:sp>
      <p:pic>
        <p:nvPicPr>
          <p:cNvPr id="9" name="Рисунок 8" descr="C:\Users\Нуржан\Desktop\unnamed (1).jpg">
            <a:extLst>
              <a:ext uri="{FF2B5EF4-FFF2-40B4-BE49-F238E27FC236}">
                <a16:creationId xmlns:a16="http://schemas.microsoft.com/office/drawing/2014/main" id="{400651DA-1514-45A5-AA10-5E12010B902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14" y="1814744"/>
            <a:ext cx="971351" cy="1265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Нуржан\Desktop\images.jpg">
            <a:extLst>
              <a:ext uri="{FF2B5EF4-FFF2-40B4-BE49-F238E27FC236}">
                <a16:creationId xmlns:a16="http://schemas.microsoft.com/office/drawing/2014/main" id="{711E4A85-90BB-41AD-B76D-EBE5453650D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706" y="1825900"/>
            <a:ext cx="1157089" cy="141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Нуржан\Desktop\unnamed.jpg">
            <a:extLst>
              <a:ext uri="{FF2B5EF4-FFF2-40B4-BE49-F238E27FC236}">
                <a16:creationId xmlns:a16="http://schemas.microsoft.com/office/drawing/2014/main" id="{F4BC82BA-BEF2-4BBD-8751-90CEEB0FB2B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920" y="1980675"/>
            <a:ext cx="1157088" cy="110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9">
            <a:extLst>
              <a:ext uri="{FF2B5EF4-FFF2-40B4-BE49-F238E27FC236}">
                <a16:creationId xmlns:a16="http://schemas.microsoft.com/office/drawing/2014/main" id="{534F64C9-EBCF-4BEF-A2E2-39F8916BE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78" y="3417891"/>
            <a:ext cx="2708541" cy="82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что пригодится в дальнейшем</a:t>
            </a:r>
          </a:p>
        </p:txBody>
      </p:sp>
      <p:sp>
        <p:nvSpPr>
          <p:cNvPr id="13" name="Прямоугольник 9">
            <a:extLst>
              <a:ext uri="{FF2B5EF4-FFF2-40B4-BE49-F238E27FC236}">
                <a16:creationId xmlns:a16="http://schemas.microsoft.com/office/drawing/2014/main" id="{224A8911-19F3-449F-B07B-01895053E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3288" y="3415244"/>
            <a:ext cx="2502808" cy="82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Информацию переработаю</a:t>
            </a:r>
          </a:p>
        </p:txBody>
      </p:sp>
      <p:sp>
        <p:nvSpPr>
          <p:cNvPr id="14" name="Прямоугольник 9">
            <a:extLst>
              <a:ext uri="{FF2B5EF4-FFF2-40B4-BE49-F238E27FC236}">
                <a16:creationId xmlns:a16="http://schemas.microsoft.com/office/drawing/2014/main" id="{691F7179-84E7-4CC7-85C2-AA6A7E338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8376" y="3429000"/>
            <a:ext cx="3616954" cy="82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Абсолютно бесполезная информация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F040BB6-989C-4B98-8117-AD693869D77C}"/>
              </a:ext>
            </a:extLst>
          </p:cNvPr>
          <p:cNvSpPr/>
          <p:nvPr/>
        </p:nvSpPr>
        <p:spPr>
          <a:xfrm>
            <a:off x="2357051" y="1021015"/>
            <a:ext cx="4214808" cy="457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Чемодан, мясорубка, корзина»</a:t>
            </a:r>
            <a:endParaRPr lang="ru-RU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020438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290" y="-8967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15DF562-8B83-4921-9D7C-32DE908058CB}"/>
              </a:ext>
            </a:extLst>
          </p:cNvPr>
          <p:cNvSpPr/>
          <p:nvPr/>
        </p:nvSpPr>
        <p:spPr>
          <a:xfrm>
            <a:off x="683568" y="1151879"/>
            <a:ext cx="7200800" cy="324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Сегодня </a:t>
            </a:r>
            <a:r>
              <a:rPr lang="kk-KZ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уроке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</a:t>
            </a:r>
            <a:r>
              <a:rPr lang="kk-KZ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познакомились :</a:t>
            </a:r>
            <a:endParaRPr lang="ru-RU" sz="28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повестью Н.В.Гоголя «Старосветские помещики».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научились: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понимать и правильно употреблять слова историко-культурной тематики;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-составлять цитатный план;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 использовать  деепричастные обороты и заменять их синонимичными конструкциями.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021823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8662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81195A-61E6-46A7-89B8-80B83EEF10B3}"/>
              </a:ext>
            </a:extLst>
          </p:cNvPr>
          <p:cNvSpPr/>
          <p:nvPr/>
        </p:nvSpPr>
        <p:spPr>
          <a:xfrm>
            <a:off x="3258852" y="3244334"/>
            <a:ext cx="2626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Рекомендуемое задание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39388E0-3410-4C83-BF25-92FA575131F5}"/>
              </a:ext>
            </a:extLst>
          </p:cNvPr>
          <p:cNvSpPr/>
          <p:nvPr/>
        </p:nvSpPr>
        <p:spPr>
          <a:xfrm>
            <a:off x="2265307" y="331040"/>
            <a:ext cx="3977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Рекомендуемое задание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C6ABCBB-799E-4390-BE6E-F98C559BFD28}"/>
              </a:ext>
            </a:extLst>
          </p:cNvPr>
          <p:cNvSpPr/>
          <p:nvPr/>
        </p:nvSpPr>
        <p:spPr>
          <a:xfrm>
            <a:off x="711381" y="1530799"/>
            <a:ext cx="7344816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Литературный диктант по теме «Н.В.Гоголь «Старосветские помещики».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1.Николай Васильевич Гоголь-..... 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2.Произведение «Старосветские помещики»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написано в ... 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3.Жанр произведения «Старосветские помещики» - ... 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4.Главные герои повести- ... , ..., ... 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5.Значение слова </a:t>
            </a:r>
            <a:r>
              <a:rPr lang="kk-KZ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помещик</a:t>
            </a: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... 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6.Старосветские помещики больше всего любили ... 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2" descr="C:\Users\Типография\Desktop\Безымянный.png">
            <a:extLst>
              <a:ext uri="{FF2B5EF4-FFF2-40B4-BE49-F238E27FC236}">
                <a16:creationId xmlns:a16="http://schemas.microsoft.com/office/drawing/2014/main" id="{7B771386-A0A3-43EE-BE8A-12132D06EB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5475" y="0"/>
            <a:ext cx="9053049" cy="61653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CF216F9-FFB0-40BD-B2A7-344E66218005}"/>
              </a:ext>
            </a:extLst>
          </p:cNvPr>
          <p:cNvSpPr/>
          <p:nvPr/>
        </p:nvSpPr>
        <p:spPr>
          <a:xfrm>
            <a:off x="375819" y="1314346"/>
            <a:ext cx="835214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историко-культурная тематика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тарихи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тақырыптар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цитатный план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дәйектеме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жоспар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деепричастие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көсемше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синонимические конструкции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синонимдік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конструкциялар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42B13D7-E2A3-4949-BB3D-9BF29A6E0523}"/>
              </a:ext>
            </a:extLst>
          </p:cNvPr>
          <p:cNvSpPr/>
          <p:nvPr/>
        </p:nvSpPr>
        <p:spPr>
          <a:xfrm>
            <a:off x="1835696" y="290614"/>
            <a:ext cx="5043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словарь урока:</a:t>
            </a:r>
          </a:p>
        </p:txBody>
      </p:sp>
    </p:spTree>
    <p:extLst>
      <p:ext uri="{BB962C8B-B14F-4D97-AF65-F5344CB8AC3E}">
        <p14:creationId xmlns:p14="http://schemas.microsoft.com/office/powerpoint/2010/main" val="2708339227"/>
      </p:ext>
    </p:extLst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18662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A9AFE2F-3ABC-45E8-A815-BEC1682FC57B}"/>
              </a:ext>
            </a:extLst>
          </p:cNvPr>
          <p:cNvSpPr/>
          <p:nvPr/>
        </p:nvSpPr>
        <p:spPr>
          <a:xfrm>
            <a:off x="1907704" y="2936088"/>
            <a:ext cx="5586588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доброго! До новых встреч!</a:t>
            </a:r>
          </a:p>
        </p:txBody>
      </p:sp>
    </p:spTree>
    <p:extLst>
      <p:ext uri="{BB962C8B-B14F-4D97-AF65-F5344CB8AC3E}">
        <p14:creationId xmlns:p14="http://schemas.microsoft.com/office/powerpoint/2010/main" val="1294730644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30629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683568" y="2690336"/>
            <a:ext cx="7507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4D0C093-9FD1-4970-BAAE-BBA4443BF5EB}"/>
              </a:ext>
            </a:extLst>
          </p:cNvPr>
          <p:cNvSpPr/>
          <p:nvPr/>
        </p:nvSpPr>
        <p:spPr>
          <a:xfrm>
            <a:off x="310378" y="2021242"/>
            <a:ext cx="8523244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49FB959-ABD5-478C-B798-8CC3A636E07A}"/>
              </a:ext>
            </a:extLst>
          </p:cNvPr>
          <p:cNvSpPr/>
          <p:nvPr/>
        </p:nvSpPr>
        <p:spPr>
          <a:xfrm>
            <a:off x="369063" y="1242187"/>
            <a:ext cx="8136489" cy="3025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Русский прозаик, драматург и публицист. Родился в селе Сорочинцы Полтавской губернии.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 произведений «Ночь перед Рождеством», «Ревизор».</a:t>
            </a:r>
            <a:endParaRPr lang="en-US" sz="28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8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958293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683568" y="2690336"/>
            <a:ext cx="7507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101.jpeg">
            <a:extLst>
              <a:ext uri="{FF2B5EF4-FFF2-40B4-BE49-F238E27FC236}">
                <a16:creationId xmlns:a16="http://schemas.microsoft.com/office/drawing/2014/main" id="{89C6EA64-785F-4584-BC03-D83C827CC33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25040" y="1427701"/>
            <a:ext cx="4824536" cy="496854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69CD162-10E0-4840-AD7B-F5678F95BEDD}"/>
              </a:ext>
            </a:extLst>
          </p:cNvPr>
          <p:cNvSpPr/>
          <p:nvPr/>
        </p:nvSpPr>
        <p:spPr>
          <a:xfrm>
            <a:off x="179512" y="447427"/>
            <a:ext cx="8149219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3200" b="1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Творчество Николая Васильевича Гоголя 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531006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34951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683568" y="2690336"/>
            <a:ext cx="7507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4D0C093-9FD1-4970-BAAE-BBA4443BF5EB}"/>
              </a:ext>
            </a:extLst>
          </p:cNvPr>
          <p:cNvSpPr/>
          <p:nvPr/>
        </p:nvSpPr>
        <p:spPr>
          <a:xfrm>
            <a:off x="310378" y="2021242"/>
            <a:ext cx="8523244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6132E8D-B339-4247-B45C-E9ED66BE6A5B}"/>
              </a:ext>
            </a:extLst>
          </p:cNvPr>
          <p:cNvSpPr/>
          <p:nvPr/>
        </p:nvSpPr>
        <p:spPr>
          <a:xfrm>
            <a:off x="528693" y="3385256"/>
            <a:ext cx="8146976" cy="2034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Ключевые слова и фразы нашего урока: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старосветские, помещики, деревня, приказчик, заря, взаимная любовь, необыкновенная забота, крепостные, 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услужливость</a:t>
            </a:r>
            <a:r>
              <a:rPr lang="kk-KZ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kk-KZ" sz="28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0DE1BB0-C956-40E8-8DFD-D8AEE3A443FA}"/>
              </a:ext>
            </a:extLst>
          </p:cNvPr>
          <p:cNvSpPr/>
          <p:nvPr/>
        </p:nvSpPr>
        <p:spPr>
          <a:xfrm>
            <a:off x="457472" y="1749096"/>
            <a:ext cx="77335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Старосве́тские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поме́щики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первая повесть Николая Васильевича Гоголя из цикла «Миргород», написанная в 1835 году.</a:t>
            </a:r>
          </a:p>
        </p:txBody>
      </p:sp>
    </p:spTree>
    <p:extLst>
      <p:ext uri="{BB962C8B-B14F-4D97-AF65-F5344CB8AC3E}">
        <p14:creationId xmlns:p14="http://schemas.microsoft.com/office/powerpoint/2010/main" val="3147063223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5171" y="123482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683568" y="2726624"/>
            <a:ext cx="7507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4D0C093-9FD1-4970-BAAE-BBA4443BF5EB}"/>
              </a:ext>
            </a:extLst>
          </p:cNvPr>
          <p:cNvSpPr/>
          <p:nvPr/>
        </p:nvSpPr>
        <p:spPr>
          <a:xfrm>
            <a:off x="310378" y="2021242"/>
            <a:ext cx="8523244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Изображение1">
            <a:extLst>
              <a:ext uri="{FF2B5EF4-FFF2-40B4-BE49-F238E27FC236}">
                <a16:creationId xmlns:a16="http://schemas.microsoft.com/office/drawing/2014/main" id="{AABDCCC5-C6E4-4B4D-A640-C786EC07458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234753" y="1113033"/>
            <a:ext cx="2952662" cy="21056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DF9D21-8DEF-4696-A2BB-8E5E6E33AF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41" y="1151879"/>
            <a:ext cx="2486808" cy="21550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73CAB4-BEE1-4FF0-8AF1-62821A6CE7AF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5980053" y="1166871"/>
            <a:ext cx="3120559" cy="207967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952C2E3-4545-4B35-B918-5E8750469C98}"/>
              </a:ext>
            </a:extLst>
          </p:cNvPr>
          <p:cNvSpPr/>
          <p:nvPr/>
        </p:nvSpPr>
        <p:spPr>
          <a:xfrm>
            <a:off x="310378" y="3646632"/>
            <a:ext cx="8908476" cy="1625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Деревня- </a:t>
            </a:r>
            <a:r>
              <a:rPr lang="kk-KZ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крестьянское селение.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Крепостные-</a:t>
            </a:r>
            <a:r>
              <a:rPr lang="kk-KZ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люди, находящиеся на землях бояр и богатых людей, считались их собственностью.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Старосветские помещики-</a:t>
            </a:r>
            <a:r>
              <a:rPr lang="kk-KZ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землевладельцы из потомственных дворян</a:t>
            </a:r>
            <a:r>
              <a:rPr lang="kk-KZ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7091332-3D5E-4EC7-902D-11B6DECF9360}"/>
              </a:ext>
            </a:extLst>
          </p:cNvPr>
          <p:cNvSpPr/>
          <p:nvPr/>
        </p:nvSpPr>
        <p:spPr>
          <a:xfrm>
            <a:off x="1805406" y="485595"/>
            <a:ext cx="69847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1. Найдите соответствие.</a:t>
            </a:r>
          </a:p>
        </p:txBody>
      </p:sp>
    </p:spTree>
    <p:extLst>
      <p:ext uri="{BB962C8B-B14F-4D97-AF65-F5344CB8AC3E}">
        <p14:creationId xmlns:p14="http://schemas.microsoft.com/office/powerpoint/2010/main" val="1654006681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64248" y="-33116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683568" y="2726624"/>
            <a:ext cx="7507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4D0C093-9FD1-4970-BAAE-BBA4443BF5EB}"/>
              </a:ext>
            </a:extLst>
          </p:cNvPr>
          <p:cNvSpPr/>
          <p:nvPr/>
        </p:nvSpPr>
        <p:spPr>
          <a:xfrm>
            <a:off x="310378" y="2021242"/>
            <a:ext cx="8523244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Изображение1">
            <a:extLst>
              <a:ext uri="{FF2B5EF4-FFF2-40B4-BE49-F238E27FC236}">
                <a16:creationId xmlns:a16="http://schemas.microsoft.com/office/drawing/2014/main" id="{AABDCCC5-C6E4-4B4D-A640-C786EC07458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-35373" y="960771"/>
            <a:ext cx="2637789" cy="17483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DF9D21-8DEF-4696-A2BB-8E5E6E33AF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8" y="2745476"/>
            <a:ext cx="2486808" cy="21056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73CAB4-BEE1-4FF0-8AF1-62821A6CE7AF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0" y="4838656"/>
            <a:ext cx="2627288" cy="1814427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952C2E3-4545-4B35-B918-5E8750469C98}"/>
              </a:ext>
            </a:extLst>
          </p:cNvPr>
          <p:cNvSpPr/>
          <p:nvPr/>
        </p:nvSpPr>
        <p:spPr>
          <a:xfrm>
            <a:off x="2668167" y="1348270"/>
            <a:ext cx="6045787" cy="3954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kk-KZ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kk-KZ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Старосветские помещики-</a:t>
            </a:r>
            <a:r>
              <a:rPr lang="kk-KZ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землевладельцы из потомственных дворян</a:t>
            </a:r>
            <a:r>
              <a:rPr lang="kk-KZ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kk-KZ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Крепостные-</a:t>
            </a:r>
            <a:r>
              <a:rPr lang="kk-KZ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люди, находящиеся на землях бояр и богатых людей, считались их собственностью.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kk-KZ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kk-KZ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484FE83-B224-4717-9313-83711AAD5D7F}"/>
              </a:ext>
            </a:extLst>
          </p:cNvPr>
          <p:cNvSpPr/>
          <p:nvPr/>
        </p:nvSpPr>
        <p:spPr>
          <a:xfrm>
            <a:off x="2555776" y="408792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Правильные ответы</a:t>
            </a:r>
            <a:endParaRPr lang="ru-RU" sz="28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82D4B06-5EF6-4AB9-999B-146D6A4E43F0}"/>
              </a:ext>
            </a:extLst>
          </p:cNvPr>
          <p:cNvSpPr/>
          <p:nvPr/>
        </p:nvSpPr>
        <p:spPr>
          <a:xfrm>
            <a:off x="2846262" y="5477563"/>
            <a:ext cx="4392644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Деревня- </a:t>
            </a: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крестьянское селение.</a:t>
            </a:r>
          </a:p>
        </p:txBody>
      </p:sp>
    </p:spTree>
    <p:extLst>
      <p:ext uri="{BB962C8B-B14F-4D97-AF65-F5344CB8AC3E}">
        <p14:creationId xmlns:p14="http://schemas.microsoft.com/office/powerpoint/2010/main" val="1452859973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2982" y="-109352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3E153E1-C7DE-451A-8039-DD3C3A3CE84F}"/>
              </a:ext>
            </a:extLst>
          </p:cNvPr>
          <p:cNvSpPr/>
          <p:nvPr/>
        </p:nvSpPr>
        <p:spPr>
          <a:xfrm>
            <a:off x="405382" y="347003"/>
            <a:ext cx="8199043" cy="51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Задание 2</a:t>
            </a:r>
            <a:r>
              <a:rPr lang="kk-KZ" sz="26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2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Стратегия</a:t>
            </a:r>
            <a:r>
              <a:rPr lang="kk-KZ" sz="2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kk-KZ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kk-KZ" sz="2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Чтение с остановками».</a:t>
            </a:r>
            <a:endParaRPr lang="ru-RU" sz="2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97556A3-7A4E-4641-9F4D-CC98E90D4743}"/>
              </a:ext>
            </a:extLst>
          </p:cNvPr>
          <p:cNvSpPr/>
          <p:nvPr/>
        </p:nvSpPr>
        <p:spPr>
          <a:xfrm>
            <a:off x="299797" y="984057"/>
            <a:ext cx="8199043" cy="2934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Прочитайте , познакомьтесь с содержанием повести и ответьте на вопросы, выдвигая свои предположения о дальнейших событиях.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«Старики Афанасий Иванович Товстогуб и жена его Пульхерия Ивановна живут уединенно в одной из отдаленных деревень, называемых в Малороссии старосветскими».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83A35DF-EC97-45AA-83D6-67D245B08C31}"/>
              </a:ext>
            </a:extLst>
          </p:cNvPr>
          <p:cNvSpPr/>
          <p:nvPr/>
        </p:nvSpPr>
        <p:spPr>
          <a:xfrm>
            <a:off x="107504" y="3967968"/>
            <a:ext cx="5326088" cy="1235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вы думаете,  какой образ  жизни вели Афанасии Иванович и Пульхерия Ивановна?</a:t>
            </a:r>
            <a:endParaRPr lang="ru-RU" sz="2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DA54B2-DA37-46DB-81DB-3057D058B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2864" y="3938788"/>
            <a:ext cx="3387562" cy="229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97502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1018</Words>
  <Application>Microsoft Office PowerPoint</Application>
  <PresentationFormat>Экран (4:3)</PresentationFormat>
  <Paragraphs>152</Paragraphs>
  <Slides>30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arial;sans-serif</vt:lpstr>
      <vt:lpstr>Calibri</vt:lpstr>
      <vt:lpstr>Open Sans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Данагул</dc:creator>
  <cp:lastModifiedBy>Данагул</cp:lastModifiedBy>
  <cp:revision>1</cp:revision>
  <dcterms:modified xsi:type="dcterms:W3CDTF">2024-12-11T18:12:51Z</dcterms:modified>
</cp:coreProperties>
</file>