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09" r:id="rId3"/>
    <p:sldId id="316" r:id="rId4"/>
    <p:sldId id="304" r:id="rId5"/>
    <p:sldId id="305" r:id="rId6"/>
    <p:sldId id="306" r:id="rId7"/>
    <p:sldId id="310" r:id="rId8"/>
    <p:sldId id="311" r:id="rId9"/>
    <p:sldId id="307" r:id="rId10"/>
    <p:sldId id="298" r:id="rId11"/>
    <p:sldId id="299" r:id="rId12"/>
    <p:sldId id="301" r:id="rId13"/>
    <p:sldId id="312" r:id="rId14"/>
    <p:sldId id="314" r:id="rId15"/>
    <p:sldId id="317" r:id="rId16"/>
    <p:sldId id="289" r:id="rId17"/>
    <p:sldId id="320" r:id="rId18"/>
    <p:sldId id="321" r:id="rId19"/>
    <p:sldId id="322" r:id="rId20"/>
    <p:sldId id="319" r:id="rId21"/>
    <p:sldId id="295" r:id="rId22"/>
    <p:sldId id="282" r:id="rId23"/>
    <p:sldId id="323" r:id="rId24"/>
    <p:sldId id="29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20C3F72-3E92-4C2D-8B05-EE13D79D7A6A}">
          <p14:sldIdLst>
            <p14:sldId id="257"/>
            <p14:sldId id="309"/>
            <p14:sldId id="316"/>
            <p14:sldId id="304"/>
            <p14:sldId id="305"/>
          </p14:sldIdLst>
        </p14:section>
        <p14:section name="Раздел без заголовка" id="{05565164-629E-4150-9634-5E44C10463F1}">
          <p14:sldIdLst>
            <p14:sldId id="306"/>
            <p14:sldId id="310"/>
            <p14:sldId id="311"/>
            <p14:sldId id="307"/>
            <p14:sldId id="298"/>
            <p14:sldId id="299"/>
            <p14:sldId id="301"/>
            <p14:sldId id="312"/>
            <p14:sldId id="314"/>
            <p14:sldId id="317"/>
            <p14:sldId id="289"/>
            <p14:sldId id="320"/>
            <p14:sldId id="321"/>
            <p14:sldId id="322"/>
            <p14:sldId id="319"/>
            <p14:sldId id="295"/>
            <p14:sldId id="282"/>
            <p14:sldId id="323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9" autoAdjust="0"/>
    <p:restoredTop sz="94660"/>
  </p:normalViewPr>
  <p:slideViewPr>
    <p:cSldViewPr>
      <p:cViewPr varScale="1">
        <p:scale>
          <a:sx n="82" d="100"/>
          <a:sy n="82" d="100"/>
        </p:scale>
        <p:origin x="144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70137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04862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04862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04862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70614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02697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02697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02697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02697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02697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5335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606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38531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457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1413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60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64126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64126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606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64126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7061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64126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17/06/relationships/model3d" Target="../media/model3d1.glb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kk-KZ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</a:t>
            </a: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445224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2185" y="5589240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1179653" y="3084732"/>
            <a:ext cx="68186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Раздел: Культура питания.</a:t>
            </a:r>
          </a:p>
          <a:p>
            <a:pPr algn="ctr"/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Культура питания.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и литература. 8 класс </a:t>
            </a:r>
          </a:p>
          <a:p>
            <a:pPr algn="ctr"/>
            <a:endParaRPr lang="kk-K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16290" y="-62559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10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F300E-027E-496C-A4C9-29151EC8DAD7}"/>
              </a:ext>
            </a:extLst>
          </p:cNvPr>
          <p:cNvSpPr/>
          <p:nvPr/>
        </p:nvSpPr>
        <p:spPr>
          <a:xfrm>
            <a:off x="395535" y="1590096"/>
            <a:ext cx="8748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0C9E0E43-1CD4-460F-94E3-2C5ED6976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983478"/>
              </p:ext>
            </p:extLst>
          </p:nvPr>
        </p:nvGraphicFramePr>
        <p:xfrm>
          <a:off x="-1620688" y="5985343"/>
          <a:ext cx="1810544" cy="288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0544">
                  <a:extLst>
                    <a:ext uri="{9D8B030D-6E8A-4147-A177-3AD203B41FA5}">
                      <a16:colId xmlns:a16="http://schemas.microsoft.com/office/drawing/2014/main" val="323905920"/>
                    </a:ext>
                  </a:extLst>
                </a:gridCol>
              </a:tblGrid>
              <a:tr h="2889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094158462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1255B7-A27C-46C5-AD3F-C5CBAC7B78D1}"/>
              </a:ext>
            </a:extLst>
          </p:cNvPr>
          <p:cNvSpPr/>
          <p:nvPr/>
        </p:nvSpPr>
        <p:spPr>
          <a:xfrm>
            <a:off x="189856" y="889844"/>
            <a:ext cx="89378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Обособленные определения выражаются причастными оборотами, одиночными и однородными причастиями и прилагательными, а также оборотами, состоящими из прилагательных или существительных с зависимыми словами.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Книги, прочитанные в детстве, помнятся всю жизнь;      А лес, молчаливый, темный, тянулся на много верст вокруг (Бунин);   Я прожил жизнь, полную неожиданностей (Паустовский).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Обособленные дополнения чаще всего выражаются существительными с предлогами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кроме, помимо, сверх, за исключением, включая и др.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диких птиц и зверей, около монастыря не показывалась ни одна душа (Чехов).</a:t>
            </a:r>
          </a:p>
        </p:txBody>
      </p:sp>
    </p:spTree>
    <p:extLst>
      <p:ext uri="{BB962C8B-B14F-4D97-AF65-F5344CB8AC3E}">
        <p14:creationId xmlns:p14="http://schemas.microsoft.com/office/powerpoint/2010/main" val="315022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-19513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F300E-027E-496C-A4C9-29151EC8DAD7}"/>
              </a:ext>
            </a:extLst>
          </p:cNvPr>
          <p:cNvSpPr/>
          <p:nvPr/>
        </p:nvSpPr>
        <p:spPr>
          <a:xfrm>
            <a:off x="457472" y="1151879"/>
            <a:ext cx="868652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9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0C9E0E43-1CD4-460F-94E3-2C5ED6976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983478"/>
              </p:ext>
            </p:extLst>
          </p:nvPr>
        </p:nvGraphicFramePr>
        <p:xfrm>
          <a:off x="-1620688" y="5985343"/>
          <a:ext cx="1810544" cy="288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0544">
                  <a:extLst>
                    <a:ext uri="{9D8B030D-6E8A-4147-A177-3AD203B41FA5}">
                      <a16:colId xmlns:a16="http://schemas.microsoft.com/office/drawing/2014/main" val="323905920"/>
                    </a:ext>
                  </a:extLst>
                </a:gridCol>
              </a:tblGrid>
              <a:tr h="2889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094158462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73CE4E-C64B-412F-ADB5-DBFCE73AF4CB}"/>
              </a:ext>
            </a:extLst>
          </p:cNvPr>
          <p:cNvSpPr/>
          <p:nvPr/>
        </p:nvSpPr>
        <p:spPr>
          <a:xfrm>
            <a:off x="286069" y="1166843"/>
            <a:ext cx="885793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в предложениях обособленные члены и определите, чем они выражены. Какую новую информацию вы получили?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немецкое слово «бутерброд» означало просто «хлеб с маслом». Однако, помимо масла, мы уже давно привыкли дополнять это блюдо сыром, колбасой, рыбой, овощами и зеленью. Считается, что именно отсюда ведет свою родословную бутерброд.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Другой известный во всем мире бутерброд – гамбургер, появившийся в Америке в ХІХ веке вместе с немецкими эмигрантами. Американцы ели эти котлеты, положив их между двумя булками. Так гамбургер обрел привычный для нас вид.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FA27CA-EA05-4B23-A910-6FAE8D554DF2}"/>
              </a:ext>
            </a:extLst>
          </p:cNvPr>
          <p:cNvSpPr/>
          <p:nvPr/>
        </p:nvSpPr>
        <p:spPr>
          <a:xfrm>
            <a:off x="3364788" y="430660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1" name="Трехмерная модель 10" descr="Чизбургер">
                <a:extLst>
                  <a:ext uri="{FF2B5EF4-FFF2-40B4-BE49-F238E27FC236}">
                    <a16:creationId xmlns:a16="http://schemas.microsoft.com/office/drawing/2014/main" id="{BB99516F-3889-4957-A0B4-8984AB2F63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1068712"/>
                  </p:ext>
                </p:extLst>
              </p:nvPr>
            </p:nvGraphicFramePr>
            <p:xfrm>
              <a:off x="7096159" y="5095520"/>
              <a:ext cx="1581644" cy="158164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581644" cy="1581643"/>
                    </a:xfrm>
                    <a:prstGeom prst="rect">
                      <a:avLst/>
                    </a:prstGeom>
                  </am3d:spPr>
                  <am3d:camera>
                    <am3d:pos x="0" y="0" z="788153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926745" d="1000000"/>
                    <am3d:preTrans dx="274303" dy="-16521933" dz="-679637"/>
                    <am3d:scale>
                      <am3d:sx n="1000000" d="1000000"/>
                      <am3d:sy n="1000000" d="1000000"/>
                      <am3d:sz n="1000000" d="1000000"/>
                    </am3d:scale>
                    <am3d:rot ax="1162090" ay="3284953" az="96103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536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Чизбургер">
                <a:extLst>
                  <a:ext uri="{FF2B5EF4-FFF2-40B4-BE49-F238E27FC236}">
                    <a16:creationId xmlns:a16="http://schemas.microsoft.com/office/drawing/2014/main" id="{BB99516F-3889-4957-A0B4-8984AB2F63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6159" y="5095520"/>
                <a:ext cx="1581644" cy="15816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0225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611560" y="1547306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Сначала немецкое слово «бутерброд» означало просто «хлеб с маслом». Однако, </a:t>
            </a:r>
            <a:r>
              <a:rPr lang="ru-RU" sz="24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помимо масла 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(существительное с предлогом помимо), мы уже давно привыкли дополнять это блюдо сыром, колбасой, рыбой, овощами и зеленью. Считается, что именно отсюда ведет свою родословную бутерброд. 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Другой известный во всем мире бутерброд – гамбургер, </a:t>
            </a:r>
            <a:r>
              <a:rPr lang="ru-RU" sz="24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появившийся в Америке в ХІХ веке вместе с немецкими эмигрантами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(причастный оборот). Американцы ели эти котлеты, </a:t>
            </a:r>
            <a:r>
              <a:rPr lang="ru-RU" sz="24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положив их между двумя булками 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(деепричастный оборот). Так гамбургер обрел привычный для нас вид.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F300E-027E-496C-A4C9-29151EC8DAD7}"/>
              </a:ext>
            </a:extLst>
          </p:cNvPr>
          <p:cNvSpPr/>
          <p:nvPr/>
        </p:nvSpPr>
        <p:spPr>
          <a:xfrm>
            <a:off x="1669673" y="2589670"/>
            <a:ext cx="874846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600" dirty="0"/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0C9E0E43-1CD4-460F-94E3-2C5ED6976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509683"/>
              </p:ext>
            </p:extLst>
          </p:nvPr>
        </p:nvGraphicFramePr>
        <p:xfrm>
          <a:off x="-1620688" y="5985343"/>
          <a:ext cx="1810544" cy="288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0544">
                  <a:extLst>
                    <a:ext uri="{9D8B030D-6E8A-4147-A177-3AD203B41FA5}">
                      <a16:colId xmlns:a16="http://schemas.microsoft.com/office/drawing/2014/main" val="323905920"/>
                    </a:ext>
                  </a:extLst>
                </a:gridCol>
              </a:tblGrid>
              <a:tr h="2889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094158462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6180F0-22E7-41EF-8C96-84138A4FDFEA}"/>
              </a:ext>
            </a:extLst>
          </p:cNvPr>
          <p:cNvSpPr/>
          <p:nvPr/>
        </p:nvSpPr>
        <p:spPr>
          <a:xfrm>
            <a:off x="44117" y="369982"/>
            <a:ext cx="9143999" cy="5760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Правильный ответ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55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-184618" y="-79793"/>
            <a:ext cx="9601472" cy="6937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13353" y="6687247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F300E-027E-496C-A4C9-29151EC8DAD7}"/>
              </a:ext>
            </a:extLst>
          </p:cNvPr>
          <p:cNvSpPr/>
          <p:nvPr/>
        </p:nvSpPr>
        <p:spPr>
          <a:xfrm>
            <a:off x="395535" y="1590096"/>
            <a:ext cx="874846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A37DB2-46FD-4F24-A1F1-81F05D341814}"/>
              </a:ext>
            </a:extLst>
          </p:cNvPr>
          <p:cNvSpPr/>
          <p:nvPr/>
        </p:nvSpPr>
        <p:spPr>
          <a:xfrm>
            <a:off x="41479" y="1859340"/>
            <a:ext cx="91025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1)Жиры представляют источник энергии превосходящий другие пищевые вещества. 2)Жиры входят в определенном количестве во многие пищевые продукты в масло орехи шоколад. 3)Здоровый образ жизни – образ жизни человека направленный на профилактику болезней и укрепление здоровья.4)С пищей человек получает все необходимые элементы требующиеся для роста и развития и обеспечивающие организм энергией.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B38E91-193E-4944-AE03-CBADB5E7878B}"/>
              </a:ext>
            </a:extLst>
          </p:cNvPr>
          <p:cNvSpPr/>
          <p:nvPr/>
        </p:nvSpPr>
        <p:spPr>
          <a:xfrm>
            <a:off x="3389430" y="414883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8DC401-E1E0-4F66-896B-ABF5B5EBDD85}"/>
              </a:ext>
            </a:extLst>
          </p:cNvPr>
          <p:cNvSpPr/>
          <p:nvPr/>
        </p:nvSpPr>
        <p:spPr>
          <a:xfrm>
            <a:off x="122681" y="949924"/>
            <a:ext cx="8748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Спишите предложения, расставляя пропущенные знаки препинания, подчеркните обособленные члены.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851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6180F0-22E7-41EF-8C96-84138A4FDFEA}"/>
              </a:ext>
            </a:extLst>
          </p:cNvPr>
          <p:cNvSpPr/>
          <p:nvPr/>
        </p:nvSpPr>
        <p:spPr>
          <a:xfrm>
            <a:off x="0" y="3847"/>
            <a:ext cx="9143999" cy="5760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Правильный ответ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BF73B3-5504-4621-A0B2-8DBE8E4C26D9}"/>
              </a:ext>
            </a:extLst>
          </p:cNvPr>
          <p:cNvSpPr/>
          <p:nvPr/>
        </p:nvSpPr>
        <p:spPr>
          <a:xfrm>
            <a:off x="179512" y="1859340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1)Жиры представляют источник энергии,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превосходящий другие пищевые вещества.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2)Жиры входят в определенном количестве во многие пищевые продукты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 масло, орехи, шоколад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3)Здоровый образ жизни – образ жизни человека,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направленный на профилактику болезней и укрепление здоровья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4)С пищей человек получает все необходимые элементы,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требующиеся для роста и развития и обеспечивающие организм энергией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04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54A84C8-994D-4667-AD1B-9D5E3F215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178943"/>
            <a:ext cx="8064896" cy="4658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 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E714A87E-5656-4381-9FBA-F720C8B66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1340771"/>
            <a:ext cx="8064896" cy="3168349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1.Члены предложения, выделяемые по смыслу и интонационно, называются обособленными.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 письме обособленные члены выделяются запятыми.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Обособленными могут быть не только второстепенные члены предложения, но и главные.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Дополнение, обстоятельство и определение не могут обособляться.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Google Shape;125;p4">
            <a:extLst>
              <a:ext uri="{FF2B5EF4-FFF2-40B4-BE49-F238E27FC236}">
                <a16:creationId xmlns:a16="http://schemas.microsoft.com/office/drawing/2014/main" id="{DE1D7499-0E37-4003-83A5-8F2E22A3273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413353" y="6687247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51C77FA-33B7-46E6-8E39-FDE5C426B6F0}"/>
              </a:ext>
            </a:extLst>
          </p:cNvPr>
          <p:cNvSpPr/>
          <p:nvPr/>
        </p:nvSpPr>
        <p:spPr>
          <a:xfrm>
            <a:off x="650797" y="804014"/>
            <a:ext cx="3921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утверждение верно?</a:t>
            </a:r>
          </a:p>
        </p:txBody>
      </p:sp>
    </p:spTree>
    <p:extLst>
      <p:ext uri="{BB962C8B-B14F-4D97-AF65-F5344CB8AC3E}">
        <p14:creationId xmlns:p14="http://schemas.microsoft.com/office/powerpoint/2010/main" val="848579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-694656" y="-33116"/>
            <a:ext cx="8939064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>
                <a:solidFill>
                  <a:srgbClr val="002060"/>
                </a:solidFill>
              </a:rPr>
              <a:t>16</a:t>
            </a: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059833" y="444913"/>
            <a:ext cx="1872208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F6DDD7-D03E-48F9-BDAE-3C836BB611A1}"/>
              </a:ext>
            </a:extLst>
          </p:cNvPr>
          <p:cNvSpPr/>
          <p:nvPr/>
        </p:nvSpPr>
        <p:spPr>
          <a:xfrm>
            <a:off x="395536" y="1052737"/>
            <a:ext cx="87647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F300E-027E-496C-A4C9-29151EC8DAD7}"/>
              </a:ext>
            </a:extLst>
          </p:cNvPr>
          <p:cNvSpPr/>
          <p:nvPr/>
        </p:nvSpPr>
        <p:spPr>
          <a:xfrm>
            <a:off x="395535" y="1590096"/>
            <a:ext cx="874846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8B85B7-16ED-41BE-89E7-3A85E63E431C}"/>
              </a:ext>
            </a:extLst>
          </p:cNvPr>
          <p:cNvSpPr/>
          <p:nvPr/>
        </p:nvSpPr>
        <p:spPr>
          <a:xfrm>
            <a:off x="457472" y="1052738"/>
            <a:ext cx="8317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448133"/>
              </p:ext>
            </p:extLst>
          </p:nvPr>
        </p:nvGraphicFramePr>
        <p:xfrm>
          <a:off x="-216024" y="1586612"/>
          <a:ext cx="8373745" cy="35372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73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131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1.Члены предложения, выделяемые по смыслу и интонационно, называются обособленными.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2. На письме обособленные члены выделяются запятыми.                                                            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3. Обособленными могут быть не только второстепенные члены предложения, но и главные.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4. Дополнение, обстоятельство и определение не могут обособляться.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AE16E4F-6B8C-47A9-9AA0-B95C23FD1301}"/>
              </a:ext>
            </a:extLst>
          </p:cNvPr>
          <p:cNvSpPr/>
          <p:nvPr/>
        </p:nvSpPr>
        <p:spPr>
          <a:xfrm>
            <a:off x="2175357" y="407416"/>
            <a:ext cx="2857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</a:t>
            </a:r>
          </a:p>
        </p:txBody>
      </p:sp>
      <p:sp>
        <p:nvSpPr>
          <p:cNvPr id="15" name="Рисунок 5" descr="Маркеры-галочки">
            <a:extLst>
              <a:ext uri="{FF2B5EF4-FFF2-40B4-BE49-F238E27FC236}">
                <a16:creationId xmlns:a16="http://schemas.microsoft.com/office/drawing/2014/main" id="{E892EABD-A82D-4C09-ABB7-5D40AD1D9E65}"/>
              </a:ext>
            </a:extLst>
          </p:cNvPr>
          <p:cNvSpPr/>
          <p:nvPr/>
        </p:nvSpPr>
        <p:spPr>
          <a:xfrm>
            <a:off x="5940152" y="1974817"/>
            <a:ext cx="436245" cy="302895"/>
          </a:xfrm>
          <a:custGeom>
            <a:avLst/>
            <a:gdLst>
              <a:gd name="connsiteX0" fmla="*/ 802958 w 876300"/>
              <a:gd name="connsiteY0" fmla="*/ 0 h 609600"/>
              <a:gd name="connsiteX1" fmla="*/ 315278 w 876300"/>
              <a:gd name="connsiteY1" fmla="*/ 461010 h 609600"/>
              <a:gd name="connsiteX2" fmla="*/ 80963 w 876300"/>
              <a:gd name="connsiteY2" fmla="*/ 220980 h 609600"/>
              <a:gd name="connsiteX3" fmla="*/ 0 w 876300"/>
              <a:gd name="connsiteY3" fmla="*/ 298132 h 609600"/>
              <a:gd name="connsiteX4" fmla="*/ 311468 w 876300"/>
              <a:gd name="connsiteY4" fmla="*/ 618173 h 609600"/>
              <a:gd name="connsiteX5" fmla="*/ 393383 w 876300"/>
              <a:gd name="connsiteY5" fmla="*/ 541973 h 609600"/>
              <a:gd name="connsiteX6" fmla="*/ 880110 w 876300"/>
              <a:gd name="connsiteY6" fmla="*/ 8001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" h="609600">
                <a:moveTo>
                  <a:pt x="802958" y="0"/>
                </a:moveTo>
                <a:lnTo>
                  <a:pt x="315278" y="461010"/>
                </a:lnTo>
                <a:lnTo>
                  <a:pt x="80963" y="220980"/>
                </a:lnTo>
                <a:lnTo>
                  <a:pt x="0" y="298132"/>
                </a:lnTo>
                <a:lnTo>
                  <a:pt x="311468" y="618173"/>
                </a:lnTo>
                <a:lnTo>
                  <a:pt x="393383" y="541973"/>
                </a:lnTo>
                <a:lnTo>
                  <a:pt x="880110" y="8001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Рисунок 5" descr="Маркеры-галочки">
            <a:extLst>
              <a:ext uri="{FF2B5EF4-FFF2-40B4-BE49-F238E27FC236}">
                <a16:creationId xmlns:a16="http://schemas.microsoft.com/office/drawing/2014/main" id="{A4FB232C-BDCA-4E77-9D78-568DD3EA88CF}"/>
              </a:ext>
            </a:extLst>
          </p:cNvPr>
          <p:cNvSpPr/>
          <p:nvPr/>
        </p:nvSpPr>
        <p:spPr>
          <a:xfrm>
            <a:off x="7656396" y="2538888"/>
            <a:ext cx="436245" cy="302895"/>
          </a:xfrm>
          <a:custGeom>
            <a:avLst/>
            <a:gdLst>
              <a:gd name="connsiteX0" fmla="*/ 802958 w 876300"/>
              <a:gd name="connsiteY0" fmla="*/ 0 h 609600"/>
              <a:gd name="connsiteX1" fmla="*/ 315278 w 876300"/>
              <a:gd name="connsiteY1" fmla="*/ 461010 h 609600"/>
              <a:gd name="connsiteX2" fmla="*/ 80963 w 876300"/>
              <a:gd name="connsiteY2" fmla="*/ 220980 h 609600"/>
              <a:gd name="connsiteX3" fmla="*/ 0 w 876300"/>
              <a:gd name="connsiteY3" fmla="*/ 298132 h 609600"/>
              <a:gd name="connsiteX4" fmla="*/ 311468 w 876300"/>
              <a:gd name="connsiteY4" fmla="*/ 618173 h 609600"/>
              <a:gd name="connsiteX5" fmla="*/ 393383 w 876300"/>
              <a:gd name="connsiteY5" fmla="*/ 541973 h 609600"/>
              <a:gd name="connsiteX6" fmla="*/ 880110 w 876300"/>
              <a:gd name="connsiteY6" fmla="*/ 8001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" h="609600">
                <a:moveTo>
                  <a:pt x="802958" y="0"/>
                </a:moveTo>
                <a:lnTo>
                  <a:pt x="315278" y="461010"/>
                </a:lnTo>
                <a:lnTo>
                  <a:pt x="80963" y="220980"/>
                </a:lnTo>
                <a:lnTo>
                  <a:pt x="0" y="298132"/>
                </a:lnTo>
                <a:lnTo>
                  <a:pt x="311468" y="618173"/>
                </a:lnTo>
                <a:lnTo>
                  <a:pt x="393383" y="541973"/>
                </a:lnTo>
                <a:lnTo>
                  <a:pt x="880110" y="8001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801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1"/>
            <a:ext cx="9160290" cy="6933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>
                <a:solidFill>
                  <a:srgbClr val="002060"/>
                </a:solidFill>
              </a:rPr>
              <a:t>17</a:t>
            </a: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F6DDD7-D03E-48F9-BDAE-3C836BB611A1}"/>
              </a:ext>
            </a:extLst>
          </p:cNvPr>
          <p:cNvSpPr/>
          <p:nvPr/>
        </p:nvSpPr>
        <p:spPr>
          <a:xfrm>
            <a:off x="395536" y="1052737"/>
            <a:ext cx="87647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F300E-027E-496C-A4C9-29151EC8DAD7}"/>
              </a:ext>
            </a:extLst>
          </p:cNvPr>
          <p:cNvSpPr/>
          <p:nvPr/>
        </p:nvSpPr>
        <p:spPr>
          <a:xfrm>
            <a:off x="395535" y="1590096"/>
            <a:ext cx="874846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8B85B7-16ED-41BE-89E7-3A85E63E431C}"/>
              </a:ext>
            </a:extLst>
          </p:cNvPr>
          <p:cNvSpPr/>
          <p:nvPr/>
        </p:nvSpPr>
        <p:spPr>
          <a:xfrm>
            <a:off x="457472" y="1052738"/>
            <a:ext cx="83172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F57190-77E6-46B9-8E73-8349593C3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87" y="2032244"/>
            <a:ext cx="7998645" cy="435292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E32F3B-D355-48B6-B3B8-71239F1D5C8D}"/>
              </a:ext>
            </a:extLst>
          </p:cNvPr>
          <p:cNvSpPr/>
          <p:nvPr/>
        </p:nvSpPr>
        <p:spPr>
          <a:xfrm>
            <a:off x="3493487" y="464145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CDBC0A-2A30-472E-90CD-6BB86114CD61}"/>
              </a:ext>
            </a:extLst>
          </p:cNvPr>
          <p:cNvSpPr/>
          <p:nvPr/>
        </p:nvSpPr>
        <p:spPr>
          <a:xfrm>
            <a:off x="457471" y="925810"/>
            <a:ext cx="8208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стратегию «ПОПС-формула», докажите, что правильное питание улучшает здоровье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1184149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31326" y="-47616"/>
            <a:ext cx="9160290" cy="6933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>
                <a:solidFill>
                  <a:srgbClr val="002060"/>
                </a:solidFill>
              </a:rPr>
              <a:t>18</a:t>
            </a: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F6DDD7-D03E-48F9-BDAE-3C836BB611A1}"/>
              </a:ext>
            </a:extLst>
          </p:cNvPr>
          <p:cNvSpPr/>
          <p:nvPr/>
        </p:nvSpPr>
        <p:spPr>
          <a:xfrm>
            <a:off x="395536" y="1052737"/>
            <a:ext cx="87647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F300E-027E-496C-A4C9-29151EC8DAD7}"/>
              </a:ext>
            </a:extLst>
          </p:cNvPr>
          <p:cNvSpPr/>
          <p:nvPr/>
        </p:nvSpPr>
        <p:spPr>
          <a:xfrm>
            <a:off x="395535" y="1590096"/>
            <a:ext cx="874846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8B85B7-16ED-41BE-89E7-3A85E63E431C}"/>
              </a:ext>
            </a:extLst>
          </p:cNvPr>
          <p:cNvSpPr/>
          <p:nvPr/>
        </p:nvSpPr>
        <p:spPr>
          <a:xfrm>
            <a:off x="457472" y="1052738"/>
            <a:ext cx="83172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6371" y="408207"/>
            <a:ext cx="3259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Примерный ответ: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98" y="1607702"/>
            <a:ext cx="84268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Я считаю, что правильное питание улучшает здоровье человека.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Потому что правильное питание-это залог здоровья человека.                                                                                                    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Я могу доказать это: во-первых, человек, питаясь правильно, приобретает стройную фигуру и улучшает внешность. Во-вторых, правильный режим питания заряжает организм энергией для продуктивной работы, избавляет от хронической усталости. В-третьих, правильное питание улучшает умственные способности и облегчает процесс обучения.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Исходя из этого, я делаю вывод о том, что правильное питание улучшает здоровье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4173085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8316416" y="6181172"/>
            <a:ext cx="827584" cy="4594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>
                <a:solidFill>
                  <a:srgbClr val="002060"/>
                </a:solidFill>
              </a:rPr>
              <a:t>19</a:t>
            </a: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48" y="128147"/>
            <a:ext cx="969242" cy="10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F6DDD7-D03E-48F9-BDAE-3C836BB611A1}"/>
              </a:ext>
            </a:extLst>
          </p:cNvPr>
          <p:cNvSpPr/>
          <p:nvPr/>
        </p:nvSpPr>
        <p:spPr>
          <a:xfrm>
            <a:off x="395536" y="1052737"/>
            <a:ext cx="87647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F300E-027E-496C-A4C9-29151EC8DAD7}"/>
              </a:ext>
            </a:extLst>
          </p:cNvPr>
          <p:cNvSpPr/>
          <p:nvPr/>
        </p:nvSpPr>
        <p:spPr>
          <a:xfrm>
            <a:off x="395535" y="1590096"/>
            <a:ext cx="874846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8B85B7-16ED-41BE-89E7-3A85E63E431C}"/>
              </a:ext>
            </a:extLst>
          </p:cNvPr>
          <p:cNvSpPr/>
          <p:nvPr/>
        </p:nvSpPr>
        <p:spPr>
          <a:xfrm>
            <a:off x="457472" y="1052738"/>
            <a:ext cx="83172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0A3CFB-8562-4C56-9515-D779D5726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095" y="0"/>
            <a:ext cx="9057622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5DBE7CB-E383-4A49-935E-6BF6433847D6}"/>
              </a:ext>
            </a:extLst>
          </p:cNvPr>
          <p:cNvSpPr/>
          <p:nvPr/>
        </p:nvSpPr>
        <p:spPr>
          <a:xfrm>
            <a:off x="616958" y="1882484"/>
            <a:ext cx="7735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Создайте «Ассоциативный куст». Запишите вокруг понятия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питание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слова, термины, раскрывающие его смысл.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32E43F-0945-45BE-8662-53592CF1B6BE}"/>
              </a:ext>
            </a:extLst>
          </p:cNvPr>
          <p:cNvSpPr/>
          <p:nvPr/>
        </p:nvSpPr>
        <p:spPr>
          <a:xfrm>
            <a:off x="3302147" y="472900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7</a:t>
            </a:r>
          </a:p>
        </p:txBody>
      </p:sp>
    </p:spTree>
    <p:extLst>
      <p:ext uri="{BB962C8B-B14F-4D97-AF65-F5344CB8AC3E}">
        <p14:creationId xmlns:p14="http://schemas.microsoft.com/office/powerpoint/2010/main" val="213566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45287" y="444913"/>
            <a:ext cx="161924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altLang="ru-RU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4700" y="1916832"/>
            <a:ext cx="7566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1580" y="1628800"/>
            <a:ext cx="7560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 уроке: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-продолжим разговор о культуре питания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научитесь: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-производить анализ содержания художественных произведений;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-применять знаки препинания в предложениях с обособленными определениями, обстоятельствами и дополнениями;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-доказывать, пользуясь стратегией «ПОПС-формула»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16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-161263"/>
            <a:ext cx="8939064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>
                <a:solidFill>
                  <a:srgbClr val="002060"/>
                </a:solidFill>
              </a:rPr>
              <a:t>20</a:t>
            </a: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F6DDD7-D03E-48F9-BDAE-3C836BB611A1}"/>
              </a:ext>
            </a:extLst>
          </p:cNvPr>
          <p:cNvSpPr/>
          <p:nvPr/>
        </p:nvSpPr>
        <p:spPr>
          <a:xfrm>
            <a:off x="395536" y="1052737"/>
            <a:ext cx="87647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F300E-027E-496C-A4C9-29151EC8DAD7}"/>
              </a:ext>
            </a:extLst>
          </p:cNvPr>
          <p:cNvSpPr/>
          <p:nvPr/>
        </p:nvSpPr>
        <p:spPr>
          <a:xfrm>
            <a:off x="395535" y="1590096"/>
            <a:ext cx="874846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8B85B7-16ED-41BE-89E7-3A85E63E431C}"/>
              </a:ext>
            </a:extLst>
          </p:cNvPr>
          <p:cNvSpPr/>
          <p:nvPr/>
        </p:nvSpPr>
        <p:spPr>
          <a:xfrm>
            <a:off x="457472" y="1052738"/>
            <a:ext cx="8317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60BA36F-4E32-4093-9B77-75549AA8D839}"/>
              </a:ext>
            </a:extLst>
          </p:cNvPr>
          <p:cNvSpPr/>
          <p:nvPr/>
        </p:nvSpPr>
        <p:spPr>
          <a:xfrm>
            <a:off x="3419871" y="2352751"/>
            <a:ext cx="2016225" cy="1199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питание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2AEDA8D-2AC3-4DF6-B3DB-E4B4950D0D32}"/>
              </a:ext>
            </a:extLst>
          </p:cNvPr>
          <p:cNvSpPr/>
          <p:nvPr/>
        </p:nvSpPr>
        <p:spPr>
          <a:xfrm>
            <a:off x="6057488" y="1668925"/>
            <a:ext cx="1666674" cy="786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вещества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EC0226A-5730-4BF9-A6BC-B0F1444C7BA6}"/>
              </a:ext>
            </a:extLst>
          </p:cNvPr>
          <p:cNvSpPr/>
          <p:nvPr/>
        </p:nvSpPr>
        <p:spPr>
          <a:xfrm>
            <a:off x="6969253" y="4608568"/>
            <a:ext cx="1512168" cy="6175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Вредные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4272B5F-1185-4C52-8909-69368526E8FD}"/>
              </a:ext>
            </a:extLst>
          </p:cNvPr>
          <p:cNvSpPr/>
          <p:nvPr/>
        </p:nvSpPr>
        <p:spPr>
          <a:xfrm>
            <a:off x="1131805" y="1668925"/>
            <a:ext cx="1666674" cy="786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09200C2-A824-41A2-8622-5B912B2749ED}"/>
              </a:ext>
            </a:extLst>
          </p:cNvPr>
          <p:cNvSpPr/>
          <p:nvPr/>
        </p:nvSpPr>
        <p:spPr>
          <a:xfrm>
            <a:off x="4769767" y="4603510"/>
            <a:ext cx="1656184" cy="5855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D5756EB0-D80E-4C66-8844-B738AEB56BE3}"/>
              </a:ext>
            </a:extLst>
          </p:cNvPr>
          <p:cNvSpPr/>
          <p:nvPr/>
        </p:nvSpPr>
        <p:spPr>
          <a:xfrm>
            <a:off x="6012162" y="3259488"/>
            <a:ext cx="1800198" cy="864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продукты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D07D7A8-7EC6-4B19-A1B9-96AB556EA103}"/>
              </a:ext>
            </a:extLst>
          </p:cNvPr>
          <p:cNvSpPr/>
          <p:nvPr/>
        </p:nvSpPr>
        <p:spPr>
          <a:xfrm>
            <a:off x="1169625" y="3230412"/>
            <a:ext cx="1800198" cy="893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питания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CC1B09B-ECA1-49A9-886F-7CF30486F2EC}"/>
              </a:ext>
            </a:extLst>
          </p:cNvPr>
          <p:cNvSpPr/>
          <p:nvPr/>
        </p:nvSpPr>
        <p:spPr>
          <a:xfrm>
            <a:off x="2467146" y="4571004"/>
            <a:ext cx="1224136" cy="724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Диета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A24D53F-A128-4108-B541-AF92D479ED6C}"/>
              </a:ext>
            </a:extLst>
          </p:cNvPr>
          <p:cNvSpPr/>
          <p:nvPr/>
        </p:nvSpPr>
        <p:spPr>
          <a:xfrm>
            <a:off x="816043" y="4571555"/>
            <a:ext cx="1224135" cy="724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7B0E530-64C1-482E-9888-15AC6D98F812}"/>
              </a:ext>
            </a:extLst>
          </p:cNvPr>
          <p:cNvCxnSpPr>
            <a:endCxn id="6" idx="1"/>
          </p:cNvCxnSpPr>
          <p:nvPr/>
        </p:nvCxnSpPr>
        <p:spPr>
          <a:xfrm>
            <a:off x="2798479" y="2204864"/>
            <a:ext cx="916661" cy="323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37398BC-7E02-4723-A3C1-037988D2F525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292080" y="2062314"/>
            <a:ext cx="765408" cy="622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529C476-5A52-4DC4-9D89-638C964B498C}"/>
              </a:ext>
            </a:extLst>
          </p:cNvPr>
          <p:cNvCxnSpPr/>
          <p:nvPr/>
        </p:nvCxnSpPr>
        <p:spPr>
          <a:xfrm flipV="1">
            <a:off x="2798479" y="3152000"/>
            <a:ext cx="693401" cy="337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99EBC4F-A9A5-45ED-BC4E-D16E29A49EA3}"/>
              </a:ext>
            </a:extLst>
          </p:cNvPr>
          <p:cNvCxnSpPr/>
          <p:nvPr/>
        </p:nvCxnSpPr>
        <p:spPr>
          <a:xfrm>
            <a:off x="5436096" y="3073720"/>
            <a:ext cx="621392" cy="473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4C3E1FD4-BA56-499D-81B5-2BCD7D2E0F85}"/>
              </a:ext>
            </a:extLst>
          </p:cNvPr>
          <p:cNvCxnSpPr>
            <a:stCxn id="16" idx="4"/>
          </p:cNvCxnSpPr>
          <p:nvPr/>
        </p:nvCxnSpPr>
        <p:spPr>
          <a:xfrm flipH="1">
            <a:off x="1369460" y="4124079"/>
            <a:ext cx="700264" cy="529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36E1C56-33C2-4062-BB0E-561784290E16}"/>
              </a:ext>
            </a:extLst>
          </p:cNvPr>
          <p:cNvCxnSpPr>
            <a:stCxn id="17" idx="1"/>
            <a:endCxn id="16" idx="4"/>
          </p:cNvCxnSpPr>
          <p:nvPr/>
        </p:nvCxnSpPr>
        <p:spPr>
          <a:xfrm flipH="1" flipV="1">
            <a:off x="2069724" y="4124079"/>
            <a:ext cx="576693" cy="552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Прямая соединительная линия 4096">
            <a:extLst>
              <a:ext uri="{FF2B5EF4-FFF2-40B4-BE49-F238E27FC236}">
                <a16:creationId xmlns:a16="http://schemas.microsoft.com/office/drawing/2014/main" id="{334B056A-355D-4B27-B5EF-0B2B572288E8}"/>
              </a:ext>
            </a:extLst>
          </p:cNvPr>
          <p:cNvCxnSpPr>
            <a:stCxn id="15" idx="4"/>
            <a:endCxn id="12" idx="7"/>
          </p:cNvCxnSpPr>
          <p:nvPr/>
        </p:nvCxnSpPr>
        <p:spPr>
          <a:xfrm flipH="1">
            <a:off x="6183408" y="4124079"/>
            <a:ext cx="728853" cy="565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Прямая соединительная линия 4102">
            <a:extLst>
              <a:ext uri="{FF2B5EF4-FFF2-40B4-BE49-F238E27FC236}">
                <a16:creationId xmlns:a16="http://schemas.microsoft.com/office/drawing/2014/main" id="{2F5630FC-6219-4583-AE16-C1754A068198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6681221" y="4002029"/>
            <a:ext cx="1044116" cy="606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Прямоугольник 4105">
            <a:extLst>
              <a:ext uri="{FF2B5EF4-FFF2-40B4-BE49-F238E27FC236}">
                <a16:creationId xmlns:a16="http://schemas.microsoft.com/office/drawing/2014/main" id="{48E83644-184E-4266-8DF7-FCCBF82BAFE7}"/>
              </a:ext>
            </a:extLst>
          </p:cNvPr>
          <p:cNvSpPr/>
          <p:nvPr/>
        </p:nvSpPr>
        <p:spPr>
          <a:xfrm>
            <a:off x="3419871" y="296276"/>
            <a:ext cx="2718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2566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222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48" y="128147"/>
            <a:ext cx="969242" cy="10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980728"/>
            <a:ext cx="78910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417F4F5-B246-4DAD-AF03-E8ABA29C2BAB}"/>
              </a:ext>
            </a:extLst>
          </p:cNvPr>
          <p:cNvGraphicFramePr>
            <a:graphicFrameLocks noGrp="1"/>
          </p:cNvGraphicFramePr>
          <p:nvPr/>
        </p:nvGraphicFramePr>
        <p:xfrm>
          <a:off x="145840" y="1202379"/>
          <a:ext cx="8229600" cy="391351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3894389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77543"/>
                  </a:ext>
                </a:extLst>
              </a:tr>
            </a:tbl>
          </a:graphicData>
        </a:graphic>
      </p:graphicFrame>
      <p:pic>
        <p:nvPicPr>
          <p:cNvPr id="9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-43328" y="-87030"/>
            <a:ext cx="9160290" cy="6933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459247" y="612465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9FEB8F-93AE-48B0-ADD3-2D841E817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1" y="2061307"/>
            <a:ext cx="9089924" cy="455782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3CD6B5-D5B5-4543-A3AC-AA6223880873}"/>
              </a:ext>
            </a:extLst>
          </p:cNvPr>
          <p:cNvSpPr/>
          <p:nvPr/>
        </p:nvSpPr>
        <p:spPr>
          <a:xfrm>
            <a:off x="467434" y="887955"/>
            <a:ext cx="6529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-Подведем итоги урока.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заполните, пожалуйста, таблицу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“Минуты моей жизни”.</a:t>
            </a:r>
          </a:p>
        </p:txBody>
      </p:sp>
    </p:spTree>
    <p:extLst>
      <p:ext uri="{BB962C8B-B14F-4D97-AF65-F5344CB8AC3E}">
        <p14:creationId xmlns:p14="http://schemas.microsoft.com/office/powerpoint/2010/main" val="2208186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107504" y="262779"/>
            <a:ext cx="7848871" cy="5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3212433" y="1850368"/>
            <a:ext cx="3213100" cy="457200"/>
          </a:xfrm>
          <a:custGeom>
            <a:avLst/>
            <a:gdLst>
              <a:gd name="connsiteX0" fmla="*/ 0 w 3213100"/>
              <a:gd name="connsiteY0" fmla="*/ 457200 h 457200"/>
              <a:gd name="connsiteX1" fmla="*/ 63500 w 3213100"/>
              <a:gd name="connsiteY1" fmla="*/ 431800 h 457200"/>
              <a:gd name="connsiteX2" fmla="*/ 101600 w 3213100"/>
              <a:gd name="connsiteY2" fmla="*/ 406400 h 457200"/>
              <a:gd name="connsiteX3" fmla="*/ 228600 w 3213100"/>
              <a:gd name="connsiteY3" fmla="*/ 368300 h 457200"/>
              <a:gd name="connsiteX4" fmla="*/ 279400 w 3213100"/>
              <a:gd name="connsiteY4" fmla="*/ 342900 h 457200"/>
              <a:gd name="connsiteX5" fmla="*/ 393700 w 3213100"/>
              <a:gd name="connsiteY5" fmla="*/ 292100 h 457200"/>
              <a:gd name="connsiteX6" fmla="*/ 419100 w 3213100"/>
              <a:gd name="connsiteY6" fmla="*/ 254000 h 457200"/>
              <a:gd name="connsiteX7" fmla="*/ 457200 w 3213100"/>
              <a:gd name="connsiteY7" fmla="*/ 241300 h 457200"/>
              <a:gd name="connsiteX8" fmla="*/ 495300 w 3213100"/>
              <a:gd name="connsiteY8" fmla="*/ 215900 h 457200"/>
              <a:gd name="connsiteX9" fmla="*/ 533400 w 3213100"/>
              <a:gd name="connsiteY9" fmla="*/ 177800 h 457200"/>
              <a:gd name="connsiteX10" fmla="*/ 571500 w 3213100"/>
              <a:gd name="connsiteY10" fmla="*/ 165100 h 457200"/>
              <a:gd name="connsiteX11" fmla="*/ 609600 w 3213100"/>
              <a:gd name="connsiteY11" fmla="*/ 139700 h 457200"/>
              <a:gd name="connsiteX12" fmla="*/ 685800 w 3213100"/>
              <a:gd name="connsiteY12" fmla="*/ 114300 h 457200"/>
              <a:gd name="connsiteX13" fmla="*/ 787400 w 3213100"/>
              <a:gd name="connsiteY13" fmla="*/ 76200 h 457200"/>
              <a:gd name="connsiteX14" fmla="*/ 901700 w 3213100"/>
              <a:gd name="connsiteY14" fmla="*/ 50800 h 457200"/>
              <a:gd name="connsiteX15" fmla="*/ 977900 w 3213100"/>
              <a:gd name="connsiteY15" fmla="*/ 25400 h 457200"/>
              <a:gd name="connsiteX16" fmla="*/ 1206500 w 3213100"/>
              <a:gd name="connsiteY16" fmla="*/ 0 h 457200"/>
              <a:gd name="connsiteX17" fmla="*/ 2057400 w 3213100"/>
              <a:gd name="connsiteY17" fmla="*/ 25400 h 457200"/>
              <a:gd name="connsiteX18" fmla="*/ 2133600 w 3213100"/>
              <a:gd name="connsiteY18" fmla="*/ 38100 h 457200"/>
              <a:gd name="connsiteX19" fmla="*/ 2260600 w 3213100"/>
              <a:gd name="connsiteY19" fmla="*/ 50800 h 457200"/>
              <a:gd name="connsiteX20" fmla="*/ 2463800 w 3213100"/>
              <a:gd name="connsiteY20" fmla="*/ 76200 h 457200"/>
              <a:gd name="connsiteX21" fmla="*/ 2578100 w 3213100"/>
              <a:gd name="connsiteY21" fmla="*/ 114300 h 457200"/>
              <a:gd name="connsiteX22" fmla="*/ 2616200 w 3213100"/>
              <a:gd name="connsiteY22" fmla="*/ 127000 h 457200"/>
              <a:gd name="connsiteX23" fmla="*/ 2654300 w 3213100"/>
              <a:gd name="connsiteY23" fmla="*/ 139700 h 457200"/>
              <a:gd name="connsiteX24" fmla="*/ 2705100 w 3213100"/>
              <a:gd name="connsiteY24" fmla="*/ 152400 h 457200"/>
              <a:gd name="connsiteX25" fmla="*/ 2743200 w 3213100"/>
              <a:gd name="connsiteY25" fmla="*/ 165100 h 457200"/>
              <a:gd name="connsiteX26" fmla="*/ 2794000 w 3213100"/>
              <a:gd name="connsiteY26" fmla="*/ 177800 h 457200"/>
              <a:gd name="connsiteX27" fmla="*/ 2857500 w 3213100"/>
              <a:gd name="connsiteY27" fmla="*/ 190500 h 457200"/>
              <a:gd name="connsiteX28" fmla="*/ 2933700 w 3213100"/>
              <a:gd name="connsiteY28" fmla="*/ 215900 h 457200"/>
              <a:gd name="connsiteX29" fmla="*/ 2971800 w 3213100"/>
              <a:gd name="connsiteY29" fmla="*/ 228600 h 457200"/>
              <a:gd name="connsiteX30" fmla="*/ 3009900 w 3213100"/>
              <a:gd name="connsiteY30" fmla="*/ 254000 h 457200"/>
              <a:gd name="connsiteX31" fmla="*/ 3048000 w 3213100"/>
              <a:gd name="connsiteY31" fmla="*/ 266700 h 457200"/>
              <a:gd name="connsiteX32" fmla="*/ 3124200 w 3213100"/>
              <a:gd name="connsiteY32" fmla="*/ 317500 h 457200"/>
              <a:gd name="connsiteX33" fmla="*/ 3162300 w 3213100"/>
              <a:gd name="connsiteY33" fmla="*/ 342900 h 457200"/>
              <a:gd name="connsiteX34" fmla="*/ 3213100 w 3213100"/>
              <a:gd name="connsiteY34" fmla="*/ 3937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13100" h="457200">
                <a:moveTo>
                  <a:pt x="0" y="457200"/>
                </a:moveTo>
                <a:cubicBezTo>
                  <a:pt x="21167" y="448733"/>
                  <a:pt x="43110" y="441995"/>
                  <a:pt x="63500" y="431800"/>
                </a:cubicBezTo>
                <a:cubicBezTo>
                  <a:pt x="77152" y="424974"/>
                  <a:pt x="87652" y="412599"/>
                  <a:pt x="101600" y="406400"/>
                </a:cubicBezTo>
                <a:cubicBezTo>
                  <a:pt x="257925" y="336922"/>
                  <a:pt x="110385" y="412630"/>
                  <a:pt x="228600" y="368300"/>
                </a:cubicBezTo>
                <a:cubicBezTo>
                  <a:pt x="246327" y="361653"/>
                  <a:pt x="261822" y="349931"/>
                  <a:pt x="279400" y="342900"/>
                </a:cubicBezTo>
                <a:cubicBezTo>
                  <a:pt x="392750" y="297560"/>
                  <a:pt x="320399" y="340967"/>
                  <a:pt x="393700" y="292100"/>
                </a:cubicBezTo>
                <a:cubicBezTo>
                  <a:pt x="402167" y="279400"/>
                  <a:pt x="407181" y="263535"/>
                  <a:pt x="419100" y="254000"/>
                </a:cubicBezTo>
                <a:cubicBezTo>
                  <a:pt x="429553" y="245637"/>
                  <a:pt x="445226" y="247287"/>
                  <a:pt x="457200" y="241300"/>
                </a:cubicBezTo>
                <a:cubicBezTo>
                  <a:pt x="470852" y="234474"/>
                  <a:pt x="483574" y="225671"/>
                  <a:pt x="495300" y="215900"/>
                </a:cubicBezTo>
                <a:cubicBezTo>
                  <a:pt x="509098" y="204402"/>
                  <a:pt x="518456" y="187763"/>
                  <a:pt x="533400" y="177800"/>
                </a:cubicBezTo>
                <a:cubicBezTo>
                  <a:pt x="544539" y="170374"/>
                  <a:pt x="559526" y="171087"/>
                  <a:pt x="571500" y="165100"/>
                </a:cubicBezTo>
                <a:cubicBezTo>
                  <a:pt x="585152" y="158274"/>
                  <a:pt x="595652" y="145899"/>
                  <a:pt x="609600" y="139700"/>
                </a:cubicBezTo>
                <a:cubicBezTo>
                  <a:pt x="634066" y="128826"/>
                  <a:pt x="660941" y="124244"/>
                  <a:pt x="685800" y="114300"/>
                </a:cubicBezTo>
                <a:cubicBezTo>
                  <a:pt x="705223" y="106531"/>
                  <a:pt x="760855" y="82836"/>
                  <a:pt x="787400" y="76200"/>
                </a:cubicBezTo>
                <a:cubicBezTo>
                  <a:pt x="859909" y="58073"/>
                  <a:pt x="836514" y="70356"/>
                  <a:pt x="901700" y="50800"/>
                </a:cubicBezTo>
                <a:cubicBezTo>
                  <a:pt x="927345" y="43107"/>
                  <a:pt x="951259" y="28064"/>
                  <a:pt x="977900" y="25400"/>
                </a:cubicBezTo>
                <a:cubicBezTo>
                  <a:pt x="1138861" y="9304"/>
                  <a:pt x="1062684" y="17977"/>
                  <a:pt x="1206500" y="0"/>
                </a:cubicBezTo>
                <a:cubicBezTo>
                  <a:pt x="1373894" y="3562"/>
                  <a:pt x="1823694" y="7423"/>
                  <a:pt x="2057400" y="25400"/>
                </a:cubicBezTo>
                <a:cubicBezTo>
                  <a:pt x="2083075" y="27375"/>
                  <a:pt x="2108048" y="34906"/>
                  <a:pt x="2133600" y="38100"/>
                </a:cubicBezTo>
                <a:cubicBezTo>
                  <a:pt x="2175816" y="43377"/>
                  <a:pt x="2218429" y="45177"/>
                  <a:pt x="2260600" y="50800"/>
                </a:cubicBezTo>
                <a:cubicBezTo>
                  <a:pt x="2541787" y="88292"/>
                  <a:pt x="1930375" y="27707"/>
                  <a:pt x="2463800" y="76200"/>
                </a:cubicBezTo>
                <a:lnTo>
                  <a:pt x="2578100" y="114300"/>
                </a:lnTo>
                <a:lnTo>
                  <a:pt x="2616200" y="127000"/>
                </a:lnTo>
                <a:cubicBezTo>
                  <a:pt x="2628900" y="131233"/>
                  <a:pt x="2641313" y="136453"/>
                  <a:pt x="2654300" y="139700"/>
                </a:cubicBezTo>
                <a:cubicBezTo>
                  <a:pt x="2671233" y="143933"/>
                  <a:pt x="2688317" y="147605"/>
                  <a:pt x="2705100" y="152400"/>
                </a:cubicBezTo>
                <a:cubicBezTo>
                  <a:pt x="2717972" y="156078"/>
                  <a:pt x="2730328" y="161422"/>
                  <a:pt x="2743200" y="165100"/>
                </a:cubicBezTo>
                <a:cubicBezTo>
                  <a:pt x="2759983" y="169895"/>
                  <a:pt x="2776961" y="174014"/>
                  <a:pt x="2794000" y="177800"/>
                </a:cubicBezTo>
                <a:cubicBezTo>
                  <a:pt x="2815072" y="182483"/>
                  <a:pt x="2836675" y="184820"/>
                  <a:pt x="2857500" y="190500"/>
                </a:cubicBezTo>
                <a:cubicBezTo>
                  <a:pt x="2883331" y="197545"/>
                  <a:pt x="2908300" y="207433"/>
                  <a:pt x="2933700" y="215900"/>
                </a:cubicBezTo>
                <a:cubicBezTo>
                  <a:pt x="2946400" y="220133"/>
                  <a:pt x="2960661" y="221174"/>
                  <a:pt x="2971800" y="228600"/>
                </a:cubicBezTo>
                <a:cubicBezTo>
                  <a:pt x="2984500" y="237067"/>
                  <a:pt x="2996248" y="247174"/>
                  <a:pt x="3009900" y="254000"/>
                </a:cubicBezTo>
                <a:cubicBezTo>
                  <a:pt x="3021874" y="259987"/>
                  <a:pt x="3036298" y="260199"/>
                  <a:pt x="3048000" y="266700"/>
                </a:cubicBezTo>
                <a:cubicBezTo>
                  <a:pt x="3074685" y="281525"/>
                  <a:pt x="3098800" y="300567"/>
                  <a:pt x="3124200" y="317500"/>
                </a:cubicBezTo>
                <a:cubicBezTo>
                  <a:pt x="3136900" y="325967"/>
                  <a:pt x="3151507" y="332107"/>
                  <a:pt x="3162300" y="342900"/>
                </a:cubicBezTo>
                <a:lnTo>
                  <a:pt x="3213100" y="39370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97B7A4-A15B-4600-A57E-582E36B8E39B}"/>
              </a:ext>
            </a:extLst>
          </p:cNvPr>
          <p:cNvSpPr/>
          <p:nvPr/>
        </p:nvSpPr>
        <p:spPr>
          <a:xfrm>
            <a:off x="450323" y="1662121"/>
            <a:ext cx="80191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 уроке вы 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продолжили разговор о культуре питания;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составляли своё меню на завтрак;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распределяли продукты питания на полезные и вредные;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повторили обособленные члены предложения;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нашли в предложениях обособленные члены и определили, чем они выражены;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доказали, используя стратегию «ПОПС-формула», что правильное питание улучшает здоровье человека.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2F37149-959E-4298-9275-2EFC7AFB070C}"/>
              </a:ext>
            </a:extLst>
          </p:cNvPr>
          <p:cNvSpPr/>
          <p:nvPr/>
        </p:nvSpPr>
        <p:spPr>
          <a:xfrm>
            <a:off x="0" y="347003"/>
            <a:ext cx="9144000" cy="6530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5D823F6-8F20-4758-A8E5-12390F5D0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2955"/>
            <a:ext cx="9143999" cy="5760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учебное задание</a:t>
            </a:r>
            <a:r>
              <a:rPr lang="ru-RU" dirty="0"/>
              <a:t>: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2DF2900A-D42E-4601-8A72-717E3615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1556791"/>
            <a:ext cx="7488832" cy="5148253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 словаре иностранных слов ознакомьтесь со значением слов: йогурт, гамбургер, чипсы, пицца.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Составьте небольшой текст на тему “Какие продукты питания приносят вред здоровью человека?”                    Используйте в предложениях обособленные члены.</a:t>
            </a:r>
          </a:p>
          <a:p>
            <a:endParaRPr lang="ru-RU" dirty="0"/>
          </a:p>
        </p:txBody>
      </p:sp>
      <p:cxnSp>
        <p:nvCxnSpPr>
          <p:cNvPr id="8" name="Google Shape;124;p4">
            <a:extLst>
              <a:ext uri="{FF2B5EF4-FFF2-40B4-BE49-F238E27FC236}">
                <a16:creationId xmlns:a16="http://schemas.microsoft.com/office/drawing/2014/main" id="{D2985BC5-3476-44EA-859D-E2E51BCE5F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Google Shape;125;p4">
            <a:extLst>
              <a:ext uri="{FF2B5EF4-FFF2-40B4-BE49-F238E27FC236}">
                <a16:creationId xmlns:a16="http://schemas.microsoft.com/office/drawing/2014/main" id="{CA0DB3D1-97FC-475E-8D4D-A08079D3EC8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02694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821A6F7-481E-498F-84C7-CBF5D40C926D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24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1229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37149-959E-4298-9275-2EFC7AFB070C}"/>
              </a:ext>
            </a:extLst>
          </p:cNvPr>
          <p:cNvSpPr/>
          <p:nvPr/>
        </p:nvSpPr>
        <p:spPr>
          <a:xfrm>
            <a:off x="0" y="347003"/>
            <a:ext cx="9144000" cy="6530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6800BF-FF54-4460-BDC3-1B101204D363}"/>
              </a:ext>
            </a:extLst>
          </p:cNvPr>
          <p:cNvSpPr/>
          <p:nvPr/>
        </p:nvSpPr>
        <p:spPr>
          <a:xfrm>
            <a:off x="2627784" y="1351507"/>
            <a:ext cx="5040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-Чтоб здоровым оставаться 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всегда красивым быть,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правильно питаться,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фаст-</a:t>
            </a:r>
            <a:r>
              <a:rPr lang="ru-RU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фуде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позабыть!  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Фрукты, овощи и каши-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твой лучший рацион.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“Лучше, здоровее, краше”-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девиз твой и закон!</a:t>
            </a:r>
          </a:p>
          <a:p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Будьте здоровы! Жду вас на следующем своем уроке.</a:t>
            </a:r>
          </a:p>
        </p:txBody>
      </p:sp>
    </p:spTree>
    <p:extLst>
      <p:ext uri="{BB962C8B-B14F-4D97-AF65-F5344CB8AC3E}">
        <p14:creationId xmlns:p14="http://schemas.microsoft.com/office/powerpoint/2010/main" val="3188595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44118" y="-3311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45287" y="444913"/>
            <a:ext cx="161924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altLang="ru-RU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4700" y="1916832"/>
            <a:ext cx="7566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1580" y="162880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580" y="2413953"/>
            <a:ext cx="78840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Завтрак считается самым важным приемом пищи. Именно поэтому миллионы людей озабочены вопросом, что приготовить на завтрак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967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661776" y="1204010"/>
            <a:ext cx="7908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kk-KZ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kk-KZ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8225" y="1988840"/>
            <a:ext cx="6407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AE77AD-C036-42B1-ACB6-2C4FF543F314}"/>
              </a:ext>
            </a:extLst>
          </p:cNvPr>
          <p:cNvSpPr/>
          <p:nvPr/>
        </p:nvSpPr>
        <p:spPr>
          <a:xfrm>
            <a:off x="0" y="388572"/>
            <a:ext cx="9160289" cy="603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0FCAE3-9771-410C-9F1E-F5A207D23F55}"/>
              </a:ext>
            </a:extLst>
          </p:cNvPr>
          <p:cNvSpPr/>
          <p:nvPr/>
        </p:nvSpPr>
        <p:spPr>
          <a:xfrm>
            <a:off x="1368225" y="1804174"/>
            <a:ext cx="66157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быть легким и не слишком поздним, чтобы вся съеденная пища успела полностью усвоиться до отхода ко сну. А вот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быть обязательно питательным – надо, чтобы организм проснулся, а съеденная пища обеспечила организм энергией, хотя бы до обеда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0073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AE77AD-C036-42B1-ACB6-2C4FF543F314}"/>
              </a:ext>
            </a:extLst>
          </p:cNvPr>
          <p:cNvSpPr/>
          <p:nvPr/>
        </p:nvSpPr>
        <p:spPr>
          <a:xfrm>
            <a:off x="0" y="-64"/>
            <a:ext cx="9143999" cy="69413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тавьте свое меню на завтрак, используя данную информацию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A95EF3-445F-4625-B77C-7F74BC962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7" y="1167188"/>
            <a:ext cx="8839966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44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56631" y="-483789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45287" y="444913"/>
            <a:ext cx="161924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altLang="ru-RU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4700" y="1916832"/>
            <a:ext cx="7566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8DB424-DEF3-49CA-BC97-A5F0FEF63346}"/>
              </a:ext>
            </a:extLst>
          </p:cNvPr>
          <p:cNvSpPr/>
          <p:nvPr/>
        </p:nvSpPr>
        <p:spPr>
          <a:xfrm>
            <a:off x="457472" y="1117253"/>
            <a:ext cx="4114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Омлет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2.Бульон куриный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3.Каша манная/ овсяная/ перловая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4.Сэндвич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5.Молоко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0495F9-0A52-4F02-A894-35BA3195B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092" y="890604"/>
            <a:ext cx="5133277" cy="54137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8F2313-4227-4857-9257-2668032E27B1}"/>
              </a:ext>
            </a:extLst>
          </p:cNvPr>
          <p:cNvSpPr/>
          <p:nvPr/>
        </p:nvSpPr>
        <p:spPr>
          <a:xfrm>
            <a:off x="3620479" y="-63183"/>
            <a:ext cx="1157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</a:t>
            </a:r>
          </a:p>
        </p:txBody>
      </p:sp>
    </p:spTree>
    <p:extLst>
      <p:ext uri="{BB962C8B-B14F-4D97-AF65-F5344CB8AC3E}">
        <p14:creationId xmlns:p14="http://schemas.microsoft.com/office/powerpoint/2010/main" val="165826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2986332" y="836712"/>
            <a:ext cx="3097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</a:t>
            </a: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71137" y="920625"/>
            <a:ext cx="6602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AE77AD-C036-42B1-ACB6-2C4FF543F314}"/>
              </a:ext>
            </a:extLst>
          </p:cNvPr>
          <p:cNvSpPr/>
          <p:nvPr/>
        </p:nvSpPr>
        <p:spPr>
          <a:xfrm>
            <a:off x="-16289" y="21139"/>
            <a:ext cx="9160289" cy="70328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видеоролик и распределите продукты питания на полезные и вредные </a:t>
            </a:r>
          </a:p>
        </p:txBody>
      </p:sp>
      <p:pic>
        <p:nvPicPr>
          <p:cNvPr id="7" name="Здоровый образ жизни.">
            <a:hlinkClick r:id="" action="ppaction://media"/>
            <a:extLst>
              <a:ext uri="{FF2B5EF4-FFF2-40B4-BE49-F238E27FC236}">
                <a16:creationId xmlns:a16="http://schemas.microsoft.com/office/drawing/2014/main" id="{7F4C21CB-D755-442B-8468-CBAD8243F3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91" y="147978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-543901"/>
            <a:ext cx="9601472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8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F300E-027E-496C-A4C9-29151EC8DAD7}"/>
              </a:ext>
            </a:extLst>
          </p:cNvPr>
          <p:cNvSpPr/>
          <p:nvPr/>
        </p:nvSpPr>
        <p:spPr>
          <a:xfrm>
            <a:off x="395535" y="1590096"/>
            <a:ext cx="874846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A5A00A-410F-45FD-B2CA-4EED3274B9D8}"/>
              </a:ext>
            </a:extLst>
          </p:cNvPr>
          <p:cNvSpPr/>
          <p:nvPr/>
        </p:nvSpPr>
        <p:spPr>
          <a:xfrm>
            <a:off x="58817" y="1356967"/>
            <a:ext cx="4274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продукты питания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1D43BEB-697E-4B62-9201-0F941A066D65}"/>
              </a:ext>
            </a:extLst>
          </p:cNvPr>
          <p:cNvSpPr/>
          <p:nvPr/>
        </p:nvSpPr>
        <p:spPr>
          <a:xfrm>
            <a:off x="-30969" y="212500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Морковь, капуста, рыба, мясо, подсолнечное масло, фрукты, овощи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955819-DF3B-403C-A7B0-834E11D7CE32}"/>
              </a:ext>
            </a:extLst>
          </p:cNvPr>
          <p:cNvSpPr/>
          <p:nvPr/>
        </p:nvSpPr>
        <p:spPr>
          <a:xfrm>
            <a:off x="4541031" y="1335200"/>
            <a:ext cx="4117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Вредные продукты питания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407366-3DEA-45B1-827E-B158C156C1C2}"/>
              </a:ext>
            </a:extLst>
          </p:cNvPr>
          <p:cNvSpPr/>
          <p:nvPr/>
        </p:nvSpPr>
        <p:spPr>
          <a:xfrm>
            <a:off x="4431220" y="208440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Пепси, фанта, чипсы, сникерс, шоколад, конфеты, газированные напитки, сахар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6BF9BB-59F7-4F3F-91CF-1A0ADAFD3482}"/>
              </a:ext>
            </a:extLst>
          </p:cNvPr>
          <p:cNvSpPr/>
          <p:nvPr/>
        </p:nvSpPr>
        <p:spPr>
          <a:xfrm>
            <a:off x="2237916" y="-135382"/>
            <a:ext cx="5786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 вредные продукты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2175851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AE77AD-C036-42B1-ACB6-2C4FF543F314}"/>
              </a:ext>
            </a:extLst>
          </p:cNvPr>
          <p:cNvSpPr/>
          <p:nvPr/>
        </p:nvSpPr>
        <p:spPr>
          <a:xfrm>
            <a:off x="0" y="377274"/>
            <a:ext cx="9143999" cy="603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643075-5AA9-41D5-A834-9151D421F70D}"/>
              </a:ext>
            </a:extLst>
          </p:cNvPr>
          <p:cNvSpPr/>
          <p:nvPr/>
        </p:nvSpPr>
        <p:spPr>
          <a:xfrm>
            <a:off x="183450" y="1512413"/>
            <a:ext cx="8474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Обособление -это смысловое и интонационное выделение членов предложения  с целью придать им известную смысловую и синтаксическую самостоятельность в предложении.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984B6C-7A00-4E8C-BA2A-452FB29C6AE0}"/>
              </a:ext>
            </a:extLst>
          </p:cNvPr>
          <p:cNvSpPr/>
          <p:nvPr/>
        </p:nvSpPr>
        <p:spPr>
          <a:xfrm>
            <a:off x="179512" y="3429000"/>
            <a:ext cx="8474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устной речи они выделяются интонацией, а на письме отделяются или выделяются знаками препинания.</a:t>
            </a:r>
          </a:p>
        </p:txBody>
      </p:sp>
    </p:spTree>
    <p:extLst>
      <p:ext uri="{BB962C8B-B14F-4D97-AF65-F5344CB8AC3E}">
        <p14:creationId xmlns:p14="http://schemas.microsoft.com/office/powerpoint/2010/main" val="2589114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1110</Words>
  <Application>Microsoft Office PowerPoint</Application>
  <PresentationFormat>Экран (4:3)</PresentationFormat>
  <Paragraphs>139</Paragraphs>
  <Slides>24</Slides>
  <Notes>21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5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Рекомендуемое учебное задание: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155</cp:revision>
  <dcterms:created xsi:type="dcterms:W3CDTF">2020-07-18T05:19:20Z</dcterms:created>
  <dcterms:modified xsi:type="dcterms:W3CDTF">2024-12-11T17:11:11Z</dcterms:modified>
</cp:coreProperties>
</file>