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16" r:id="rId3"/>
    <p:sldId id="309" r:id="rId4"/>
    <p:sldId id="304" r:id="rId5"/>
    <p:sldId id="324" r:id="rId6"/>
    <p:sldId id="305" r:id="rId7"/>
    <p:sldId id="306" r:id="rId8"/>
    <p:sldId id="311" r:id="rId9"/>
    <p:sldId id="298" r:id="rId10"/>
    <p:sldId id="299" r:id="rId11"/>
    <p:sldId id="301" r:id="rId12"/>
    <p:sldId id="312" r:id="rId13"/>
    <p:sldId id="314" r:id="rId14"/>
    <p:sldId id="317" r:id="rId15"/>
    <p:sldId id="310" r:id="rId16"/>
    <p:sldId id="307" r:id="rId17"/>
    <p:sldId id="289" r:id="rId18"/>
    <p:sldId id="282" r:id="rId19"/>
    <p:sldId id="267" r:id="rId20"/>
    <p:sldId id="29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20C3F72-3E92-4C2D-8B05-EE13D79D7A6A}">
          <p14:sldIdLst>
            <p14:sldId id="257"/>
            <p14:sldId id="316"/>
            <p14:sldId id="309"/>
            <p14:sldId id="304"/>
            <p14:sldId id="324"/>
            <p14:sldId id="305"/>
          </p14:sldIdLst>
        </p14:section>
        <p14:section name="Раздел без заголовка" id="{05565164-629E-4150-9634-5E44C10463F1}">
          <p14:sldIdLst>
            <p14:sldId id="306"/>
            <p14:sldId id="311"/>
            <p14:sldId id="298"/>
            <p14:sldId id="299"/>
            <p14:sldId id="301"/>
            <p14:sldId id="312"/>
            <p14:sldId id="314"/>
            <p14:sldId id="317"/>
            <p14:sldId id="310"/>
            <p14:sldId id="307"/>
            <p14:sldId id="289"/>
            <p14:sldId id="282"/>
            <p14:sldId id="267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70137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04862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70614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64126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64126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02697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38531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80738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1413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760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7606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64126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64126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7606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70614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04862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04862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kk-KZ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</a:t>
            </a: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445224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2185" y="5589240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179653" y="3084732"/>
            <a:ext cx="68186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питания</a:t>
            </a:r>
            <a:endParaRPr lang="kk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Культура питания</a:t>
            </a:r>
          </a:p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и литература. 8 класс </a:t>
            </a:r>
          </a:p>
          <a:p>
            <a:pPr algn="ctr"/>
            <a:endParaRPr lang="kk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97499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683568" y="2690336"/>
            <a:ext cx="7507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0CF300E-027E-496C-A4C9-29151EC8DAD7}"/>
              </a:ext>
            </a:extLst>
          </p:cNvPr>
          <p:cNvSpPr/>
          <p:nvPr/>
        </p:nvSpPr>
        <p:spPr>
          <a:xfrm>
            <a:off x="457472" y="1151879"/>
            <a:ext cx="868652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9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0C9E0E43-1CD4-460F-94E3-2C5ED6976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983478"/>
              </p:ext>
            </p:extLst>
          </p:nvPr>
        </p:nvGraphicFramePr>
        <p:xfrm>
          <a:off x="-1620688" y="5985343"/>
          <a:ext cx="1810544" cy="288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0544">
                  <a:extLst>
                    <a:ext uri="{9D8B030D-6E8A-4147-A177-3AD203B41FA5}">
                      <a16:colId xmlns:a16="http://schemas.microsoft.com/office/drawing/2014/main" val="323905920"/>
                    </a:ext>
                  </a:extLst>
                </a:gridCol>
              </a:tblGrid>
              <a:tr h="2889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094158462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37E4CDA-1A9F-4F8C-84C7-031FE2B7F70B}"/>
              </a:ext>
            </a:extLst>
          </p:cNvPr>
          <p:cNvSpPr/>
          <p:nvPr/>
        </p:nvSpPr>
        <p:spPr>
          <a:xfrm>
            <a:off x="3320619" y="409181"/>
            <a:ext cx="2960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767B7B-04EA-404A-90C7-F0EAF99C0222}"/>
              </a:ext>
            </a:extLst>
          </p:cNvPr>
          <p:cNvSpPr/>
          <p:nvPr/>
        </p:nvSpPr>
        <p:spPr>
          <a:xfrm>
            <a:off x="171009" y="158336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КАПУСТА НЕ ПУСТА, САМА ЛЕТИТ В УСТА»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98D7C41-D1C4-4905-8384-41EAC79D6AC1}"/>
              </a:ext>
            </a:extLst>
          </p:cNvPr>
          <p:cNvSpPr/>
          <p:nvPr/>
        </p:nvSpPr>
        <p:spPr>
          <a:xfrm>
            <a:off x="4798490" y="15111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Овощное меню – пожалуй,  самое полезное из того, что нам может предложить природа.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F77A2C-48F2-4E79-A956-DDF124A65B82}"/>
              </a:ext>
            </a:extLst>
          </p:cNvPr>
          <p:cNvSpPr/>
          <p:nvPr/>
        </p:nvSpPr>
        <p:spPr>
          <a:xfrm>
            <a:off x="171009" y="2484859"/>
            <a:ext cx="4150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«НЕ ВСЁ В РОТ, ЧТО ОКО ВИДИТ»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3DA46D3-01F5-4EA6-922E-CC437105E159}"/>
              </a:ext>
            </a:extLst>
          </p:cNvPr>
          <p:cNvSpPr/>
          <p:nvPr/>
        </p:nvSpPr>
        <p:spPr>
          <a:xfrm>
            <a:off x="4803426" y="249130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К выбору пищи нужно подходить с умом, и тогда она станет основой активной жизнедеятельности.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0953C21-6DEE-47B6-92FA-249B0A27EB02}"/>
              </a:ext>
            </a:extLst>
          </p:cNvPr>
          <p:cNvSpPr/>
          <p:nvPr/>
        </p:nvSpPr>
        <p:spPr>
          <a:xfrm>
            <a:off x="171009" y="3443721"/>
            <a:ext cx="3958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«ЩИ ДА КАША – ПИЩА НАША»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680430F-83F8-49DB-9619-93C6497D9113}"/>
              </a:ext>
            </a:extLst>
          </p:cNvPr>
          <p:cNvSpPr/>
          <p:nvPr/>
        </p:nvSpPr>
        <p:spPr>
          <a:xfrm>
            <a:off x="4798490" y="3429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полноценного развития, активной работы и бодрости духа необходимы злаковые культуры.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74E55EA-F940-4F4D-9981-5504FB5C45AC}"/>
              </a:ext>
            </a:extLst>
          </p:cNvPr>
          <p:cNvSpPr/>
          <p:nvPr/>
        </p:nvSpPr>
        <p:spPr>
          <a:xfrm>
            <a:off x="171009" y="427234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«ГРЕЧНЕВАЯ КАША – МАТУШКА НАША, А ХЛЕБ РЖАНОЙ – ОТЕЦ НАШ РОДНОЙ»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6F594BC-7CBE-4211-BCCE-1D7BA816D9A3}"/>
              </a:ext>
            </a:extLst>
          </p:cNvPr>
          <p:cNvSpPr/>
          <p:nvPr/>
        </p:nvSpPr>
        <p:spPr>
          <a:xfrm>
            <a:off x="4748231" y="42855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Подчеркивается важность ежедневного употребления первых блюд и питательной пищи. </a:t>
            </a:r>
          </a:p>
        </p:txBody>
      </p:sp>
    </p:spTree>
    <p:extLst>
      <p:ext uri="{BB962C8B-B14F-4D97-AF65-F5344CB8AC3E}">
        <p14:creationId xmlns:p14="http://schemas.microsoft.com/office/powerpoint/2010/main" val="315022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683568" y="2690336"/>
            <a:ext cx="7507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0CF300E-027E-496C-A4C9-29151EC8DAD7}"/>
              </a:ext>
            </a:extLst>
          </p:cNvPr>
          <p:cNvSpPr/>
          <p:nvPr/>
        </p:nvSpPr>
        <p:spPr>
          <a:xfrm>
            <a:off x="410031" y="1671432"/>
            <a:ext cx="874846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600" dirty="0"/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0C9E0E43-1CD4-460F-94E3-2C5ED6976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509683"/>
              </p:ext>
            </p:extLst>
          </p:nvPr>
        </p:nvGraphicFramePr>
        <p:xfrm>
          <a:off x="-1620688" y="5985343"/>
          <a:ext cx="1810544" cy="288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0544">
                  <a:extLst>
                    <a:ext uri="{9D8B030D-6E8A-4147-A177-3AD203B41FA5}">
                      <a16:colId xmlns:a16="http://schemas.microsoft.com/office/drawing/2014/main" val="323905920"/>
                    </a:ext>
                  </a:extLst>
                </a:gridCol>
              </a:tblGrid>
              <a:tr h="2889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094158462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D6180F0-22E7-41EF-8C96-84138A4FDFEA}"/>
              </a:ext>
            </a:extLst>
          </p:cNvPr>
          <p:cNvSpPr/>
          <p:nvPr/>
        </p:nvSpPr>
        <p:spPr>
          <a:xfrm>
            <a:off x="0" y="372406"/>
            <a:ext cx="9143999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Словарная работа: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6366B0-83AA-4F1D-AC6A-A2DCA289DFDA}"/>
              </a:ext>
            </a:extLst>
          </p:cNvPr>
          <p:cNvSpPr/>
          <p:nvPr/>
        </p:nvSpPr>
        <p:spPr>
          <a:xfrm>
            <a:off x="683568" y="1744009"/>
            <a:ext cx="7507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Щи – разновидность супа из капусты, блюдо русской кухни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Око– глаз (устар.).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  - рот, губы (устар.).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Вегетарианство-питание растительной и молочной пищей, с отказом от мясной пищи и пищи животного происхождения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–личный, свойственный данному индивидууму, отличающийся характерными признаками от других</a:t>
            </a:r>
          </a:p>
        </p:txBody>
      </p:sp>
    </p:spTree>
    <p:extLst>
      <p:ext uri="{BB962C8B-B14F-4D97-AF65-F5344CB8AC3E}">
        <p14:creationId xmlns:p14="http://schemas.microsoft.com/office/powerpoint/2010/main" val="156865574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" y="-46677"/>
            <a:ext cx="9601472" cy="69377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683568" y="2690336"/>
            <a:ext cx="7507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0CF300E-027E-496C-A4C9-29151EC8DAD7}"/>
              </a:ext>
            </a:extLst>
          </p:cNvPr>
          <p:cNvSpPr/>
          <p:nvPr/>
        </p:nvSpPr>
        <p:spPr>
          <a:xfrm>
            <a:off x="395535" y="1590096"/>
            <a:ext cx="874846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96CC8E-F573-4F51-9E75-41D013F24D2D}"/>
              </a:ext>
            </a:extLst>
          </p:cNvPr>
          <p:cNvSpPr/>
          <p:nvPr/>
        </p:nvSpPr>
        <p:spPr>
          <a:xfrm>
            <a:off x="457472" y="333423"/>
            <a:ext cx="7733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Прочитайте отрывок из рассказа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А.П.Чехова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«Сирена».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DE63B0F-CF39-4736-AEA6-AD8E495FFFB7}"/>
              </a:ext>
            </a:extLst>
          </p:cNvPr>
          <p:cNvSpPr/>
          <p:nvPr/>
        </p:nvSpPr>
        <p:spPr>
          <a:xfrm>
            <a:off x="720958" y="1034737"/>
            <a:ext cx="80275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одного из заседаний N-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мирового съезда судьи собрались в совещательной комнате, чтобы снять свои мундиры, минутку отдохнуть и ехать домой обедать...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Медово улыбаясь и глядя на толстяка, секретарь съезда Жилин говорил вполголоса: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Все мы сейчас желаем кушать, потому что утомились и уже четвертый час, но это, душа моя Григорий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настоящий аппетит. Настоящий, волчий аппетит, когда, кажется, отца родного съел бы, бывает только после физических движений…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Как только кончили с кулебякой, так сейчас же, чтоб аппетита не перебить, велите щи подавать... Щи должны быть горячие, огневые. Но лучше всего, благодетель мой, борщок из свеклы на хохлацкий манер, с ветчинкой и с сосисками. К нему подаются сметана и свежая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петрушечка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укропцем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Великолепно также рассольник из потрохов и молоденьких почек, а ежели любите суп, то из супов наилучший, который засыпается кореньями и зеленями: морковкой, спаржей, цветной капустой и всякой тому подобной юриспруденцией,— продолжал секретарь вдохновенно.</a:t>
            </a:r>
          </a:p>
        </p:txBody>
      </p:sp>
    </p:spTree>
    <p:extLst>
      <p:ext uri="{BB962C8B-B14F-4D97-AF65-F5344CB8AC3E}">
        <p14:creationId xmlns:p14="http://schemas.microsoft.com/office/powerpoint/2010/main" val="217585125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D4D2B-3DF6-42CE-9B12-CFED1A086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24744"/>
            <a:ext cx="8064896" cy="3960440"/>
          </a:xfrm>
        </p:spPr>
        <p:txBody>
          <a:bodyPr>
            <a:normAutofit fontScale="90000"/>
          </a:bodyPr>
          <a:lstStyle/>
          <a:p>
            <a:pPr marL="0" indent="0" algn="l">
              <a:lnSpc>
                <a:spcPct val="150000"/>
              </a:lnSpc>
            </a:pPr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Пролог</a:t>
            </a:r>
            <a:b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Экспозиция</a:t>
            </a:r>
            <a:b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Завязка</a:t>
            </a:r>
            <a:b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Развитие действия</a:t>
            </a:r>
            <a:b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Кульминация</a:t>
            </a:r>
            <a:b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Развязка</a:t>
            </a:r>
            <a:b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Эпилог</a:t>
            </a:r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D6180F0-22E7-41EF-8C96-84138A4FDFEA}"/>
              </a:ext>
            </a:extLst>
          </p:cNvPr>
          <p:cNvSpPr/>
          <p:nvPr/>
        </p:nvSpPr>
        <p:spPr>
          <a:xfrm>
            <a:off x="1" y="332656"/>
            <a:ext cx="9158496" cy="6771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Определите к какой части композиции относится выделенный фрагмент.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97708" y="633905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13</a:t>
            </a:r>
          </a:p>
        </p:txBody>
      </p:sp>
      <p:cxnSp>
        <p:nvCxnSpPr>
          <p:cNvPr id="8" name="Google Shape;125;p4">
            <a:extLst>
              <a:ext uri="{FF2B5EF4-FFF2-40B4-BE49-F238E27FC236}">
                <a16:creationId xmlns:a16="http://schemas.microsoft.com/office/drawing/2014/main" id="{7B36F965-CDB0-4CF1-8868-FAA15E00C85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5804553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167F9B8F-271F-4CB0-A8EB-225EF9A2B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188641"/>
            <a:ext cx="8508810" cy="5760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</a:t>
            </a:r>
          </a:p>
        </p:txBody>
      </p:sp>
      <p:sp>
        <p:nvSpPr>
          <p:cNvPr id="10" name="Подзаголовок 9">
            <a:extLst>
              <a:ext uri="{FF2B5EF4-FFF2-40B4-BE49-F238E27FC236}">
                <a16:creationId xmlns:a16="http://schemas.microsoft.com/office/drawing/2014/main" id="{11C68BD7-9B48-4A17-8661-A0A424816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6400800" cy="2448272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Пролог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Экспозиция 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Завязка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Развитие действия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Кульминация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Развязка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Эпилог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Рисунок 5" descr="Маркеры-галочки">
            <a:extLst>
              <a:ext uri="{FF2B5EF4-FFF2-40B4-BE49-F238E27FC236}">
                <a16:creationId xmlns:a16="http://schemas.microsoft.com/office/drawing/2014/main" id="{EF24E360-97FC-41E7-86D9-E6E303A54099}"/>
              </a:ext>
            </a:extLst>
          </p:cNvPr>
          <p:cNvSpPr/>
          <p:nvPr/>
        </p:nvSpPr>
        <p:spPr>
          <a:xfrm>
            <a:off x="4860032" y="2132856"/>
            <a:ext cx="288032" cy="216024"/>
          </a:xfrm>
          <a:custGeom>
            <a:avLst/>
            <a:gdLst>
              <a:gd name="connsiteX0" fmla="*/ 802958 w 876300"/>
              <a:gd name="connsiteY0" fmla="*/ 0 h 609600"/>
              <a:gd name="connsiteX1" fmla="*/ 315278 w 876300"/>
              <a:gd name="connsiteY1" fmla="*/ 461010 h 609600"/>
              <a:gd name="connsiteX2" fmla="*/ 80963 w 876300"/>
              <a:gd name="connsiteY2" fmla="*/ 220980 h 609600"/>
              <a:gd name="connsiteX3" fmla="*/ 0 w 876300"/>
              <a:gd name="connsiteY3" fmla="*/ 298132 h 609600"/>
              <a:gd name="connsiteX4" fmla="*/ 311468 w 876300"/>
              <a:gd name="connsiteY4" fmla="*/ 618173 h 609600"/>
              <a:gd name="connsiteX5" fmla="*/ 393383 w 876300"/>
              <a:gd name="connsiteY5" fmla="*/ 541973 h 609600"/>
              <a:gd name="connsiteX6" fmla="*/ 880110 w 876300"/>
              <a:gd name="connsiteY6" fmla="*/ 8001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6300" h="609600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cxnSp>
        <p:nvCxnSpPr>
          <p:cNvPr id="12" name="Google Shape;125;p4">
            <a:extLst>
              <a:ext uri="{FF2B5EF4-FFF2-40B4-BE49-F238E27FC236}">
                <a16:creationId xmlns:a16="http://schemas.microsoft.com/office/drawing/2014/main" id="{0C08DCDA-D0BB-4507-BC33-F617C3C95AB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36A59CF-7344-45C9-8A43-B28DAA7E8E57}"/>
              </a:ext>
            </a:extLst>
          </p:cNvPr>
          <p:cNvSpPr/>
          <p:nvPr/>
        </p:nvSpPr>
        <p:spPr>
          <a:xfrm>
            <a:off x="8735008" y="630597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84857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72" y="2278032"/>
            <a:ext cx="880198" cy="78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09" y="3810841"/>
            <a:ext cx="11271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088" y="2278032"/>
            <a:ext cx="880198" cy="76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653" y="3740197"/>
            <a:ext cx="103663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0AE77AD-C036-42B1-ACB6-2C4FF543F314}"/>
              </a:ext>
            </a:extLst>
          </p:cNvPr>
          <p:cNvSpPr/>
          <p:nvPr/>
        </p:nvSpPr>
        <p:spPr>
          <a:xfrm>
            <a:off x="0" y="217417"/>
            <a:ext cx="9160289" cy="8719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первые блюда рекомендует герой рассказа Жилин?</a:t>
            </a:r>
          </a:p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кластер «Первые блюда»</a:t>
            </a:r>
            <a:b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35896" y="2941571"/>
            <a:ext cx="1872208" cy="84746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блюда</a:t>
            </a:r>
          </a:p>
        </p:txBody>
      </p:sp>
      <p:sp>
        <p:nvSpPr>
          <p:cNvPr id="27" name="Овал 26"/>
          <p:cNvSpPr/>
          <p:nvPr/>
        </p:nvSpPr>
        <p:spPr>
          <a:xfrm>
            <a:off x="761036" y="4457190"/>
            <a:ext cx="2226788" cy="84746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257149" y="4500848"/>
            <a:ext cx="2209080" cy="84746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6257149" y="1854297"/>
            <a:ext cx="2418520" cy="84746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848434" y="1901748"/>
            <a:ext cx="2283406" cy="84746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89424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921151" y="736380"/>
            <a:ext cx="6602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72" y="2278032"/>
            <a:ext cx="880198" cy="78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863" y="3719189"/>
            <a:ext cx="11271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005" y="2205536"/>
            <a:ext cx="880198" cy="76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425" y="3648194"/>
            <a:ext cx="103663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0AE77AD-C036-42B1-ACB6-2C4FF543F314}"/>
              </a:ext>
            </a:extLst>
          </p:cNvPr>
          <p:cNvSpPr/>
          <p:nvPr/>
        </p:nvSpPr>
        <p:spPr>
          <a:xfrm>
            <a:off x="0" y="377274"/>
            <a:ext cx="9143999" cy="6034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Примерный ответ</a:t>
            </a:r>
          </a:p>
        </p:txBody>
      </p:sp>
      <p:sp>
        <p:nvSpPr>
          <p:cNvPr id="6" name="Овал 5"/>
          <p:cNvSpPr/>
          <p:nvPr/>
        </p:nvSpPr>
        <p:spPr>
          <a:xfrm>
            <a:off x="3635896" y="2941571"/>
            <a:ext cx="1872208" cy="84746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блюда</a:t>
            </a:r>
          </a:p>
        </p:txBody>
      </p:sp>
      <p:sp>
        <p:nvSpPr>
          <p:cNvPr id="27" name="Овал 26"/>
          <p:cNvSpPr/>
          <p:nvPr/>
        </p:nvSpPr>
        <p:spPr>
          <a:xfrm>
            <a:off x="346004" y="4266213"/>
            <a:ext cx="2447355" cy="110813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Щи</a:t>
            </a:r>
          </a:p>
        </p:txBody>
      </p:sp>
      <p:sp>
        <p:nvSpPr>
          <p:cNvPr id="31" name="Овал 30"/>
          <p:cNvSpPr/>
          <p:nvPr/>
        </p:nvSpPr>
        <p:spPr>
          <a:xfrm>
            <a:off x="6026422" y="4543966"/>
            <a:ext cx="2888164" cy="84746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Рассольник</a:t>
            </a:r>
          </a:p>
        </p:txBody>
      </p:sp>
      <p:sp>
        <p:nvSpPr>
          <p:cNvPr id="33" name="Овал 32"/>
          <p:cNvSpPr/>
          <p:nvPr/>
        </p:nvSpPr>
        <p:spPr>
          <a:xfrm>
            <a:off x="5948203" y="1473593"/>
            <a:ext cx="2418520" cy="84746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Суп</a:t>
            </a:r>
          </a:p>
        </p:txBody>
      </p:sp>
      <p:sp>
        <p:nvSpPr>
          <p:cNvPr id="34" name="Овал 33"/>
          <p:cNvSpPr/>
          <p:nvPr/>
        </p:nvSpPr>
        <p:spPr>
          <a:xfrm>
            <a:off x="1232234" y="1454971"/>
            <a:ext cx="2785836" cy="84746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Борщ</a:t>
            </a:r>
          </a:p>
        </p:txBody>
      </p:sp>
    </p:spTree>
    <p:extLst>
      <p:ext uri="{BB962C8B-B14F-4D97-AF65-F5344CB8AC3E}">
        <p14:creationId xmlns:p14="http://schemas.microsoft.com/office/powerpoint/2010/main" val="258911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118" y="12255"/>
            <a:ext cx="8939064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r>
              <a:rPr lang="ru-RU" altLang="ru-RU" sz="1200" b="1" dirty="0">
                <a:solidFill>
                  <a:srgbClr val="002060"/>
                </a:solidFill>
              </a:rPr>
              <a:t>16</a:t>
            </a: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683568" y="2690336"/>
            <a:ext cx="7507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0F6DDD7-D03E-48F9-BDAE-3C836BB611A1}"/>
              </a:ext>
            </a:extLst>
          </p:cNvPr>
          <p:cNvSpPr/>
          <p:nvPr/>
        </p:nvSpPr>
        <p:spPr>
          <a:xfrm>
            <a:off x="395536" y="1052737"/>
            <a:ext cx="87647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0CF300E-027E-496C-A4C9-29151EC8DAD7}"/>
              </a:ext>
            </a:extLst>
          </p:cNvPr>
          <p:cNvSpPr/>
          <p:nvPr/>
        </p:nvSpPr>
        <p:spPr>
          <a:xfrm>
            <a:off x="395535" y="1590096"/>
            <a:ext cx="874846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8B85B7-16ED-41BE-89E7-3A85E63E431C}"/>
              </a:ext>
            </a:extLst>
          </p:cNvPr>
          <p:cNvSpPr/>
          <p:nvPr/>
        </p:nvSpPr>
        <p:spPr>
          <a:xfrm>
            <a:off x="457472" y="1052738"/>
            <a:ext cx="8317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6B12F6-D8D4-4825-8103-611A7262C272}"/>
              </a:ext>
            </a:extLst>
          </p:cNvPr>
          <p:cNvSpPr/>
          <p:nvPr/>
        </p:nvSpPr>
        <p:spPr>
          <a:xfrm>
            <a:off x="249055" y="1021960"/>
            <a:ext cx="84374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Сейчас, ребята, подведем итоги нашего урока, используя рефлексию “Сэндвич”. Каждый прокомментирует, что ему понравилось на уроке, что нужно улучшить и как это улучшить в следующий раз…</a:t>
            </a:r>
          </a:p>
        </p:txBody>
      </p:sp>
      <p:pic>
        <p:nvPicPr>
          <p:cNvPr id="14" name="Объект 3">
            <a:extLst>
              <a:ext uri="{FF2B5EF4-FFF2-40B4-BE49-F238E27FC236}">
                <a16:creationId xmlns:a16="http://schemas.microsoft.com/office/drawing/2014/main" id="{76AE0014-3111-4D7B-82BD-F21E00ACE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52952" y="2249403"/>
            <a:ext cx="7363464" cy="435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0144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107504" y="262779"/>
            <a:ext cx="7848871" cy="53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3212433" y="1850368"/>
            <a:ext cx="3213100" cy="457200"/>
          </a:xfrm>
          <a:custGeom>
            <a:avLst/>
            <a:gdLst>
              <a:gd name="connsiteX0" fmla="*/ 0 w 3213100"/>
              <a:gd name="connsiteY0" fmla="*/ 457200 h 457200"/>
              <a:gd name="connsiteX1" fmla="*/ 63500 w 3213100"/>
              <a:gd name="connsiteY1" fmla="*/ 431800 h 457200"/>
              <a:gd name="connsiteX2" fmla="*/ 101600 w 3213100"/>
              <a:gd name="connsiteY2" fmla="*/ 406400 h 457200"/>
              <a:gd name="connsiteX3" fmla="*/ 228600 w 3213100"/>
              <a:gd name="connsiteY3" fmla="*/ 368300 h 457200"/>
              <a:gd name="connsiteX4" fmla="*/ 279400 w 3213100"/>
              <a:gd name="connsiteY4" fmla="*/ 342900 h 457200"/>
              <a:gd name="connsiteX5" fmla="*/ 393700 w 3213100"/>
              <a:gd name="connsiteY5" fmla="*/ 292100 h 457200"/>
              <a:gd name="connsiteX6" fmla="*/ 419100 w 3213100"/>
              <a:gd name="connsiteY6" fmla="*/ 254000 h 457200"/>
              <a:gd name="connsiteX7" fmla="*/ 457200 w 3213100"/>
              <a:gd name="connsiteY7" fmla="*/ 241300 h 457200"/>
              <a:gd name="connsiteX8" fmla="*/ 495300 w 3213100"/>
              <a:gd name="connsiteY8" fmla="*/ 215900 h 457200"/>
              <a:gd name="connsiteX9" fmla="*/ 533400 w 3213100"/>
              <a:gd name="connsiteY9" fmla="*/ 177800 h 457200"/>
              <a:gd name="connsiteX10" fmla="*/ 571500 w 3213100"/>
              <a:gd name="connsiteY10" fmla="*/ 165100 h 457200"/>
              <a:gd name="connsiteX11" fmla="*/ 609600 w 3213100"/>
              <a:gd name="connsiteY11" fmla="*/ 139700 h 457200"/>
              <a:gd name="connsiteX12" fmla="*/ 685800 w 3213100"/>
              <a:gd name="connsiteY12" fmla="*/ 114300 h 457200"/>
              <a:gd name="connsiteX13" fmla="*/ 787400 w 3213100"/>
              <a:gd name="connsiteY13" fmla="*/ 76200 h 457200"/>
              <a:gd name="connsiteX14" fmla="*/ 901700 w 3213100"/>
              <a:gd name="connsiteY14" fmla="*/ 50800 h 457200"/>
              <a:gd name="connsiteX15" fmla="*/ 977900 w 3213100"/>
              <a:gd name="connsiteY15" fmla="*/ 25400 h 457200"/>
              <a:gd name="connsiteX16" fmla="*/ 1206500 w 3213100"/>
              <a:gd name="connsiteY16" fmla="*/ 0 h 457200"/>
              <a:gd name="connsiteX17" fmla="*/ 2057400 w 3213100"/>
              <a:gd name="connsiteY17" fmla="*/ 25400 h 457200"/>
              <a:gd name="connsiteX18" fmla="*/ 2133600 w 3213100"/>
              <a:gd name="connsiteY18" fmla="*/ 38100 h 457200"/>
              <a:gd name="connsiteX19" fmla="*/ 2260600 w 3213100"/>
              <a:gd name="connsiteY19" fmla="*/ 50800 h 457200"/>
              <a:gd name="connsiteX20" fmla="*/ 2463800 w 3213100"/>
              <a:gd name="connsiteY20" fmla="*/ 76200 h 457200"/>
              <a:gd name="connsiteX21" fmla="*/ 2578100 w 3213100"/>
              <a:gd name="connsiteY21" fmla="*/ 114300 h 457200"/>
              <a:gd name="connsiteX22" fmla="*/ 2616200 w 3213100"/>
              <a:gd name="connsiteY22" fmla="*/ 127000 h 457200"/>
              <a:gd name="connsiteX23" fmla="*/ 2654300 w 3213100"/>
              <a:gd name="connsiteY23" fmla="*/ 139700 h 457200"/>
              <a:gd name="connsiteX24" fmla="*/ 2705100 w 3213100"/>
              <a:gd name="connsiteY24" fmla="*/ 152400 h 457200"/>
              <a:gd name="connsiteX25" fmla="*/ 2743200 w 3213100"/>
              <a:gd name="connsiteY25" fmla="*/ 165100 h 457200"/>
              <a:gd name="connsiteX26" fmla="*/ 2794000 w 3213100"/>
              <a:gd name="connsiteY26" fmla="*/ 177800 h 457200"/>
              <a:gd name="connsiteX27" fmla="*/ 2857500 w 3213100"/>
              <a:gd name="connsiteY27" fmla="*/ 190500 h 457200"/>
              <a:gd name="connsiteX28" fmla="*/ 2933700 w 3213100"/>
              <a:gd name="connsiteY28" fmla="*/ 215900 h 457200"/>
              <a:gd name="connsiteX29" fmla="*/ 2971800 w 3213100"/>
              <a:gd name="connsiteY29" fmla="*/ 228600 h 457200"/>
              <a:gd name="connsiteX30" fmla="*/ 3009900 w 3213100"/>
              <a:gd name="connsiteY30" fmla="*/ 254000 h 457200"/>
              <a:gd name="connsiteX31" fmla="*/ 3048000 w 3213100"/>
              <a:gd name="connsiteY31" fmla="*/ 266700 h 457200"/>
              <a:gd name="connsiteX32" fmla="*/ 3124200 w 3213100"/>
              <a:gd name="connsiteY32" fmla="*/ 317500 h 457200"/>
              <a:gd name="connsiteX33" fmla="*/ 3162300 w 3213100"/>
              <a:gd name="connsiteY33" fmla="*/ 342900 h 457200"/>
              <a:gd name="connsiteX34" fmla="*/ 3213100 w 3213100"/>
              <a:gd name="connsiteY34" fmla="*/ 3937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213100" h="457200">
                <a:moveTo>
                  <a:pt x="0" y="457200"/>
                </a:moveTo>
                <a:cubicBezTo>
                  <a:pt x="21167" y="448733"/>
                  <a:pt x="43110" y="441995"/>
                  <a:pt x="63500" y="431800"/>
                </a:cubicBezTo>
                <a:cubicBezTo>
                  <a:pt x="77152" y="424974"/>
                  <a:pt x="87652" y="412599"/>
                  <a:pt x="101600" y="406400"/>
                </a:cubicBezTo>
                <a:cubicBezTo>
                  <a:pt x="257925" y="336922"/>
                  <a:pt x="110385" y="412630"/>
                  <a:pt x="228600" y="368300"/>
                </a:cubicBezTo>
                <a:cubicBezTo>
                  <a:pt x="246327" y="361653"/>
                  <a:pt x="261822" y="349931"/>
                  <a:pt x="279400" y="342900"/>
                </a:cubicBezTo>
                <a:cubicBezTo>
                  <a:pt x="392750" y="297560"/>
                  <a:pt x="320399" y="340967"/>
                  <a:pt x="393700" y="292100"/>
                </a:cubicBezTo>
                <a:cubicBezTo>
                  <a:pt x="402167" y="279400"/>
                  <a:pt x="407181" y="263535"/>
                  <a:pt x="419100" y="254000"/>
                </a:cubicBezTo>
                <a:cubicBezTo>
                  <a:pt x="429553" y="245637"/>
                  <a:pt x="445226" y="247287"/>
                  <a:pt x="457200" y="241300"/>
                </a:cubicBezTo>
                <a:cubicBezTo>
                  <a:pt x="470852" y="234474"/>
                  <a:pt x="483574" y="225671"/>
                  <a:pt x="495300" y="215900"/>
                </a:cubicBezTo>
                <a:cubicBezTo>
                  <a:pt x="509098" y="204402"/>
                  <a:pt x="518456" y="187763"/>
                  <a:pt x="533400" y="177800"/>
                </a:cubicBezTo>
                <a:cubicBezTo>
                  <a:pt x="544539" y="170374"/>
                  <a:pt x="559526" y="171087"/>
                  <a:pt x="571500" y="165100"/>
                </a:cubicBezTo>
                <a:cubicBezTo>
                  <a:pt x="585152" y="158274"/>
                  <a:pt x="595652" y="145899"/>
                  <a:pt x="609600" y="139700"/>
                </a:cubicBezTo>
                <a:cubicBezTo>
                  <a:pt x="634066" y="128826"/>
                  <a:pt x="660941" y="124244"/>
                  <a:pt x="685800" y="114300"/>
                </a:cubicBezTo>
                <a:cubicBezTo>
                  <a:pt x="705223" y="106531"/>
                  <a:pt x="760855" y="82836"/>
                  <a:pt x="787400" y="76200"/>
                </a:cubicBezTo>
                <a:cubicBezTo>
                  <a:pt x="859909" y="58073"/>
                  <a:pt x="836514" y="70356"/>
                  <a:pt x="901700" y="50800"/>
                </a:cubicBezTo>
                <a:cubicBezTo>
                  <a:pt x="927345" y="43107"/>
                  <a:pt x="951259" y="28064"/>
                  <a:pt x="977900" y="25400"/>
                </a:cubicBezTo>
                <a:cubicBezTo>
                  <a:pt x="1138861" y="9304"/>
                  <a:pt x="1062684" y="17977"/>
                  <a:pt x="1206500" y="0"/>
                </a:cubicBezTo>
                <a:cubicBezTo>
                  <a:pt x="1373894" y="3562"/>
                  <a:pt x="1823694" y="7423"/>
                  <a:pt x="2057400" y="25400"/>
                </a:cubicBezTo>
                <a:cubicBezTo>
                  <a:pt x="2083075" y="27375"/>
                  <a:pt x="2108048" y="34906"/>
                  <a:pt x="2133600" y="38100"/>
                </a:cubicBezTo>
                <a:cubicBezTo>
                  <a:pt x="2175816" y="43377"/>
                  <a:pt x="2218429" y="45177"/>
                  <a:pt x="2260600" y="50800"/>
                </a:cubicBezTo>
                <a:cubicBezTo>
                  <a:pt x="2541787" y="88292"/>
                  <a:pt x="1930375" y="27707"/>
                  <a:pt x="2463800" y="76200"/>
                </a:cubicBezTo>
                <a:lnTo>
                  <a:pt x="2578100" y="114300"/>
                </a:lnTo>
                <a:lnTo>
                  <a:pt x="2616200" y="127000"/>
                </a:lnTo>
                <a:cubicBezTo>
                  <a:pt x="2628900" y="131233"/>
                  <a:pt x="2641313" y="136453"/>
                  <a:pt x="2654300" y="139700"/>
                </a:cubicBezTo>
                <a:cubicBezTo>
                  <a:pt x="2671233" y="143933"/>
                  <a:pt x="2688317" y="147605"/>
                  <a:pt x="2705100" y="152400"/>
                </a:cubicBezTo>
                <a:cubicBezTo>
                  <a:pt x="2717972" y="156078"/>
                  <a:pt x="2730328" y="161422"/>
                  <a:pt x="2743200" y="165100"/>
                </a:cubicBezTo>
                <a:cubicBezTo>
                  <a:pt x="2759983" y="169895"/>
                  <a:pt x="2776961" y="174014"/>
                  <a:pt x="2794000" y="177800"/>
                </a:cubicBezTo>
                <a:cubicBezTo>
                  <a:pt x="2815072" y="182483"/>
                  <a:pt x="2836675" y="184820"/>
                  <a:pt x="2857500" y="190500"/>
                </a:cubicBezTo>
                <a:cubicBezTo>
                  <a:pt x="2883331" y="197545"/>
                  <a:pt x="2908300" y="207433"/>
                  <a:pt x="2933700" y="215900"/>
                </a:cubicBezTo>
                <a:cubicBezTo>
                  <a:pt x="2946400" y="220133"/>
                  <a:pt x="2960661" y="221174"/>
                  <a:pt x="2971800" y="228600"/>
                </a:cubicBezTo>
                <a:cubicBezTo>
                  <a:pt x="2984500" y="237067"/>
                  <a:pt x="2996248" y="247174"/>
                  <a:pt x="3009900" y="254000"/>
                </a:cubicBezTo>
                <a:cubicBezTo>
                  <a:pt x="3021874" y="259987"/>
                  <a:pt x="3036298" y="260199"/>
                  <a:pt x="3048000" y="266700"/>
                </a:cubicBezTo>
                <a:cubicBezTo>
                  <a:pt x="3074685" y="281525"/>
                  <a:pt x="3098800" y="300567"/>
                  <a:pt x="3124200" y="317500"/>
                </a:cubicBezTo>
                <a:cubicBezTo>
                  <a:pt x="3136900" y="325967"/>
                  <a:pt x="3151507" y="332107"/>
                  <a:pt x="3162300" y="342900"/>
                </a:cubicBezTo>
                <a:lnTo>
                  <a:pt x="3213100" y="39370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97B7A4-A15B-4600-A57E-582E36B8E39B}"/>
              </a:ext>
            </a:extLst>
          </p:cNvPr>
          <p:cNvSpPr/>
          <p:nvPr/>
        </p:nvSpPr>
        <p:spPr>
          <a:xfrm>
            <a:off x="755575" y="1582341"/>
            <a:ext cx="80191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 вы 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говорили о культуре питания;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составляли пирамиду значимости питания;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определяли значение слов историко-культурной         тематики;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заполняли таблицу соответствия;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анализировали содержание художественного   произведения;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составляли кластер «Первые блюда».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2F37149-959E-4298-9275-2EFC7AFB070C}"/>
              </a:ext>
            </a:extLst>
          </p:cNvPr>
          <p:cNvSpPr/>
          <p:nvPr/>
        </p:nvSpPr>
        <p:spPr>
          <a:xfrm>
            <a:off x="0" y="347003"/>
            <a:ext cx="9144000" cy="6530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2002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2F37149-959E-4298-9275-2EFC7AFB070C}"/>
              </a:ext>
            </a:extLst>
          </p:cNvPr>
          <p:cNvSpPr/>
          <p:nvPr/>
        </p:nvSpPr>
        <p:spPr>
          <a:xfrm>
            <a:off x="0" y="499403"/>
            <a:ext cx="9144000" cy="6530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Рекомендуемое учебное задание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8E2D1A7-66EF-484C-B3BD-42E1A50CCE6B}"/>
              </a:ext>
            </a:extLst>
          </p:cNvPr>
          <p:cNvSpPr/>
          <p:nvPr/>
        </p:nvSpPr>
        <p:spPr>
          <a:xfrm>
            <a:off x="958881" y="1915124"/>
            <a:ext cx="6030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1.Создайте презентацию на тему «Культура питания».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Повторите тему «Обособленные члены предложения».</a:t>
            </a:r>
          </a:p>
        </p:txBody>
      </p: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23232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145287" y="444913"/>
            <a:ext cx="16192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endParaRPr lang="ru-RU" altLang="ru-RU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4700" y="1916832"/>
            <a:ext cx="7566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1580" y="1628800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580" y="2378497"/>
            <a:ext cx="7884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Культура питания, режим дня, питательные вещества, организм, пищеварение.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0269" y="433511"/>
            <a:ext cx="289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Ключевые слова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7204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FB2EB21-E9C7-4C4B-88B7-87FDD3243947}"/>
              </a:ext>
            </a:extLst>
          </p:cNvPr>
          <p:cNvSpPr/>
          <p:nvPr/>
        </p:nvSpPr>
        <p:spPr>
          <a:xfrm>
            <a:off x="1547664" y="2961480"/>
            <a:ext cx="77048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F37149-959E-4298-9275-2EFC7AFB070C}"/>
              </a:ext>
            </a:extLst>
          </p:cNvPr>
          <p:cNvSpPr/>
          <p:nvPr/>
        </p:nvSpPr>
        <p:spPr>
          <a:xfrm>
            <a:off x="0" y="347003"/>
            <a:ext cx="9144000" cy="6530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1A4C27-73A0-4A27-A2F8-8C8596BFEFD3}"/>
              </a:ext>
            </a:extLst>
          </p:cNvPr>
          <p:cNvSpPr/>
          <p:nvPr/>
        </p:nvSpPr>
        <p:spPr>
          <a:xfrm>
            <a:off x="1722985" y="2436985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-Завершить урок я хочу словами: «Наши жизненные силы, достижения и неудачи, наши болезни - всё это результат нашего питания».</a:t>
            </a:r>
          </a:p>
          <a:p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Будьте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здоровы! Жду вас на следующем своем уроке.</a:t>
            </a:r>
          </a:p>
        </p:txBody>
      </p:sp>
    </p:spTree>
    <p:extLst>
      <p:ext uri="{BB962C8B-B14F-4D97-AF65-F5344CB8AC3E}">
        <p14:creationId xmlns:p14="http://schemas.microsoft.com/office/powerpoint/2010/main" val="318859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145287" y="444913"/>
            <a:ext cx="16192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endParaRPr lang="ru-RU" altLang="ru-RU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4700" y="1916832"/>
            <a:ext cx="7566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1580" y="1628800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 вы научитесь: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-определять значение слов историко-культурной тематики;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-производить анализ содержания художественных произведений;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-применять знаки препинания в предложениях с обособленными определениями, обстоятельствами и дополнениями. </a:t>
            </a:r>
          </a:p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5164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0AE77AD-C036-42B1-ACB6-2C4FF543F314}"/>
              </a:ext>
            </a:extLst>
          </p:cNvPr>
          <p:cNvSpPr/>
          <p:nvPr/>
        </p:nvSpPr>
        <p:spPr>
          <a:xfrm>
            <a:off x="0" y="73317"/>
            <a:ext cx="9160289" cy="6034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Консультация: 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id="{4A67E467-48C5-4152-BD2C-F9ACDEF74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1529403"/>
            <a:ext cx="6656784" cy="3505943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питания - это осознанная система взглядов, представлений, знаний, которые определяют отношение человека к удовлетворению пищевых потребностей и которыми он руководствуется в своей практической деятельности.</a:t>
            </a: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5D9777-0467-4BA6-82A4-51DF826DA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2" y="3717032"/>
            <a:ext cx="3572566" cy="23532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52CA57-EE34-4040-984C-72D61AAB8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751" y="4669699"/>
            <a:ext cx="2322777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7327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Урок здорового питания">
            <a:hlinkClick r:id="" action="ppaction://media"/>
            <a:extLst>
              <a:ext uri="{FF2B5EF4-FFF2-40B4-BE49-F238E27FC236}">
                <a16:creationId xmlns:a16="http://schemas.microsoft.com/office/drawing/2014/main" id="{2A967996-480F-4E12-91FB-A293D64F4F7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587821"/>
            <a:ext cx="8045450" cy="5649491"/>
          </a:xfrm>
        </p:spPr>
      </p:pic>
    </p:spTree>
    <p:extLst>
      <p:ext uri="{BB962C8B-B14F-4D97-AF65-F5344CB8AC3E}">
        <p14:creationId xmlns:p14="http://schemas.microsoft.com/office/powerpoint/2010/main" val="1142889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300004" y="980728"/>
            <a:ext cx="8232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    </a:t>
            </a:r>
            <a:r>
              <a:rPr lang="kk-KZ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</a:t>
            </a:r>
            <a:endParaRPr lang="ru-RU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1151" y="767391"/>
            <a:ext cx="6602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0AE77AD-C036-42B1-ACB6-2C4FF543F314}"/>
              </a:ext>
            </a:extLst>
          </p:cNvPr>
          <p:cNvSpPr/>
          <p:nvPr/>
        </p:nvSpPr>
        <p:spPr>
          <a:xfrm>
            <a:off x="0" y="305266"/>
            <a:ext cx="9143999" cy="6034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пирамиду компонентов здоровья. Расположите компоненты здоровья по значимости: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50FCA7-758A-4EA1-BF6C-9B064795F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523" y="1823896"/>
            <a:ext cx="6517189" cy="46272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22411F-3942-4D55-A001-D4B8C9206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506" y="2953537"/>
            <a:ext cx="1719221" cy="5852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A605D85-26A6-49D1-BFAC-55C527F84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4287" y="3747421"/>
            <a:ext cx="2883658" cy="7681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DE5ADB7-07CA-475D-ACEC-14306D03C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620" y="4724201"/>
            <a:ext cx="4230991" cy="8108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EB3595E-975D-486D-8875-264F45DE49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4015" y="5643731"/>
            <a:ext cx="5444200" cy="737680"/>
          </a:xfrm>
          <a:prstGeom prst="rect">
            <a:avLst/>
          </a:prstGeom>
        </p:spPr>
      </p:pic>
      <p:sp>
        <p:nvSpPr>
          <p:cNvPr id="20" name="Подзаголовок 19">
            <a:extLst>
              <a:ext uri="{FF2B5EF4-FFF2-40B4-BE49-F238E27FC236}">
                <a16:creationId xmlns:a16="http://schemas.microsoft.com/office/drawing/2014/main" id="{407A8623-5971-4604-82F7-1EA59CD24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16552"/>
            <a:ext cx="7523166" cy="921779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дня, личная гигиена, питание, психическое благополучие.</a:t>
            </a:r>
            <a:b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44481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393ADD1F-DA1F-41E2-8574-D0DE98524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8" y="309877"/>
            <a:ext cx="3310016" cy="51181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</a:t>
            </a: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145287" y="444913"/>
            <a:ext cx="16192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endParaRPr lang="ru-RU" altLang="ru-RU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4700" y="1916832"/>
            <a:ext cx="7566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85D8DD-62B6-45A1-BA1D-1465023E6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16" y="956731"/>
            <a:ext cx="7260965" cy="55234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826401-4258-4F9D-ABCD-A2CC5CE8B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739" y="2338708"/>
            <a:ext cx="1902117" cy="8047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7FA601-3884-4960-AFC4-623E3C8AA7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3120" y="3303846"/>
            <a:ext cx="3243353" cy="8352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071EE1-AF62-44C3-A72F-C62059AC18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0681" y="4484364"/>
            <a:ext cx="4688230" cy="7803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650149-4F7F-4F61-AC47-3C2ABAA827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6049" y="5549992"/>
            <a:ext cx="6157494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6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601472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683568" y="2690336"/>
            <a:ext cx="7507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0CF300E-027E-496C-A4C9-29151EC8DAD7}"/>
              </a:ext>
            </a:extLst>
          </p:cNvPr>
          <p:cNvSpPr/>
          <p:nvPr/>
        </p:nvSpPr>
        <p:spPr>
          <a:xfrm>
            <a:off x="395535" y="1590096"/>
            <a:ext cx="874846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D7ADDC-3270-4EE8-BD57-53A5855FB67E}"/>
              </a:ext>
            </a:extLst>
          </p:cNvPr>
          <p:cNvSpPr/>
          <p:nvPr/>
        </p:nvSpPr>
        <p:spPr>
          <a:xfrm>
            <a:off x="952952" y="2031831"/>
            <a:ext cx="7507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поговорки – настоящие перлы народного творчества и мудрости. В них тоже нашли отражение правила здорового питания.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85125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97498" y="0"/>
            <a:ext cx="9287069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683568" y="2690336"/>
            <a:ext cx="7507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0CF300E-027E-496C-A4C9-29151EC8DAD7}"/>
              </a:ext>
            </a:extLst>
          </p:cNvPr>
          <p:cNvSpPr/>
          <p:nvPr/>
        </p:nvSpPr>
        <p:spPr>
          <a:xfrm>
            <a:off x="395535" y="1590096"/>
            <a:ext cx="8748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4">
            <a:extLst>
              <a:ext uri="{FF2B5EF4-FFF2-40B4-BE49-F238E27FC236}">
                <a16:creationId xmlns:a16="http://schemas.microsoft.com/office/drawing/2014/main" id="{B1A286D9-9956-4740-AF1E-92E1491400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599350"/>
              </p:ext>
            </p:extLst>
          </p:nvPr>
        </p:nvGraphicFramePr>
        <p:xfrm>
          <a:off x="395535" y="1699516"/>
          <a:ext cx="892899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279">
                  <a:extLst>
                    <a:ext uri="{9D8B030D-6E8A-4147-A177-3AD203B41FA5}">
                      <a16:colId xmlns:a16="http://schemas.microsoft.com/office/drawing/2014/main" val="1453005245"/>
                    </a:ext>
                  </a:extLst>
                </a:gridCol>
                <a:gridCol w="4030789">
                  <a:extLst>
                    <a:ext uri="{9D8B030D-6E8A-4147-A177-3AD203B41FA5}">
                      <a16:colId xmlns:a16="http://schemas.microsoft.com/office/drawing/2014/main" val="2402836900"/>
                    </a:ext>
                  </a:extLst>
                </a:gridCol>
                <a:gridCol w="4272924">
                  <a:extLst>
                    <a:ext uri="{9D8B030D-6E8A-4147-A177-3AD203B41FA5}">
                      <a16:colId xmlns:a16="http://schemas.microsoft.com/office/drawing/2014/main" val="523061671"/>
                    </a:ext>
                  </a:extLst>
                </a:gridCol>
              </a:tblGrid>
              <a:tr h="365759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Пословицы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Значение пословиц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099012"/>
                  </a:ext>
                </a:extLst>
              </a:tr>
              <a:tr h="914397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«КАПУСТА НЕ ПУСТА, САМА ЛЕТИТ В УСТА»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Подчеркивается важность ежедневного употребления первых блюд и питательной пищи.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942079"/>
                  </a:ext>
                </a:extLst>
              </a:tr>
              <a:tr h="914397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«НЕ ВСЁ В РОТ, ЧТО ОКО ВИДИТ»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Овощное меню – пожалуй,  самое полезное из того, что нам может предложить природа.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938168"/>
                  </a:ext>
                </a:extLst>
              </a:tr>
              <a:tr h="914397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«ЩИ ДА КАША – ПИЩА НАША»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полноценного развития, активной работы и бодрости духа необходимы злаковые культуры.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735884"/>
                  </a:ext>
                </a:extLst>
              </a:tr>
              <a:tr h="914397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«ГРЕЧНЕВАЯ КАША – МАТУШКА НАША, А ХЛЕБ РЖАНОЙ – ОТЕЦ НАШ РОДНОЙ»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выбору пищи нужно подходить с умом, и тогда она станет основой активной жизнедеятельности.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57162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D6A469-31CE-4FDC-BD53-11A899AC7C7C}"/>
              </a:ext>
            </a:extLst>
          </p:cNvPr>
          <p:cNvSpPr/>
          <p:nvPr/>
        </p:nvSpPr>
        <p:spPr>
          <a:xfrm>
            <a:off x="1475656" y="31684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3.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Соотнесите пословицу и её значение.</a:t>
            </a:r>
          </a:p>
        </p:txBody>
      </p:sp>
    </p:spTree>
    <p:extLst>
      <p:ext uri="{BB962C8B-B14F-4D97-AF65-F5344CB8AC3E}">
        <p14:creationId xmlns:p14="http://schemas.microsoft.com/office/powerpoint/2010/main" val="315022555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838</Words>
  <Application>Microsoft Office PowerPoint</Application>
  <PresentationFormat>Экран (4:3)</PresentationFormat>
  <Paragraphs>111</Paragraphs>
  <Slides>20</Slides>
  <Notes>17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Правильный ответ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Пролог                                                Экспозиция                                                    Завязка                                           Развитие действия                                               Кульминация                                                   Развязка                                                    Эпилог</vt:lpstr>
      <vt:lpstr>Правильный ответ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159</cp:revision>
  <dcterms:created xsi:type="dcterms:W3CDTF">2020-07-18T05:19:20Z</dcterms:created>
  <dcterms:modified xsi:type="dcterms:W3CDTF">2024-12-11T17:09:59Z</dcterms:modified>
</cp:coreProperties>
</file>