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notesMasterIdLst>
    <p:notesMasterId r:id="rId24"/>
  </p:notesMasterIdLst>
  <p:sldIdLst>
    <p:sldId id="257" r:id="rId2"/>
    <p:sldId id="258" r:id="rId3"/>
    <p:sldId id="306" r:id="rId4"/>
    <p:sldId id="310" r:id="rId5"/>
    <p:sldId id="273" r:id="rId6"/>
    <p:sldId id="262" r:id="rId7"/>
    <p:sldId id="311" r:id="rId8"/>
    <p:sldId id="312" r:id="rId9"/>
    <p:sldId id="314" r:id="rId10"/>
    <p:sldId id="313" r:id="rId11"/>
    <p:sldId id="315" r:id="rId12"/>
    <p:sldId id="316" r:id="rId13"/>
    <p:sldId id="317" r:id="rId14"/>
    <p:sldId id="322" r:id="rId15"/>
    <p:sldId id="327" r:id="rId16"/>
    <p:sldId id="318" r:id="rId17"/>
    <p:sldId id="323" r:id="rId18"/>
    <p:sldId id="324" r:id="rId19"/>
    <p:sldId id="319" r:id="rId20"/>
    <p:sldId id="325" r:id="rId21"/>
    <p:sldId id="326" r:id="rId22"/>
    <p:sldId id="320" r:id="rId2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60"/>
  </p:normalViewPr>
  <p:slideViewPr>
    <p:cSldViewPr>
      <p:cViewPr varScale="1">
        <p:scale>
          <a:sx n="87" d="100"/>
          <a:sy n="87" d="100"/>
        </p:scale>
        <p:origin x="1358" y="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D55F07-9B93-4A33-9D17-25598FABCBF4}" type="datetimeFigureOut">
              <a:rPr lang="ru-RU" smtClean="0"/>
              <a:pPr/>
              <a:t>11.12.2024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88B5E5-E8E0-4B36-833C-7BA223E126A3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338702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Google Shape;73;p1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4339" name="Google Shape;74;p1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379178932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9459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43978737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9459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230293841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9459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72696803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9459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234159528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9459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311365966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9459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77529921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9459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70343252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9459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63657941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9459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255433769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9459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37442982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5363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390554158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9459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33354264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9459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209903668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 dirty="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9459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4228335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5363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390554158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5363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36616902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5363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20960414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9459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322270046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9459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206552421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9459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48501087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9459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9192751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11.12.2024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11.12.2024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11.12.2024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11.12.2024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11.12.2024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11.12.2024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11.12.2024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11.12.2024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11.12.2024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11.12.2024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11.12.2024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11.12.2024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Google Shape;76;p1"/>
          <p:cNvSpPr>
            <a:spLocks noChangeArrowheads="1"/>
          </p:cNvSpPr>
          <p:nvPr/>
        </p:nvSpPr>
        <p:spPr bwMode="auto">
          <a:xfrm>
            <a:off x="735755" y="3249739"/>
            <a:ext cx="7711857" cy="16759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49654" tIns="24815" rIns="49654" bIns="24815"/>
          <a:lstStyle>
            <a:lvl1pPr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r>
              <a:rPr lang="kk-KZ" sz="2400" b="1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         </a:t>
            </a:r>
            <a:endParaRPr lang="ru-RU" altLang="ru-RU" sz="2500" b="1" dirty="0">
              <a:solidFill>
                <a:srgbClr val="090F78"/>
              </a:solidFill>
              <a:latin typeface="Times New Roman" pitchFamily="18" charset="0"/>
              <a:cs typeface="Times New Roman" pitchFamily="18" charset="0"/>
              <a:sym typeface="Century Gothic" pitchFamily="34" charset="0"/>
            </a:endParaRPr>
          </a:p>
        </p:txBody>
      </p:sp>
      <p:cxnSp>
        <p:nvCxnSpPr>
          <p:cNvPr id="2051" name="Google Shape;77;p1"/>
          <p:cNvCxnSpPr>
            <a:cxnSpLocks noChangeShapeType="1"/>
          </p:cNvCxnSpPr>
          <p:nvPr/>
        </p:nvCxnSpPr>
        <p:spPr bwMode="auto">
          <a:xfrm>
            <a:off x="1058836" y="5189215"/>
            <a:ext cx="6939449" cy="0"/>
          </a:xfrm>
          <a:prstGeom prst="straightConnector1">
            <a:avLst/>
          </a:prstGeom>
          <a:noFill/>
          <a:ln w="38100">
            <a:solidFill>
              <a:srgbClr val="090F78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52" name="Google Shape;78;p1"/>
          <p:cNvCxnSpPr>
            <a:cxnSpLocks noChangeShapeType="1"/>
          </p:cNvCxnSpPr>
          <p:nvPr/>
        </p:nvCxnSpPr>
        <p:spPr bwMode="auto">
          <a:xfrm>
            <a:off x="1179653" y="5300084"/>
            <a:ext cx="6712749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" name="Прямоугольник 1"/>
          <p:cNvSpPr/>
          <p:nvPr/>
        </p:nvSpPr>
        <p:spPr>
          <a:xfrm>
            <a:off x="573490" y="2909787"/>
            <a:ext cx="7424795" cy="20159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5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</a:p>
          <a:p>
            <a:pPr algn="ctr"/>
            <a:r>
              <a:rPr lang="ru-RU" sz="25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Урок 61. Янка Мавр «Сын воды». </a:t>
            </a:r>
            <a:r>
              <a:rPr lang="ru-RU" sz="25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5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Русский язык и литература. 8 </a:t>
            </a:r>
            <a:r>
              <a:rPr lang="ru-RU" sz="2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класс</a:t>
            </a:r>
            <a:endParaRPr lang="ru-RU" sz="25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5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02127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911B8CC8-BCC4-420D-87EE-02BC376945E1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10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7172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173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" name="Прямоугольник 1"/>
          <p:cNvSpPr/>
          <p:nvPr/>
        </p:nvSpPr>
        <p:spPr>
          <a:xfrm>
            <a:off x="4523753" y="5517232"/>
            <a:ext cx="18473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ru-RU" sz="2800" b="1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00004" y="940045"/>
            <a:ext cx="847476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dirty="0"/>
              <a:t>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-41051" y="497048"/>
            <a:ext cx="817512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Прослушайте 1-ю </a:t>
            </a:r>
            <a:r>
              <a:rPr lang="ru-RU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главу научно-фантастической повести </a:t>
            </a:r>
            <a:endParaRPr lang="ru-RU" sz="240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«Сын воды</a:t>
            </a:r>
            <a:r>
              <a:rPr lang="ru-RU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(в сокращении).</a:t>
            </a: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E9CE2BC7-3C5A-410B-85A5-3DE59550BE03}"/>
              </a:ext>
            </a:extLst>
          </p:cNvPr>
          <p:cNvSpPr/>
          <p:nvPr/>
        </p:nvSpPr>
        <p:spPr>
          <a:xfrm>
            <a:off x="0" y="257469"/>
            <a:ext cx="8659018" cy="1082686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6000"/>
              </a:lnSpc>
              <a:spcAft>
                <a:spcPts val="0"/>
              </a:spcAft>
            </a:pPr>
            <a:r>
              <a:rPr lang="ru-RU" sz="2300" b="1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Задание 3</a:t>
            </a:r>
            <a:r>
              <a:rPr lang="ru-RU" sz="2300" b="1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>
              <a:lnSpc>
                <a:spcPct val="106000"/>
              </a:lnSpc>
              <a:spcAft>
                <a:spcPts val="0"/>
              </a:spcAft>
            </a:pPr>
            <a:r>
              <a:rPr lang="ru-RU" sz="2400" b="1" dirty="0" smtClean="0">
                <a:latin typeface="Times New Roman" panose="02020603050405020304" pitchFamily="18" charset="0"/>
                <a:ea typeface="SchoolBookC"/>
              </a:rPr>
              <a:t>Вариант заполнения таблицы.</a:t>
            </a:r>
            <a:endParaRPr lang="ru-RU" dirty="0"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9353647"/>
              </p:ext>
            </p:extLst>
          </p:nvPr>
        </p:nvGraphicFramePr>
        <p:xfrm>
          <a:off x="1081083" y="2176916"/>
          <a:ext cx="6496852" cy="30293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48426">
                  <a:extLst>
                    <a:ext uri="{9D8B030D-6E8A-4147-A177-3AD203B41FA5}">
                      <a16:colId xmlns:a16="http://schemas.microsoft.com/office/drawing/2014/main" val="3723276742"/>
                    </a:ext>
                  </a:extLst>
                </a:gridCol>
                <a:gridCol w="3248426">
                  <a:extLst>
                    <a:ext uri="{9D8B030D-6E8A-4147-A177-3AD203B41FA5}">
                      <a16:colId xmlns:a16="http://schemas.microsoft.com/office/drawing/2014/main" val="1929809250"/>
                    </a:ext>
                  </a:extLst>
                </a:gridCol>
              </a:tblGrid>
              <a:tr h="743368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Манг</a:t>
                      </a:r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Нгара</a:t>
                      </a:r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4898741"/>
                  </a:ext>
                </a:extLst>
              </a:tr>
              <a:tr h="743368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свободный, независимый, гордый, сообразительный, терпеливый, выносливый, добрый, сильный духом, целеустремлённый, любознательный, отзывчивый, восприимчив к красоте природы</a:t>
                      </a:r>
                      <a:endParaRPr lang="ru-RU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одинокий, странно одетый, отвратительный, подлый</a:t>
                      </a:r>
                      <a:r>
                        <a:rPr lang="kk-KZ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kk-KZ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жестокий, нечестный, рассчетливый, упрямый, хитрый, гнусный</a:t>
                      </a:r>
                      <a:endParaRPr lang="ru-RU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707373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7928165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911B8CC8-BCC4-420D-87EE-02BC376945E1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11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7172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173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" name="Прямоугольник 1"/>
          <p:cNvSpPr/>
          <p:nvPr/>
        </p:nvSpPr>
        <p:spPr>
          <a:xfrm>
            <a:off x="4523753" y="5517232"/>
            <a:ext cx="18473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ru-RU" sz="2800" b="1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00004" y="940045"/>
            <a:ext cx="847476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dirty="0"/>
              <a:t>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-41051" y="497048"/>
            <a:ext cx="817512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Прослушайте 1-ю </a:t>
            </a:r>
            <a:r>
              <a:rPr lang="ru-RU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главу научно-фантастической повести </a:t>
            </a:r>
            <a:endParaRPr lang="ru-RU" sz="240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«Сын воды</a:t>
            </a:r>
            <a:r>
              <a:rPr lang="ru-RU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(в сокращении).</a:t>
            </a: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E9CE2BC7-3C5A-410B-85A5-3DE59550BE03}"/>
              </a:ext>
            </a:extLst>
          </p:cNvPr>
          <p:cNvSpPr/>
          <p:nvPr/>
        </p:nvSpPr>
        <p:spPr>
          <a:xfrm>
            <a:off x="0" y="228094"/>
            <a:ext cx="8659018" cy="1082686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6000"/>
              </a:lnSpc>
              <a:spcAft>
                <a:spcPts val="0"/>
              </a:spcAft>
            </a:pPr>
            <a:endParaRPr lang="ru-RU" sz="2300" b="1" dirty="0" smtClean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6000"/>
              </a:lnSpc>
              <a:spcAft>
                <a:spcPts val="0"/>
              </a:spcAft>
            </a:pPr>
            <a:r>
              <a:rPr lang="ru-RU" sz="2300" b="1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Задание 4. </a:t>
            </a:r>
          </a:p>
          <a:p>
            <a:pPr marL="67945" marR="60960" algn="just">
              <a:lnSpc>
                <a:spcPct val="106000"/>
              </a:lnSpc>
              <a:spcAft>
                <a:spcPts val="0"/>
              </a:spcAft>
            </a:pPr>
            <a:r>
              <a:rPr lang="kk-KZ" sz="19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Вспомним содержание</a:t>
            </a:r>
            <a:r>
              <a:rPr lang="ru-RU" sz="19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7-й главы (в сокращении). Какие </a:t>
            </a:r>
            <a:r>
              <a:rPr lang="ru-RU" sz="19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иллюстрации вы вы нарисовали </a:t>
            </a:r>
            <a:r>
              <a:rPr lang="ru-RU" sz="19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бы к прочитанной главе? Дайте их словесное описание.</a:t>
            </a:r>
            <a:endParaRPr lang="ru-RU" sz="1900" b="1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lnSpc>
                <a:spcPct val="106000"/>
              </a:lnSpc>
              <a:spcAft>
                <a:spcPts val="0"/>
              </a:spcAft>
            </a:pPr>
            <a:endParaRPr lang="ru-RU" dirty="0"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89349" y="1847851"/>
            <a:ext cx="2880320" cy="39522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696226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911B8CC8-BCC4-420D-87EE-02BC376945E1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12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7172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173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" name="Прямоугольник 1"/>
          <p:cNvSpPr/>
          <p:nvPr/>
        </p:nvSpPr>
        <p:spPr>
          <a:xfrm>
            <a:off x="4523753" y="5517232"/>
            <a:ext cx="18473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ru-RU" sz="2800" b="1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00004" y="940045"/>
            <a:ext cx="847476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dirty="0"/>
              <a:t>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-41051" y="497048"/>
            <a:ext cx="817512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Прослушайте 1-ю </a:t>
            </a:r>
            <a:r>
              <a:rPr lang="ru-RU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главу научно-фантастической повести </a:t>
            </a:r>
            <a:endParaRPr lang="ru-RU" sz="240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«Сын воды</a:t>
            </a:r>
            <a:r>
              <a:rPr lang="ru-RU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(в сокращении).</a:t>
            </a: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E9CE2BC7-3C5A-410B-85A5-3DE59550BE03}"/>
              </a:ext>
            </a:extLst>
          </p:cNvPr>
          <p:cNvSpPr/>
          <p:nvPr/>
        </p:nvSpPr>
        <p:spPr>
          <a:xfrm>
            <a:off x="0" y="228094"/>
            <a:ext cx="8659018" cy="1082686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6000"/>
              </a:lnSpc>
              <a:spcAft>
                <a:spcPts val="0"/>
              </a:spcAft>
            </a:pPr>
            <a:endParaRPr lang="ru-RU" sz="2300" b="1" dirty="0" smtClean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6000"/>
              </a:lnSpc>
              <a:spcAft>
                <a:spcPts val="0"/>
              </a:spcAft>
            </a:pPr>
            <a:r>
              <a:rPr lang="ru-RU" sz="2300" b="1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Задание 4. </a:t>
            </a:r>
          </a:p>
          <a:p>
            <a:pPr marL="67945" marR="60960" algn="just">
              <a:lnSpc>
                <a:spcPct val="106000"/>
              </a:lnSpc>
              <a:spcAft>
                <a:spcPts val="0"/>
              </a:spcAft>
            </a:pPr>
            <a:r>
              <a:rPr lang="ru-RU" sz="19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Какие иллюстрации вы </a:t>
            </a:r>
            <a:r>
              <a:rPr lang="ru-RU" sz="19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вы</a:t>
            </a:r>
            <a:r>
              <a:rPr lang="ru-RU" sz="19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нарисовали </a:t>
            </a:r>
            <a:r>
              <a:rPr lang="ru-RU" sz="19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бы к прочитанной главе? </a:t>
            </a:r>
            <a:endParaRPr lang="ru-RU" sz="1900" b="1" dirty="0" smtClean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7945" marR="60960" algn="just">
              <a:lnSpc>
                <a:spcPct val="106000"/>
              </a:lnSpc>
              <a:spcAft>
                <a:spcPts val="0"/>
              </a:spcAft>
            </a:pPr>
            <a:r>
              <a:rPr lang="ru-RU" sz="19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Дайте </a:t>
            </a:r>
            <a:r>
              <a:rPr lang="ru-RU" sz="19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их словесное описание.</a:t>
            </a:r>
            <a:endParaRPr lang="ru-RU" sz="1900" b="1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lnSpc>
                <a:spcPct val="106000"/>
              </a:lnSpc>
              <a:spcAft>
                <a:spcPts val="0"/>
              </a:spcAft>
            </a:pPr>
            <a:endParaRPr lang="ru-RU" dirty="0"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71226" y="2181705"/>
            <a:ext cx="7716565" cy="32059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7945" marR="60960" algn="just">
              <a:lnSpc>
                <a:spcPct val="106000"/>
              </a:lnSpc>
              <a:spcAft>
                <a:spcPts val="0"/>
              </a:spcAft>
            </a:pPr>
            <a:r>
              <a:rPr lang="ru-RU" sz="2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Критерий</a:t>
            </a:r>
            <a:r>
              <a:rPr lang="kk-KZ" sz="2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endParaRPr lang="ru-RU" sz="24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67945" marR="60960" algn="just">
              <a:lnSpc>
                <a:spcPct val="106000"/>
              </a:lnSpc>
              <a:spcAft>
                <a:spcPts val="0"/>
              </a:spcAft>
            </a:pPr>
            <a:r>
              <a:rPr lang="kk-KZ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-создает словесную иллюстрацию предлагаемой главы повести.</a:t>
            </a:r>
            <a:endParaRPr lang="ru-RU" sz="24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67945" marR="60960" algn="just">
              <a:lnSpc>
                <a:spcPct val="106000"/>
              </a:lnSpc>
              <a:spcAft>
                <a:spcPts val="0"/>
              </a:spcAft>
            </a:pPr>
            <a:r>
              <a:rPr lang="ru-RU" sz="2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Дескрипторы:</a:t>
            </a:r>
            <a:r>
              <a:rPr lang="ru-RU" sz="2400" b="1" dirty="0">
                <a:solidFill>
                  <a:srgbClr val="000000"/>
                </a:solidFill>
                <a:latin typeface="Times New Roman" panose="02020603050405020304" pitchFamily="18" charset="0"/>
                <a:ea typeface="Tahoma" panose="020B0604030504040204" pitchFamily="34" charset="0"/>
              </a:rPr>
              <a:t> </a:t>
            </a:r>
            <a:endParaRPr lang="ru-RU" sz="24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67945" marR="60960" algn="just">
              <a:lnSpc>
                <a:spcPct val="106000"/>
              </a:lnSpc>
              <a:spcAft>
                <a:spcPts val="0"/>
              </a:spcAft>
            </a:pPr>
            <a:r>
              <a:rPr lang="kk-KZ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-иллюстрирует в словесной форме воображаемые </a:t>
            </a:r>
            <a:r>
              <a:rPr lang="kk-KZ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картины </a:t>
            </a:r>
            <a:r>
              <a:rPr lang="kk-KZ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предлагаемой </a:t>
            </a:r>
            <a:r>
              <a:rPr lang="kk-KZ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главы;</a:t>
            </a:r>
            <a:endParaRPr lang="ru-RU" sz="24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67945" marR="60960" algn="just">
              <a:lnSpc>
                <a:spcPct val="106000"/>
              </a:lnSpc>
              <a:spcAft>
                <a:spcPts val="0"/>
              </a:spcAft>
            </a:pPr>
            <a:r>
              <a:rPr lang="kk-KZ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-выражает собственные мысли </a:t>
            </a:r>
            <a:r>
              <a:rPr lang="kk-KZ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по отношению </a:t>
            </a:r>
            <a:r>
              <a:rPr lang="kk-KZ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 сюжету и героям произведения.</a:t>
            </a:r>
            <a:endParaRPr lang="ru-RU" sz="24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054861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911B8CC8-BCC4-420D-87EE-02BC376945E1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13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7172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173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" name="Прямоугольник 1"/>
          <p:cNvSpPr/>
          <p:nvPr/>
        </p:nvSpPr>
        <p:spPr>
          <a:xfrm>
            <a:off x="4523753" y="5517232"/>
            <a:ext cx="18473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ru-RU" sz="2800" b="1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00004" y="940045"/>
            <a:ext cx="847476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dirty="0"/>
              <a:t>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-41051" y="497048"/>
            <a:ext cx="817512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Прослушайте 1-ю </a:t>
            </a:r>
            <a:r>
              <a:rPr lang="ru-RU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главу научно-фантастической повести </a:t>
            </a:r>
            <a:endParaRPr lang="ru-RU" sz="240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«Сын воды</a:t>
            </a:r>
            <a:r>
              <a:rPr lang="ru-RU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(в сокращении).</a:t>
            </a: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E9CE2BC7-3C5A-410B-85A5-3DE59550BE03}"/>
              </a:ext>
            </a:extLst>
          </p:cNvPr>
          <p:cNvSpPr/>
          <p:nvPr/>
        </p:nvSpPr>
        <p:spPr>
          <a:xfrm>
            <a:off x="0" y="228094"/>
            <a:ext cx="8659018" cy="1082686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6000"/>
              </a:lnSpc>
              <a:spcAft>
                <a:spcPts val="0"/>
              </a:spcAft>
            </a:pPr>
            <a:endParaRPr lang="ru-RU" sz="2300" b="1" dirty="0" smtClean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6000"/>
              </a:lnSpc>
              <a:spcAft>
                <a:spcPts val="0"/>
              </a:spcAft>
            </a:pPr>
            <a:r>
              <a:rPr lang="ru-RU" sz="2300" b="1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Задание 4. </a:t>
            </a:r>
            <a:endParaRPr lang="ru-RU" sz="2300" b="1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6000"/>
              </a:lnSpc>
              <a:spcAft>
                <a:spcPts val="0"/>
              </a:spcAft>
            </a:pPr>
            <a:r>
              <a:rPr lang="kk-KZ" sz="2300" b="1" dirty="0" smtClean="0">
                <a:solidFill>
                  <a:prstClr val="white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Пример словесной иллюстрации.</a:t>
            </a:r>
            <a:endParaRPr lang="ru-RU" sz="1900" b="1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lnSpc>
                <a:spcPct val="106000"/>
              </a:lnSpc>
              <a:spcAft>
                <a:spcPts val="0"/>
              </a:spcAft>
            </a:pPr>
            <a:endParaRPr lang="ru-RU" dirty="0"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4037" y="286843"/>
            <a:ext cx="969963" cy="1023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457472" y="2227769"/>
            <a:ext cx="8201546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Я представляю себе картину нападения спрута на семьи Тайдо и Коса. Жуткая картина того, как чудовище уволакивает бедного ребенка, а мужчины тщетно пытаются с </a:t>
            </a:r>
            <a:r>
              <a:rPr lang="kk-KZ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ним сражаться</a:t>
            </a:r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/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Ноги спрута обвили тельце ребенка и тащат в пучину вод. Все уже безнадежно. Видно отчаяние и ужас на лицах мужчин, но они из последних сил борются за жизнь своего дитя. </a:t>
            </a:r>
          </a:p>
          <a:p>
            <a:pPr algn="just"/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Картина четко изображает жизнь бедных фуиджи, вынужденных практически каждую минуту бороться за выживание. Мне искренне жаль этих людей, но в то же время меня переполняет искренняя симпатия по отношению к ним. Это дети природы, живущие в гармонии с ней, соединенные с ней целиком и полностью.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939969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911B8CC8-BCC4-420D-87EE-02BC376945E1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14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7172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173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" name="Прямоугольник 1"/>
          <p:cNvSpPr/>
          <p:nvPr/>
        </p:nvSpPr>
        <p:spPr>
          <a:xfrm>
            <a:off x="4523753" y="5517232"/>
            <a:ext cx="18473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ru-RU" sz="2800" b="1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00004" y="940045"/>
            <a:ext cx="847476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dirty="0"/>
              <a:t>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-41051" y="497048"/>
            <a:ext cx="817512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Прослушайте 1-ю </a:t>
            </a:r>
            <a:r>
              <a:rPr lang="ru-RU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главу научно-фантастической повести </a:t>
            </a:r>
            <a:endParaRPr lang="ru-RU" sz="240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«Сын воды</a:t>
            </a:r>
            <a:r>
              <a:rPr lang="ru-RU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(в сокращении).</a:t>
            </a: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E9CE2BC7-3C5A-410B-85A5-3DE59550BE03}"/>
              </a:ext>
            </a:extLst>
          </p:cNvPr>
          <p:cNvSpPr/>
          <p:nvPr/>
        </p:nvSpPr>
        <p:spPr>
          <a:xfrm>
            <a:off x="0" y="228094"/>
            <a:ext cx="8659018" cy="1082686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6000"/>
              </a:lnSpc>
              <a:spcAft>
                <a:spcPts val="0"/>
              </a:spcAft>
            </a:pPr>
            <a:r>
              <a:rPr lang="ru-RU" sz="2300" b="1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Задание 5. </a:t>
            </a:r>
            <a:endParaRPr lang="ru-RU" sz="2300" b="1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6000"/>
              </a:lnSpc>
              <a:spcAft>
                <a:spcPts val="0"/>
              </a:spcAft>
            </a:pP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Определите жанровые особенности произведения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ответив на вопросы</a:t>
            </a:r>
            <a:endParaRPr lang="ru-RU" sz="24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57472" y="2208410"/>
            <a:ext cx="8201546" cy="24157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60960" algn="just">
              <a:lnSpc>
                <a:spcPct val="106000"/>
              </a:lnSpc>
              <a:spcAft>
                <a:spcPts val="0"/>
              </a:spcAft>
            </a:pP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1.Почему это произведение относится к жанру повести? 2.Каково оно по объёму в сравнении с рассказом? </a:t>
            </a:r>
            <a:endParaRPr lang="ru-RU" sz="2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60960" algn="just">
              <a:lnSpc>
                <a:spcPct val="106000"/>
              </a:lnSpc>
              <a:spcAft>
                <a:spcPts val="0"/>
              </a:spcAft>
            </a:pP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3.Описывается один эпизод из жизни героя или несколько? Одно событие или ряд событий? </a:t>
            </a:r>
            <a:endParaRPr lang="ru-RU" sz="2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60960" algn="just">
              <a:lnSpc>
                <a:spcPct val="106000"/>
              </a:lnSpc>
              <a:spcAft>
                <a:spcPts val="0"/>
              </a:spcAft>
            </a:pP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4.Как описываются характер и особенности личности героя? Подробно или кратко?</a:t>
            </a:r>
            <a:endParaRPr lang="ru-RU" sz="2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162627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911B8CC8-BCC4-420D-87EE-02BC376945E1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15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7172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173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" name="Прямоугольник 1"/>
          <p:cNvSpPr/>
          <p:nvPr/>
        </p:nvSpPr>
        <p:spPr>
          <a:xfrm>
            <a:off x="4523753" y="5517232"/>
            <a:ext cx="18473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ru-RU" sz="2800" b="1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00004" y="940045"/>
            <a:ext cx="847476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dirty="0"/>
              <a:t>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-41051" y="497048"/>
            <a:ext cx="817512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Прослушайте 1-ю </a:t>
            </a:r>
            <a:r>
              <a:rPr lang="ru-RU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главу научно-фантастической повести </a:t>
            </a:r>
            <a:endParaRPr lang="ru-RU" sz="240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«Сын воды</a:t>
            </a:r>
            <a:r>
              <a:rPr lang="ru-RU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(в сокращении).</a:t>
            </a: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E9CE2BC7-3C5A-410B-85A5-3DE59550BE03}"/>
              </a:ext>
            </a:extLst>
          </p:cNvPr>
          <p:cNvSpPr/>
          <p:nvPr/>
        </p:nvSpPr>
        <p:spPr>
          <a:xfrm>
            <a:off x="0" y="228094"/>
            <a:ext cx="8659018" cy="1082686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6000"/>
              </a:lnSpc>
              <a:spcAft>
                <a:spcPts val="0"/>
              </a:spcAft>
            </a:pPr>
            <a:endParaRPr lang="ru-RU" sz="2300" b="1" dirty="0" smtClean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6000"/>
              </a:lnSpc>
              <a:spcAft>
                <a:spcPts val="0"/>
              </a:spcAft>
            </a:pPr>
            <a:r>
              <a:rPr lang="ru-RU" sz="2300" b="1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Задание 5. </a:t>
            </a:r>
            <a:endParaRPr lang="ru-RU" sz="2300" b="1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6000"/>
              </a:lnSpc>
              <a:spcAft>
                <a:spcPts val="0"/>
              </a:spcAft>
            </a:pPr>
            <a:r>
              <a:rPr lang="kk-KZ" sz="2300" b="1" dirty="0" smtClean="0">
                <a:solidFill>
                  <a:prstClr val="white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Проверим себя.</a:t>
            </a:r>
            <a:endParaRPr lang="ru-RU" sz="1900" b="1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lnSpc>
                <a:spcPct val="106000"/>
              </a:lnSpc>
              <a:spcAft>
                <a:spcPts val="0"/>
              </a:spcAft>
            </a:pPr>
            <a:endParaRPr lang="ru-RU" dirty="0"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57471" y="2276871"/>
            <a:ext cx="8180685" cy="28144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60960" algn="just">
              <a:lnSpc>
                <a:spcPct val="106000"/>
              </a:lnSpc>
              <a:spcAft>
                <a:spcPts val="0"/>
              </a:spcAft>
            </a:pPr>
            <a:r>
              <a:rPr lang="kk-KZ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1. Произведение относится к жанру повести потому, что в нем </a:t>
            </a:r>
            <a:r>
              <a:rPr lang="kk-KZ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повествуется о ряде событий из жизни героя;</a:t>
            </a:r>
            <a:endParaRPr lang="ru-RU" sz="24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R="60960" algn="just">
              <a:lnSpc>
                <a:spcPct val="106000"/>
              </a:lnSpc>
              <a:spcAft>
                <a:spcPts val="0"/>
              </a:spcAft>
            </a:pPr>
            <a:r>
              <a:rPr lang="kk-KZ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2. Повесть по объему больше рассказа;</a:t>
            </a:r>
            <a:endParaRPr lang="ru-RU" sz="24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R="60960" algn="just">
              <a:lnSpc>
                <a:spcPct val="106000"/>
              </a:lnSpc>
              <a:spcAft>
                <a:spcPts val="0"/>
              </a:spcAft>
            </a:pPr>
            <a:r>
              <a:rPr lang="kk-KZ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3. В </a:t>
            </a:r>
            <a:r>
              <a:rPr lang="kk-KZ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повести </a:t>
            </a:r>
            <a:r>
              <a:rPr lang="kk-KZ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описывается </a:t>
            </a:r>
            <a:r>
              <a:rPr lang="kk-KZ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несколько эпизодов из жизни героя, повествуется о ряде событий;</a:t>
            </a:r>
            <a:endParaRPr lang="ru-RU" sz="24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R="60960" algn="just">
              <a:lnSpc>
                <a:spcPct val="106000"/>
              </a:lnSpc>
              <a:spcAft>
                <a:spcPts val="0"/>
              </a:spcAft>
            </a:pPr>
            <a:r>
              <a:rPr lang="kk-KZ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4. Характер и особенности личности героя описываются подробно на основе ряда событий.</a:t>
            </a:r>
            <a:endParaRPr lang="ru-RU" sz="24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527320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911B8CC8-BCC4-420D-87EE-02BC376945E1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16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7172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173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" name="Прямоугольник 1"/>
          <p:cNvSpPr/>
          <p:nvPr/>
        </p:nvSpPr>
        <p:spPr>
          <a:xfrm>
            <a:off x="4523753" y="5517232"/>
            <a:ext cx="18473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ru-RU" sz="2800" b="1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00004" y="940045"/>
            <a:ext cx="847476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dirty="0"/>
              <a:t>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-41051" y="497048"/>
            <a:ext cx="817512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Прослушайте 1-ю </a:t>
            </a:r>
            <a:r>
              <a:rPr lang="ru-RU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главу научно-фантастической повести </a:t>
            </a:r>
            <a:endParaRPr lang="ru-RU" sz="240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«Сын воды</a:t>
            </a:r>
            <a:r>
              <a:rPr lang="ru-RU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(в сокращении).</a:t>
            </a: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E9CE2BC7-3C5A-410B-85A5-3DE59550BE03}"/>
              </a:ext>
            </a:extLst>
          </p:cNvPr>
          <p:cNvSpPr/>
          <p:nvPr/>
        </p:nvSpPr>
        <p:spPr>
          <a:xfrm>
            <a:off x="0" y="228094"/>
            <a:ext cx="8659018" cy="1082686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6000"/>
              </a:lnSpc>
              <a:spcAft>
                <a:spcPts val="0"/>
              </a:spcAft>
            </a:pPr>
            <a:endParaRPr lang="ru-RU" sz="2300" b="1" dirty="0" smtClean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6000"/>
              </a:lnSpc>
              <a:spcAft>
                <a:spcPts val="0"/>
              </a:spcAft>
            </a:pPr>
            <a:r>
              <a:rPr lang="ru-RU" sz="2300" b="1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Задание 6. </a:t>
            </a:r>
            <a:endParaRPr lang="ru-RU" sz="2300" b="1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60960" algn="just">
              <a:lnSpc>
                <a:spcPct val="106000"/>
              </a:lnSpc>
              <a:spcAft>
                <a:spcPts val="0"/>
              </a:spcAft>
            </a:pPr>
            <a:r>
              <a:rPr lang="ru-RU" sz="20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Напишите письмо от имени главного героя </a:t>
            </a:r>
            <a:r>
              <a:rPr lang="ru-RU" sz="2000" b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Манга</a:t>
            </a:r>
            <a:r>
              <a:rPr lang="ru-RU" sz="20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своим </a:t>
            </a:r>
            <a:endParaRPr lang="ru-RU" sz="2000" b="1" dirty="0" smtClean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R="60960" algn="just">
              <a:lnSpc>
                <a:spcPct val="106000"/>
              </a:lnSpc>
              <a:spcAft>
                <a:spcPts val="0"/>
              </a:spcAft>
            </a:pPr>
            <a:r>
              <a:rPr lang="ru-RU" sz="20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родителям</a:t>
            </a:r>
            <a:r>
              <a:rPr lang="ru-RU" sz="20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используя </a:t>
            </a:r>
            <a:r>
              <a:rPr lang="kk-KZ" sz="20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прием «РАФТ»</a:t>
            </a:r>
            <a:endParaRPr lang="ru-RU" sz="1600" b="1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lnSpc>
                <a:spcPct val="106000"/>
              </a:lnSpc>
              <a:spcAft>
                <a:spcPts val="0"/>
              </a:spcAft>
            </a:pPr>
            <a:endParaRPr lang="ru-RU" sz="1900" b="1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lnSpc>
                <a:spcPct val="106000"/>
              </a:lnSpc>
              <a:spcAft>
                <a:spcPts val="0"/>
              </a:spcAft>
            </a:pPr>
            <a:endParaRPr lang="ru-RU" dirty="0"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pic>
        <p:nvPicPr>
          <p:cNvPr id="1026" name="Picture 2" descr="Янка Мавр - Сын воды - стр 1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80820" y="1770340"/>
            <a:ext cx="2543175" cy="428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321586" y="1713952"/>
            <a:ext cx="5252093" cy="47250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60960" algn="just">
              <a:lnSpc>
                <a:spcPct val="106000"/>
              </a:lnSpc>
              <a:spcAft>
                <a:spcPts val="0"/>
              </a:spcAft>
            </a:pPr>
            <a:r>
              <a:rPr lang="kk-KZ" sz="20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Критерий: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R="60960" algn="just">
              <a:lnSpc>
                <a:spcPct val="106000"/>
              </a:lnSpc>
              <a:spcAft>
                <a:spcPts val="0"/>
              </a:spcAft>
            </a:pPr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  <a:ea typeface="Tahoma" panose="020B0604030504040204" pitchFamily="34" charset="0"/>
              </a:rPr>
              <a:t>-</a:t>
            </a:r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пишет 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творческую работу, </a:t>
            </a:r>
            <a:r>
              <a:rPr lang="kk-KZ" sz="2000" dirty="0">
                <a:solidFill>
                  <a:srgbClr val="000000"/>
                </a:solidFill>
                <a:latin typeface="Times New Roman" panose="02020603050405020304" pitchFamily="18" charset="0"/>
                <a:ea typeface="Tahoma" panose="020B0604030504040204" pitchFamily="34" charset="0"/>
              </a:rPr>
              <a:t>используя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приём «</a:t>
            </a:r>
            <a:r>
              <a:rPr lang="kk-KZ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РАФТ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»</a:t>
            </a:r>
            <a:r>
              <a:rPr lang="kk-KZ" sz="20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R="60960" algn="just">
              <a:lnSpc>
                <a:spcPct val="106000"/>
              </a:lnSpc>
              <a:spcAft>
                <a:spcPts val="0"/>
              </a:spcAft>
            </a:pPr>
            <a:r>
              <a:rPr lang="ru-RU" sz="20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Дескрипторы:</a:t>
            </a:r>
            <a:r>
              <a:rPr lang="ru-RU" sz="20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ahoma" panose="020B0604030504040204" pitchFamily="34" charset="0"/>
              </a:rPr>
              <a:t> 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R="60960" algn="just">
              <a:lnSpc>
                <a:spcPct val="106000"/>
              </a:lnSpc>
              <a:spcAft>
                <a:spcPts val="0"/>
              </a:spcAft>
            </a:pP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kk-KZ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пишет письменную работу, соблюдая жанр письма </a:t>
            </a:r>
            <a:r>
              <a:rPr lang="kk-KZ" sz="20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и </a:t>
            </a:r>
            <a:r>
              <a:rPr lang="kk-KZ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используя в речи причастные обороты</a:t>
            </a:r>
            <a:r>
              <a:rPr lang="kk-KZ" sz="20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;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R="60960" algn="just">
              <a:lnSpc>
                <a:spcPct val="106000"/>
              </a:lnSpc>
              <a:spcAft>
                <a:spcPts val="0"/>
              </a:spcAft>
            </a:pPr>
            <a:r>
              <a:rPr lang="kk-KZ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раскрывает в письме переживания </a:t>
            </a:r>
            <a:r>
              <a:rPr lang="kk-KZ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главного 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героя</a:t>
            </a:r>
            <a:r>
              <a:rPr lang="kk-KZ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задевая проблемные вопросы </a:t>
            </a:r>
            <a:r>
              <a:rPr lang="kk-KZ" sz="20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произведения</a:t>
            </a:r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;</a:t>
            </a:r>
          </a:p>
          <a:p>
            <a:pPr marR="60960" algn="just">
              <a:lnSpc>
                <a:spcPct val="106000"/>
              </a:lnSpc>
              <a:spcAft>
                <a:spcPts val="0"/>
              </a:spcAft>
            </a:pPr>
            <a:r>
              <a:rPr lang="kk-KZ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выбирает определенную роль и речевое поведение в соответствии с установкой, </a:t>
            </a:r>
            <a:r>
              <a:rPr lang="kk-KZ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используя образные средства языка.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R="60960" algn="just">
              <a:lnSpc>
                <a:spcPct val="106000"/>
              </a:lnSpc>
              <a:spcAft>
                <a:spcPts val="0"/>
              </a:spcAft>
            </a:pPr>
            <a:endParaRPr lang="ru-RU" sz="24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670080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911B8CC8-BCC4-420D-87EE-02BC376945E1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17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7172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173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" name="Прямоугольник 1"/>
          <p:cNvSpPr/>
          <p:nvPr/>
        </p:nvSpPr>
        <p:spPr>
          <a:xfrm>
            <a:off x="4523753" y="5517232"/>
            <a:ext cx="18473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ru-RU" sz="2800" b="1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00004" y="940045"/>
            <a:ext cx="847476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dirty="0"/>
              <a:t>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-41051" y="497048"/>
            <a:ext cx="817512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Прослушайте 1-ю </a:t>
            </a:r>
            <a:r>
              <a:rPr lang="ru-RU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главу научно-фантастической повести </a:t>
            </a:r>
            <a:endParaRPr lang="ru-RU" sz="240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«Сын воды</a:t>
            </a:r>
            <a:r>
              <a:rPr lang="ru-RU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(в сокращении).</a:t>
            </a: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E9CE2BC7-3C5A-410B-85A5-3DE59550BE03}"/>
              </a:ext>
            </a:extLst>
          </p:cNvPr>
          <p:cNvSpPr/>
          <p:nvPr/>
        </p:nvSpPr>
        <p:spPr>
          <a:xfrm>
            <a:off x="0" y="228094"/>
            <a:ext cx="8659018" cy="1082686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6000"/>
              </a:lnSpc>
              <a:spcAft>
                <a:spcPts val="0"/>
              </a:spcAft>
            </a:pPr>
            <a:endParaRPr lang="ru-RU" sz="2300" b="1" dirty="0" smtClean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6000"/>
              </a:lnSpc>
              <a:spcAft>
                <a:spcPts val="0"/>
              </a:spcAft>
            </a:pPr>
            <a:r>
              <a:rPr lang="ru-RU" sz="2300" b="1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Задание 6. </a:t>
            </a:r>
            <a:endParaRPr lang="ru-RU" sz="2300" b="1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6000"/>
              </a:lnSpc>
              <a:spcAft>
                <a:spcPts val="0"/>
              </a:spcAft>
            </a:pPr>
            <a:r>
              <a:rPr lang="kk-KZ" sz="2300" b="1" dirty="0" smtClean="0">
                <a:solidFill>
                  <a:prstClr val="white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Прием «РАФТ»</a:t>
            </a:r>
            <a:endParaRPr lang="ru-RU" sz="1900" b="1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lnSpc>
                <a:spcPct val="106000"/>
              </a:lnSpc>
              <a:spcAft>
                <a:spcPts val="0"/>
              </a:spcAft>
            </a:pPr>
            <a:endParaRPr lang="ru-RU" dirty="0"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57471" y="2276871"/>
            <a:ext cx="4474569" cy="19192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60960" algn="just">
              <a:lnSpc>
                <a:spcPct val="106000"/>
              </a:lnSpc>
              <a:spcAft>
                <a:spcPts val="0"/>
              </a:spcAft>
            </a:pPr>
            <a:r>
              <a:rPr lang="kk-KZ" sz="28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</a:t>
            </a:r>
            <a:r>
              <a:rPr lang="kk-KZ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роль (от чьего лица)</a:t>
            </a:r>
          </a:p>
          <a:p>
            <a:pPr marR="60960" algn="just">
              <a:lnSpc>
                <a:spcPct val="106000"/>
              </a:lnSpc>
              <a:spcAft>
                <a:spcPts val="0"/>
              </a:spcAft>
            </a:pPr>
            <a:r>
              <a:rPr lang="kk-KZ" sz="28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 </a:t>
            </a:r>
            <a:r>
              <a:rPr lang="kk-KZ" sz="28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аудитория (для кого)</a:t>
            </a:r>
          </a:p>
          <a:p>
            <a:pPr marR="60960" algn="just">
              <a:lnSpc>
                <a:spcPct val="106000"/>
              </a:lnSpc>
              <a:spcAft>
                <a:spcPts val="0"/>
              </a:spcAft>
            </a:pPr>
            <a:r>
              <a:rPr lang="kk-KZ" sz="28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</a:t>
            </a:r>
            <a:r>
              <a:rPr lang="kk-KZ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форма (в каком жанре)</a:t>
            </a:r>
          </a:p>
          <a:p>
            <a:pPr marR="60960" algn="just">
              <a:lnSpc>
                <a:spcPct val="106000"/>
              </a:lnSpc>
              <a:spcAft>
                <a:spcPts val="0"/>
              </a:spcAft>
            </a:pPr>
            <a:r>
              <a:rPr lang="kk-KZ" sz="28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</a:t>
            </a:r>
            <a:r>
              <a:rPr lang="kk-KZ" sz="28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тема (о чем будет текст)</a:t>
            </a:r>
            <a:endParaRPr lang="ru-RU" sz="2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64088" y="2039996"/>
            <a:ext cx="3005602" cy="26709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783693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911B8CC8-BCC4-420D-87EE-02BC376945E1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18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7172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173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" name="Прямоугольник 1"/>
          <p:cNvSpPr/>
          <p:nvPr/>
        </p:nvSpPr>
        <p:spPr>
          <a:xfrm>
            <a:off x="4523753" y="5517232"/>
            <a:ext cx="18473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ru-RU" sz="2800" b="1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00004" y="940045"/>
            <a:ext cx="847476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dirty="0"/>
              <a:t>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-41051" y="497048"/>
            <a:ext cx="817512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Прослушайте 1-ю </a:t>
            </a:r>
            <a:r>
              <a:rPr lang="ru-RU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главу научно-фантастической повести </a:t>
            </a:r>
            <a:endParaRPr lang="ru-RU" sz="240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«Сын воды</a:t>
            </a:r>
            <a:r>
              <a:rPr lang="ru-RU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(в сокращении).</a:t>
            </a: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E9CE2BC7-3C5A-410B-85A5-3DE59550BE03}"/>
              </a:ext>
            </a:extLst>
          </p:cNvPr>
          <p:cNvSpPr/>
          <p:nvPr/>
        </p:nvSpPr>
        <p:spPr>
          <a:xfrm>
            <a:off x="0" y="258082"/>
            <a:ext cx="8659018" cy="1082686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6000"/>
              </a:lnSpc>
              <a:spcAft>
                <a:spcPts val="0"/>
              </a:spcAft>
            </a:pPr>
            <a:endParaRPr lang="ru-RU" sz="2300" b="1" dirty="0" smtClean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6000"/>
              </a:lnSpc>
              <a:spcAft>
                <a:spcPts val="0"/>
              </a:spcAft>
            </a:pPr>
            <a:r>
              <a:rPr lang="ru-RU" sz="2300" b="1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Задание 6. </a:t>
            </a:r>
            <a:endParaRPr lang="ru-RU" sz="2300" b="1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60960" algn="just">
              <a:lnSpc>
                <a:spcPct val="106000"/>
              </a:lnSpc>
              <a:spcAft>
                <a:spcPts val="0"/>
              </a:spcAft>
            </a:pPr>
            <a:r>
              <a:rPr lang="ru-RU" sz="20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Вариант написания письма.</a:t>
            </a:r>
            <a:endParaRPr lang="ru-RU" sz="1600" b="1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lnSpc>
                <a:spcPct val="106000"/>
              </a:lnSpc>
              <a:spcAft>
                <a:spcPts val="0"/>
              </a:spcAft>
            </a:pPr>
            <a:endParaRPr lang="ru-RU" sz="1900" b="1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lnSpc>
                <a:spcPct val="106000"/>
              </a:lnSpc>
              <a:spcAft>
                <a:spcPts val="0"/>
              </a:spcAft>
            </a:pPr>
            <a:endParaRPr lang="ru-RU" dirty="0"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pic>
        <p:nvPicPr>
          <p:cNvPr id="1026" name="Picture 2" descr="Янка Мавр - Сын воды - стр 1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80820" y="1770340"/>
            <a:ext cx="2543175" cy="428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321586" y="1753140"/>
            <a:ext cx="5252093" cy="4672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60960" algn="just">
              <a:lnSpc>
                <a:spcPct val="106000"/>
              </a:lnSpc>
              <a:spcAft>
                <a:spcPts val="0"/>
              </a:spcAft>
            </a:pPr>
            <a:endParaRPr lang="ru-RU" sz="24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03796" y="1810699"/>
            <a:ext cx="5072033" cy="3962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60960" algn="just">
              <a:lnSpc>
                <a:spcPct val="106000"/>
              </a:lnSpc>
              <a:spcAft>
                <a:spcPts val="0"/>
              </a:spcAft>
            </a:pPr>
            <a:r>
              <a:rPr lang="kk-KZ" sz="1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     Здравствуйте</a:t>
            </a:r>
            <a:r>
              <a:rPr lang="kk-KZ" sz="1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мои дорогие и любимые родители! Как вам живется, все ли хорошо у сестренки? Я часто думаю о вас, и сердце </a:t>
            </a:r>
            <a:r>
              <a:rPr lang="kk-KZ" sz="1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мое</a:t>
            </a:r>
            <a:r>
              <a:rPr lang="kk-KZ" sz="1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изнывающее от настерпимой боли, просится к вам</a:t>
            </a:r>
            <a:r>
              <a:rPr lang="kk-KZ" sz="1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R="60960" algn="just">
              <a:lnSpc>
                <a:spcPct val="106000"/>
              </a:lnSpc>
              <a:spcAft>
                <a:spcPts val="0"/>
              </a:spcAft>
            </a:pPr>
            <a:r>
              <a:rPr lang="kk-KZ" sz="1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     Волею судьбы я оказался в кану белых людей и приплыл на их берега. Ты был прав, отец, белые люди живут на </a:t>
            </a:r>
            <a:r>
              <a:rPr lang="kk-KZ" sz="1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берегу, на </a:t>
            </a:r>
            <a:r>
              <a:rPr lang="kk-KZ" sz="1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одном месте. Белые люди живут сытно, их окружает меньше опасностей, чем вас, но, тем не менее, не все они счастливы в полной мере. 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R="60960" algn="just">
              <a:lnSpc>
                <a:spcPct val="106000"/>
              </a:lnSpc>
              <a:spcAft>
                <a:spcPts val="0"/>
              </a:spcAft>
            </a:pPr>
            <a:r>
              <a:rPr lang="kk-KZ" sz="1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     Не переживайте сильно обо мне и простите, что бросил вас одних. Сложно теперь вам без мужских рук. Как когда-то давно я мечтал вблизи увидеть белых людей, так же горячо я мечтаю вернуться к вам, мои дорогие.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R="60960" algn="just">
              <a:lnSpc>
                <a:spcPct val="106000"/>
              </a:lnSpc>
              <a:spcAft>
                <a:spcPts val="0"/>
              </a:spcAft>
            </a:pPr>
            <a:r>
              <a:rPr lang="kk-KZ" sz="1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     Верьте мне, я найду способ снова крепко обнять вас и начать заботиться о вас, как и прежде. Манг не бросил </a:t>
            </a:r>
            <a:r>
              <a:rPr lang="kk-KZ" sz="1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свою семью, </a:t>
            </a:r>
            <a:r>
              <a:rPr lang="kk-KZ" sz="1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он лишь исполнил одну свою мечту. Теперь очередь за исполнением следующей. Ждите меня!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r>
              <a:rPr lang="kk-KZ" sz="1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                                                              </a:t>
            </a:r>
            <a:r>
              <a:rPr lang="kk-KZ" sz="1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                       </a:t>
            </a:r>
            <a:r>
              <a:rPr lang="kk-KZ" sz="1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Ваш Манг. 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105947279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911B8CC8-BCC4-420D-87EE-02BC376945E1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19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7172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173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" name="Прямоугольник 1"/>
          <p:cNvSpPr/>
          <p:nvPr/>
        </p:nvSpPr>
        <p:spPr>
          <a:xfrm>
            <a:off x="4523753" y="5517232"/>
            <a:ext cx="18473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ru-RU" sz="2800" b="1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00004" y="940045"/>
            <a:ext cx="847476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dirty="0"/>
              <a:t>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-41051" y="497048"/>
            <a:ext cx="817512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Прослушайте 1-ю </a:t>
            </a:r>
            <a:r>
              <a:rPr lang="ru-RU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главу научно-фантастической повести </a:t>
            </a:r>
            <a:endParaRPr lang="ru-RU" sz="240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«Сын воды</a:t>
            </a:r>
            <a:r>
              <a:rPr lang="ru-RU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(в сокращении).</a:t>
            </a: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E9CE2BC7-3C5A-410B-85A5-3DE59550BE03}"/>
              </a:ext>
            </a:extLst>
          </p:cNvPr>
          <p:cNvSpPr/>
          <p:nvPr/>
        </p:nvSpPr>
        <p:spPr>
          <a:xfrm>
            <a:off x="0" y="228094"/>
            <a:ext cx="8659018" cy="1082686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6000"/>
              </a:lnSpc>
              <a:spcAft>
                <a:spcPts val="0"/>
              </a:spcAft>
            </a:pPr>
            <a:r>
              <a:rPr lang="kk-KZ" sz="2300" b="1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sz="2800" b="1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Рефлексия «Незаконченное предложение»</a:t>
            </a:r>
            <a:endParaRPr lang="ru-RU" sz="2800" b="1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lnSpc>
                <a:spcPct val="106000"/>
              </a:lnSpc>
              <a:spcAft>
                <a:spcPts val="0"/>
              </a:spcAft>
            </a:pPr>
            <a:endParaRPr lang="ru-RU" dirty="0"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62570" y="2122881"/>
            <a:ext cx="2262187" cy="3163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830424" y="1810699"/>
            <a:ext cx="3786891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Было интересно...</a:t>
            </a:r>
          </a:p>
          <a:p>
            <a:r>
              <a:rPr lang="kk-K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Было трудно...</a:t>
            </a:r>
          </a:p>
          <a:p>
            <a:r>
              <a:rPr lang="kk-K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 понял(а), что...</a:t>
            </a:r>
          </a:p>
          <a:p>
            <a:r>
              <a:rPr lang="kk-K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Теперь я могу...</a:t>
            </a:r>
          </a:p>
          <a:p>
            <a:r>
              <a:rPr lang="kk-K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 почувствовал(а), что...</a:t>
            </a:r>
          </a:p>
          <a:p>
            <a:r>
              <a:rPr lang="kk-K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 приобрел(а)...</a:t>
            </a:r>
          </a:p>
          <a:p>
            <a:r>
              <a:rPr lang="kk-K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 меня получилось...</a:t>
            </a:r>
          </a:p>
          <a:p>
            <a:r>
              <a:rPr lang="kk-K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Меня удивило...</a:t>
            </a:r>
          </a:p>
          <a:p>
            <a:r>
              <a:rPr lang="kk-K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Урок дал мне для жизни...</a:t>
            </a:r>
          </a:p>
          <a:p>
            <a:r>
              <a:rPr lang="kk-K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Мне захотелось...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1025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075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76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6" name="Прямоугольник 15"/>
          <p:cNvSpPr/>
          <p:nvPr/>
        </p:nvSpPr>
        <p:spPr>
          <a:xfrm>
            <a:off x="457472" y="1151879"/>
            <a:ext cx="7733576" cy="42659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Сегодня на уроке вы:</a:t>
            </a:r>
          </a:p>
          <a:p>
            <a:pPr>
              <a:lnSpc>
                <a:spcPct val="106000"/>
              </a:lnSpc>
              <a:spcAft>
                <a:spcPts val="0"/>
              </a:spcAft>
            </a:pPr>
            <a:r>
              <a:rPr lang="ru-RU" sz="24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- 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продолжите работу 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над повестью Янки Мавра «Сын воды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».</a:t>
            </a:r>
            <a:endParaRPr lang="ru-RU" sz="2400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pPr algn="just"/>
            <a:endParaRPr lang="ru-RU" sz="2400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kk-KZ" sz="2400" b="1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Вы научитесь:</a:t>
            </a:r>
          </a:p>
          <a:p>
            <a:pPr>
              <a:lnSpc>
                <a:spcPct val="106000"/>
              </a:lnSpc>
              <a:spcAft>
                <a:spcPts val="0"/>
              </a:spcAft>
            </a:pP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-составлять кластер взаимодействия персонажей в 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данном 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произведении;</a:t>
            </a:r>
            <a:endParaRPr lang="ru-RU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lnSpc>
                <a:spcPct val="106000"/>
              </a:lnSpc>
              <a:spcAft>
                <a:spcPts val="0"/>
              </a:spcAft>
            </a:pP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-создавать словесные иллюстрации к книге; </a:t>
            </a:r>
            <a:endParaRPr lang="ru-RU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 писать творческую работу, выбирая определенную роль и речевое поведение в соответствии с установкой, пользуясь приёмом «</a:t>
            </a:r>
            <a:r>
              <a:rPr lang="kk-KZ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РАФТ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». </a:t>
            </a:r>
            <a:endParaRPr lang="ru-RU" sz="2400" b="1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616038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911B8CC8-BCC4-420D-87EE-02BC376945E1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20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7172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173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" name="Прямоугольник 1"/>
          <p:cNvSpPr/>
          <p:nvPr/>
        </p:nvSpPr>
        <p:spPr>
          <a:xfrm>
            <a:off x="4523753" y="5517232"/>
            <a:ext cx="18473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ru-RU" sz="2800" b="1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00004" y="940045"/>
            <a:ext cx="847476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dirty="0"/>
              <a:t>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-41051" y="497048"/>
            <a:ext cx="817512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Прослушайте 1-ю </a:t>
            </a:r>
            <a:r>
              <a:rPr lang="ru-RU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главу научно-фантастической повести </a:t>
            </a:r>
            <a:endParaRPr lang="ru-RU" sz="240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«Сын воды</a:t>
            </a:r>
            <a:r>
              <a:rPr lang="ru-RU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(в сокращении).</a:t>
            </a: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E9CE2BC7-3C5A-410B-85A5-3DE59550BE03}"/>
              </a:ext>
            </a:extLst>
          </p:cNvPr>
          <p:cNvSpPr/>
          <p:nvPr/>
        </p:nvSpPr>
        <p:spPr>
          <a:xfrm>
            <a:off x="0" y="228094"/>
            <a:ext cx="8659018" cy="1082686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6000"/>
              </a:lnSpc>
              <a:spcAft>
                <a:spcPts val="0"/>
              </a:spcAft>
            </a:pPr>
            <a:endParaRPr lang="ru-RU" sz="2300" b="1" dirty="0" smtClean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6000"/>
              </a:lnSpc>
              <a:spcAft>
                <a:spcPts val="0"/>
              </a:spcAft>
            </a:pPr>
            <a:r>
              <a:rPr lang="kk-KZ" sz="3600" b="1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sz="2800" b="1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Итоги урока</a:t>
            </a:r>
            <a:endParaRPr lang="ru-RU" sz="2800" b="1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lnSpc>
                <a:spcPct val="106000"/>
              </a:lnSpc>
              <a:spcAft>
                <a:spcPts val="0"/>
              </a:spcAft>
            </a:pPr>
            <a:endParaRPr lang="ru-RU" dirty="0"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57472" y="1679322"/>
            <a:ext cx="8201546" cy="38743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Сегодня на уроке вы:</a:t>
            </a:r>
          </a:p>
          <a:p>
            <a:pPr>
              <a:lnSpc>
                <a:spcPct val="106000"/>
              </a:lnSpc>
              <a:spcAft>
                <a:spcPts val="0"/>
              </a:spcAft>
            </a:pPr>
            <a:r>
              <a:rPr lang="ru-RU" sz="2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- 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продолжили 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работу над повестью Янки Мавра «Сын воды».</a:t>
            </a:r>
            <a:endParaRPr lang="ru-RU" sz="2400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pPr algn="just"/>
            <a:endParaRPr lang="ru-RU" sz="2400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kk-KZ" sz="2400" b="1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Вы </a:t>
            </a:r>
            <a:r>
              <a:rPr lang="kk-KZ" sz="2400" b="1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научились</a:t>
            </a:r>
            <a:r>
              <a:rPr lang="kk-KZ" sz="2400" b="1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:</a:t>
            </a:r>
          </a:p>
          <a:p>
            <a:pPr>
              <a:lnSpc>
                <a:spcPct val="106000"/>
              </a:lnSpc>
              <a:spcAft>
                <a:spcPts val="0"/>
              </a:spcAft>
            </a:pP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составлять 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кластер взаимодействия персонажей в данном произведении;</a:t>
            </a:r>
            <a:endParaRPr lang="ru-RU" sz="24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lnSpc>
                <a:spcPct val="106000"/>
              </a:lnSpc>
              <a:spcAft>
                <a:spcPts val="0"/>
              </a:spcAft>
            </a:pP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создавать 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словесные иллюстрации к книге; </a:t>
            </a:r>
            <a:endParaRPr lang="ru-RU" sz="24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r>
              <a:rPr lang="ru-RU" sz="2400"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ru-RU" sz="240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писать 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творческую работу, выбирая определенную роль и речевое поведение в соответствии с установкой, пользуясь приёмом «</a:t>
            </a:r>
            <a:r>
              <a:rPr lang="kk-KZ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РАФТ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». </a:t>
            </a:r>
            <a:endParaRPr lang="ru-RU" sz="2400" b="1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451102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911B8CC8-BCC4-420D-87EE-02BC376945E1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21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7172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173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" name="Прямоугольник 1"/>
          <p:cNvSpPr/>
          <p:nvPr/>
        </p:nvSpPr>
        <p:spPr>
          <a:xfrm>
            <a:off x="4523753" y="5517232"/>
            <a:ext cx="18473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ru-RU" sz="2800" b="1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00004" y="940045"/>
            <a:ext cx="847476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dirty="0"/>
              <a:t>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-41051" y="497048"/>
            <a:ext cx="817512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Прослушайте 1-ю </a:t>
            </a:r>
            <a:r>
              <a:rPr lang="ru-RU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главу научно-фантастической повести </a:t>
            </a:r>
            <a:endParaRPr lang="ru-RU" sz="240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«Сын воды</a:t>
            </a:r>
            <a:r>
              <a:rPr lang="ru-RU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(в сокращении).</a:t>
            </a: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E9CE2BC7-3C5A-410B-85A5-3DE59550BE03}"/>
              </a:ext>
            </a:extLst>
          </p:cNvPr>
          <p:cNvSpPr/>
          <p:nvPr/>
        </p:nvSpPr>
        <p:spPr>
          <a:xfrm>
            <a:off x="0" y="228094"/>
            <a:ext cx="8659018" cy="1082686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6000"/>
              </a:lnSpc>
              <a:spcAft>
                <a:spcPts val="0"/>
              </a:spcAft>
            </a:pPr>
            <a:endParaRPr lang="ru-RU" sz="2300" b="1" dirty="0" smtClean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6000"/>
              </a:lnSpc>
              <a:spcAft>
                <a:spcPts val="0"/>
              </a:spcAft>
            </a:pPr>
            <a:r>
              <a:rPr lang="kk-KZ" sz="3600" b="1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sz="2800" b="1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Рекомендуемое учебное задание</a:t>
            </a:r>
            <a:endParaRPr lang="ru-RU" sz="2800" b="1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lnSpc>
                <a:spcPct val="106000"/>
              </a:lnSpc>
              <a:spcAft>
                <a:spcPts val="0"/>
              </a:spcAft>
            </a:pPr>
            <a:endParaRPr lang="ru-RU" dirty="0"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57472" y="1914804"/>
            <a:ext cx="8201546" cy="32243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6000"/>
              </a:lnSpc>
              <a:spcAft>
                <a:spcPts val="0"/>
              </a:spcAft>
            </a:pP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Напишите эссе на тему «Что я узнал(а), прочитав повесть «Сын воды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» </a:t>
            </a:r>
            <a:r>
              <a:rPr lang="ru-RU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Я.Мавра</a:t>
            </a:r>
            <a:r>
              <a:rPr lang="kk-KZ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»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>
              <a:lnSpc>
                <a:spcPct val="106000"/>
              </a:lnSpc>
              <a:spcAft>
                <a:spcPts val="0"/>
              </a:spcAft>
            </a:pPr>
            <a:endParaRPr lang="ru-RU" sz="24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lnSpc>
                <a:spcPct val="106000"/>
              </a:lnSpc>
              <a:spcAft>
                <a:spcPts val="0"/>
              </a:spcAft>
            </a:pPr>
            <a:r>
              <a:rPr lang="kk-KZ" sz="2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Критерий: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lnSpc>
                <a:spcPct val="106000"/>
              </a:lnSpc>
              <a:spcAft>
                <a:spcPts val="0"/>
              </a:spcAft>
            </a:pPr>
            <a:r>
              <a:rPr lang="kk-KZ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-пишет эссе объемом 80-100 слов в соответствии с поставленной задачей.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lnSpc>
                <a:spcPct val="106000"/>
              </a:lnSpc>
              <a:spcAft>
                <a:spcPts val="0"/>
              </a:spcAft>
            </a:pPr>
            <a:r>
              <a:rPr lang="kk-KZ" sz="2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Дескрипторы: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lnSpc>
                <a:spcPct val="106000"/>
              </a:lnSpc>
              <a:spcAft>
                <a:spcPts val="0"/>
              </a:spcAft>
            </a:pPr>
            <a:r>
              <a:rPr lang="kk-KZ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-раскрывает тему, выражая собственное мнение по содержанию произведения;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lnSpc>
                <a:spcPct val="106000"/>
              </a:lnSpc>
              <a:spcAft>
                <a:spcPts val="0"/>
              </a:spcAft>
            </a:pPr>
            <a:r>
              <a:rPr lang="kk-KZ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-использует разнообразную лексику, соблюдая грамотность письма.</a:t>
            </a:r>
            <a:endParaRPr lang="ru-RU" sz="20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227188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911B8CC8-BCC4-420D-87EE-02BC376945E1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22</a:t>
            </a:fld>
            <a:endParaRPr lang="ru-RU" altLang="ru-RU" sz="1200" b="1" dirty="0">
              <a:solidFill>
                <a:srgbClr val="002060"/>
              </a:solidFill>
            </a:endParaRPr>
          </a:p>
        </p:txBody>
      </p:sp>
      <p:cxnSp>
        <p:nvCxnSpPr>
          <p:cNvPr id="7172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173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" name="Прямоугольник 1"/>
          <p:cNvSpPr/>
          <p:nvPr/>
        </p:nvSpPr>
        <p:spPr>
          <a:xfrm>
            <a:off x="4523753" y="5517232"/>
            <a:ext cx="18473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ru-RU" sz="2800" b="1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00004" y="940045"/>
            <a:ext cx="847476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dirty="0"/>
              <a:t>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-41051" y="497048"/>
            <a:ext cx="817512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Прослушайте 1-ю </a:t>
            </a:r>
            <a:r>
              <a:rPr lang="ru-RU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главу научно-фантастической повести </a:t>
            </a:r>
            <a:endParaRPr lang="ru-RU" sz="240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«Сын воды</a:t>
            </a:r>
            <a:r>
              <a:rPr lang="ru-RU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(в сокращении).</a:t>
            </a: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E9CE2BC7-3C5A-410B-85A5-3DE59550BE03}"/>
              </a:ext>
            </a:extLst>
          </p:cNvPr>
          <p:cNvSpPr/>
          <p:nvPr/>
        </p:nvSpPr>
        <p:spPr>
          <a:xfrm>
            <a:off x="0" y="228094"/>
            <a:ext cx="8659018" cy="1082686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6000"/>
              </a:lnSpc>
              <a:spcAft>
                <a:spcPts val="0"/>
              </a:spcAft>
            </a:pPr>
            <a:endParaRPr lang="ru-RU" sz="1900" b="1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lnSpc>
                <a:spcPct val="106000"/>
              </a:lnSpc>
              <a:spcAft>
                <a:spcPts val="0"/>
              </a:spcAft>
            </a:pPr>
            <a:endParaRPr lang="ru-RU" dirty="0"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983681" y="3062640"/>
            <a:ext cx="744960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Всего доброго! До новых встреч!</a:t>
            </a:r>
          </a:p>
        </p:txBody>
      </p:sp>
    </p:spTree>
    <p:extLst>
      <p:ext uri="{BB962C8B-B14F-4D97-AF65-F5344CB8AC3E}">
        <p14:creationId xmlns:p14="http://schemas.microsoft.com/office/powerpoint/2010/main" val="165408112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075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76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6" name="Прямоугольник 15"/>
          <p:cNvSpPr/>
          <p:nvPr/>
        </p:nvSpPr>
        <p:spPr>
          <a:xfrm>
            <a:off x="457472" y="1151879"/>
            <a:ext cx="7733576" cy="4321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Цели обучения на уроке:</a:t>
            </a:r>
            <a:endParaRPr lang="ru-RU" sz="2400" b="1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5000"/>
              </a:lnSpc>
              <a:spcAft>
                <a:spcPts val="0"/>
              </a:spcAft>
            </a:pPr>
            <a:r>
              <a:rPr lang="ru-RU" sz="24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-   8.3.3.1.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Формулировать 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проблемные вопросы по тексту, позволяющие выдвигать идеи, интерпретации, предположения, и отвечать на разные типы вопросов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;</a:t>
            </a:r>
            <a:endParaRPr lang="kk-KZ" sz="2400" dirty="0" smtClean="0">
              <a:latin typeface="Times New Roman"/>
              <a:ea typeface="Times New Roman"/>
              <a:cs typeface="Calibri"/>
            </a:endParaRPr>
          </a:p>
          <a:p>
            <a:pPr marL="342900" indent="-342900" algn="just">
              <a:lnSpc>
                <a:spcPct val="106000"/>
              </a:lnSpc>
              <a:spcAft>
                <a:spcPts val="0"/>
              </a:spcAft>
              <a:buFontTx/>
              <a:buChar char="-"/>
            </a:pPr>
            <a:r>
              <a:rPr lang="ru-RU" sz="24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8.4.4.</a:t>
            </a:r>
            <a:r>
              <a:rPr lang="ru-RU" sz="2400" b="1" dirty="0" smtClean="0">
                <a:solidFill>
                  <a:srgbClr val="0000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1.</a:t>
            </a:r>
            <a:r>
              <a:rPr lang="ru-RU" sz="2400" dirty="0" smtClean="0">
                <a:solidFill>
                  <a:srgbClr val="0000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Писать </a:t>
            </a:r>
            <a:r>
              <a:rPr lang="ru-RU" sz="2400" dirty="0">
                <a:solidFill>
                  <a:srgbClr val="0000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творческие работы (в том числе на литературные темы), выбирая определенную роль и речевое поведение в соответствии с установкой, с использованием эпитетов, сравнений, фразеологизмов, олицетворений и метафор</a:t>
            </a:r>
            <a:r>
              <a:rPr lang="ru-RU" sz="24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 </a:t>
            </a:r>
            <a:endParaRPr lang="ru-RU" sz="2400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r>
              <a:rPr lang="ru-RU" sz="24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-   </a:t>
            </a:r>
            <a:r>
              <a:rPr lang="ru-RU" sz="24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8.5.2.1. </a:t>
            </a:r>
            <a:r>
              <a:rPr lang="ru-RU" sz="2400" dirty="0">
                <a:solidFill>
                  <a:srgbClr val="00000A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И</a:t>
            </a:r>
            <a:r>
              <a:rPr lang="ru-RU" sz="2400" dirty="0" smtClean="0">
                <a:solidFill>
                  <a:srgbClr val="0000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спользовать </a:t>
            </a:r>
            <a:r>
              <a:rPr lang="ru-RU" sz="2400" dirty="0">
                <a:solidFill>
                  <a:srgbClr val="0000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причастные обороты и заменять их синонимичными конструкциями</a:t>
            </a:r>
            <a:endParaRPr lang="ru-RU" sz="2400" b="1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359908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075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76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7" name="Подзаголовок 6"/>
          <p:cNvSpPr>
            <a:spLocks noGrp="1"/>
          </p:cNvSpPr>
          <p:nvPr>
            <p:ph type="subTitle" idx="1"/>
          </p:nvPr>
        </p:nvSpPr>
        <p:spPr>
          <a:xfrm>
            <a:off x="0" y="157612"/>
            <a:ext cx="8604448" cy="1399180"/>
          </a:xfrm>
          <a:solidFill>
            <a:schemeClr val="tx2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pPr algn="l"/>
            <a:r>
              <a:rPr lang="ru-RU" sz="23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Задание 1. </a:t>
            </a:r>
          </a:p>
          <a:p>
            <a:pPr algn="l"/>
            <a:r>
              <a:rPr lang="ru-RU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Вспомним </a:t>
            </a:r>
            <a:r>
              <a:rPr lang="ru-RU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прочитанное произведение и составим кластер взаимодействия персонажей, с которыми нас познакомила данная </a:t>
            </a:r>
            <a:r>
              <a:rPr lang="ru-RU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повесть.</a:t>
            </a:r>
            <a:endParaRPr lang="ru-RU" sz="2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ru-RU" sz="200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ru-RU" sz="2800" b="1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Критерий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lvl="0" algn="just"/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-составляет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кластер взаимодействия персонажей, основываясь </a:t>
            </a:r>
            <a:endParaRPr lang="ru-RU" sz="2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kk-KZ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содержание прочитанного 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произведения</a:t>
            </a:r>
            <a:endParaRPr lang="ru-RU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Дескрипторы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lvl="0" algn="just"/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-упоминает все персонажи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произведения;</a:t>
            </a:r>
          </a:p>
          <a:p>
            <a:pPr lvl="0" algn="just"/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-указывает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роль персонажей в цепочке взаимодействий 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</a:p>
          <a:p>
            <a:pPr algn="l"/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главным героем.</a:t>
            </a:r>
          </a:p>
          <a:p>
            <a:pPr lvl="0" algn="l"/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072232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075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76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7" name="Подзаголовок 6"/>
          <p:cNvSpPr>
            <a:spLocks noGrp="1"/>
          </p:cNvSpPr>
          <p:nvPr>
            <p:ph type="subTitle" idx="1"/>
          </p:nvPr>
        </p:nvSpPr>
        <p:spPr>
          <a:xfrm>
            <a:off x="0" y="157613"/>
            <a:ext cx="8604448" cy="1126972"/>
          </a:xfrm>
          <a:solidFill>
            <a:schemeClr val="tx2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pPr algn="l"/>
            <a:r>
              <a:rPr lang="ru-RU" sz="23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Задание 1. </a:t>
            </a:r>
          </a:p>
          <a:p>
            <a:pPr algn="l"/>
            <a:r>
              <a:rPr lang="ru-RU" sz="23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Возможный вариант кластера.</a:t>
            </a:r>
            <a:endParaRPr lang="ru-RU" sz="23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ru-RU" sz="200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ru-RU" sz="2800" b="1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l"/>
            <a:r>
              <a:rPr lang="ru-RU" sz="28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Овал 1"/>
          <p:cNvSpPr/>
          <p:nvPr/>
        </p:nvSpPr>
        <p:spPr>
          <a:xfrm>
            <a:off x="2612561" y="1769156"/>
            <a:ext cx="122011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Мать</a:t>
            </a:r>
            <a:endParaRPr lang="ru-RU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5370342" y="1769156"/>
            <a:ext cx="1330589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Кос</a:t>
            </a:r>
            <a:endParaRPr lang="ru-RU" sz="20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3865789" y="1505270"/>
            <a:ext cx="1500658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Тайдо</a:t>
            </a:r>
            <a:endParaRPr lang="ru-RU" sz="24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2636856" y="4891179"/>
            <a:ext cx="122011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Брат </a:t>
            </a:r>
            <a:r>
              <a:rPr lang="ru-RU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Грэт</a:t>
            </a:r>
            <a:endParaRPr lang="ru-RU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Овал 9"/>
          <p:cNvSpPr/>
          <p:nvPr/>
        </p:nvSpPr>
        <p:spPr>
          <a:xfrm>
            <a:off x="5370342" y="4891179"/>
            <a:ext cx="1330589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Нгара</a:t>
            </a:r>
            <a:endParaRPr lang="ru-RU" sz="20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3856966" y="5204190"/>
            <a:ext cx="1500658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Белая птичка</a:t>
            </a:r>
            <a:endParaRPr lang="ru-RU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Овал 12"/>
          <p:cNvSpPr/>
          <p:nvPr/>
        </p:nvSpPr>
        <p:spPr>
          <a:xfrm>
            <a:off x="1469056" y="4588760"/>
            <a:ext cx="11678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Муж </a:t>
            </a:r>
            <a:r>
              <a:rPr lang="ru-RU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Грэт</a:t>
            </a:r>
            <a:endParaRPr lang="ru-RU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Овал 13"/>
          <p:cNvSpPr/>
          <p:nvPr/>
        </p:nvSpPr>
        <p:spPr>
          <a:xfrm>
            <a:off x="6700932" y="4588760"/>
            <a:ext cx="1185502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7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Племя она</a:t>
            </a:r>
            <a:endParaRPr lang="ru-RU" sz="17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Овал 14"/>
          <p:cNvSpPr/>
          <p:nvPr/>
        </p:nvSpPr>
        <p:spPr>
          <a:xfrm>
            <a:off x="1442814" y="2094916"/>
            <a:ext cx="11678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135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Брат с сестрой</a:t>
            </a:r>
            <a:endParaRPr lang="ru-RU" sz="135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Овал 15"/>
          <p:cNvSpPr/>
          <p:nvPr/>
        </p:nvSpPr>
        <p:spPr>
          <a:xfrm>
            <a:off x="6700931" y="2094916"/>
            <a:ext cx="1185503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Мгу</a:t>
            </a:r>
            <a:endParaRPr lang="ru-RU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7-конечная звезда 16"/>
          <p:cNvSpPr/>
          <p:nvPr/>
        </p:nvSpPr>
        <p:spPr>
          <a:xfrm>
            <a:off x="3260292" y="2947442"/>
            <a:ext cx="2645416" cy="1560263"/>
          </a:xfrm>
          <a:prstGeom prst="star7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4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Манг</a:t>
            </a:r>
            <a:endParaRPr lang="ru-RU" sz="40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634509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5" grpId="0" animBg="1"/>
      <p:bldP spid="6" grpId="0" animBg="1"/>
      <p:bldP spid="8" grpId="0" animBg="1"/>
      <p:bldP spid="10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911B8CC8-BCC4-420D-87EE-02BC376945E1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6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7172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173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" name="Прямоугольник 1"/>
          <p:cNvSpPr/>
          <p:nvPr/>
        </p:nvSpPr>
        <p:spPr>
          <a:xfrm>
            <a:off x="4523753" y="5517232"/>
            <a:ext cx="18473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ru-RU" sz="2800" b="1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00004" y="940045"/>
            <a:ext cx="847476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dirty="0"/>
              <a:t>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-41051" y="497048"/>
            <a:ext cx="817512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Прослушайте 1-ю </a:t>
            </a:r>
            <a:r>
              <a:rPr lang="ru-RU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главу научно-фантастической повести </a:t>
            </a:r>
            <a:endParaRPr lang="ru-RU" sz="240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«Сын воды</a:t>
            </a:r>
            <a:r>
              <a:rPr lang="ru-RU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(в сокращении).</a:t>
            </a: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E9CE2BC7-3C5A-410B-85A5-3DE59550BE03}"/>
              </a:ext>
            </a:extLst>
          </p:cNvPr>
          <p:cNvSpPr/>
          <p:nvPr/>
        </p:nvSpPr>
        <p:spPr>
          <a:xfrm>
            <a:off x="0" y="257469"/>
            <a:ext cx="8659018" cy="1082686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6000"/>
              </a:lnSpc>
              <a:spcAft>
                <a:spcPts val="0"/>
              </a:spcAft>
            </a:pPr>
            <a:r>
              <a:rPr lang="ru-RU" sz="2300" b="1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Задание </a:t>
            </a:r>
            <a:r>
              <a:rPr lang="ru-RU" sz="2300" b="1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</a:p>
          <a:p>
            <a:pPr>
              <a:lnSpc>
                <a:spcPct val="106000"/>
              </a:lnSpc>
              <a:spcAft>
                <a:spcPts val="0"/>
              </a:spcAft>
            </a:pPr>
            <a:r>
              <a:rPr lang="ru-RU" sz="2400" b="1" dirty="0" smtClean="0">
                <a:latin typeface="Times New Roman" panose="02020603050405020304" pitchFamily="18" charset="0"/>
                <a:ea typeface="SchoolBookC"/>
              </a:rPr>
              <a:t>Продолжим работу над повестью. Ответьте </a:t>
            </a:r>
            <a:r>
              <a:rPr lang="ru-RU" sz="2400" b="1" dirty="0">
                <a:latin typeface="Times New Roman" panose="02020603050405020304" pitchFamily="18" charset="0"/>
                <a:ea typeface="SchoolBookC"/>
              </a:rPr>
              <a:t>на </a:t>
            </a:r>
            <a:r>
              <a:rPr lang="ru-RU" sz="2400" b="1" dirty="0" smtClean="0">
                <a:latin typeface="Times New Roman" panose="02020603050405020304" pitchFamily="18" charset="0"/>
                <a:ea typeface="SchoolBookC"/>
              </a:rPr>
              <a:t>вопросы.</a:t>
            </a:r>
            <a:endParaRPr lang="ru-RU" dirty="0"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74405" y="1810699"/>
            <a:ext cx="5881771" cy="42014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6000"/>
              </a:lnSpc>
              <a:spcAft>
                <a:spcPts val="0"/>
              </a:spcAft>
            </a:pPr>
            <a:r>
              <a:rPr lang="ru-RU" sz="2300" dirty="0">
                <a:latin typeface="Times New Roman" panose="02020603050405020304" pitchFamily="18" charset="0"/>
                <a:ea typeface="SchoolBookC"/>
              </a:rPr>
              <a:t>1. Какие действия главного героя </a:t>
            </a:r>
            <a:r>
              <a:rPr lang="ru-RU" sz="2300" dirty="0" err="1">
                <a:latin typeface="Times New Roman" panose="02020603050405020304" pitchFamily="18" charset="0"/>
                <a:ea typeface="SchoolBookC"/>
              </a:rPr>
              <a:t>Манга</a:t>
            </a:r>
            <a:r>
              <a:rPr lang="ru-RU" sz="2300" dirty="0">
                <a:latin typeface="Times New Roman" panose="02020603050405020304" pitchFamily="18" charset="0"/>
                <a:ea typeface="SchoolBookC"/>
              </a:rPr>
              <a:t> раскрывают особенности его характера? Чем </a:t>
            </a:r>
            <a:r>
              <a:rPr lang="ru-RU" sz="2300" dirty="0" err="1">
                <a:latin typeface="Times New Roman" panose="02020603050405020304" pitchFamily="18" charset="0"/>
                <a:ea typeface="SchoolBookC"/>
              </a:rPr>
              <a:t>Манг</a:t>
            </a:r>
            <a:r>
              <a:rPr lang="ru-RU" sz="2300" dirty="0">
                <a:latin typeface="Times New Roman" panose="02020603050405020304" pitchFamily="18" charset="0"/>
                <a:ea typeface="SchoolBookC"/>
              </a:rPr>
              <a:t> отличается от других </a:t>
            </a:r>
            <a:r>
              <a:rPr lang="ru-RU" sz="2300" dirty="0" err="1">
                <a:latin typeface="Times New Roman" panose="02020603050405020304" pitchFamily="18" charset="0"/>
                <a:ea typeface="SchoolBookC"/>
              </a:rPr>
              <a:t>фуиджи</a:t>
            </a:r>
            <a:r>
              <a:rPr lang="ru-RU" sz="2300" dirty="0">
                <a:latin typeface="Times New Roman" panose="02020603050405020304" pitchFamily="18" charset="0"/>
                <a:ea typeface="SchoolBookC"/>
              </a:rPr>
              <a:t>?</a:t>
            </a:r>
            <a:endParaRPr lang="ru-RU" sz="23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just">
              <a:lnSpc>
                <a:spcPct val="106000"/>
              </a:lnSpc>
              <a:spcAft>
                <a:spcPts val="0"/>
              </a:spcAft>
            </a:pPr>
            <a:r>
              <a:rPr lang="kk-KZ" sz="2300" dirty="0">
                <a:latin typeface="Times New Roman" panose="02020603050405020304" pitchFamily="18" charset="0"/>
                <a:ea typeface="SchoolBookC"/>
              </a:rPr>
              <a:t>2. </a:t>
            </a:r>
            <a:r>
              <a:rPr lang="ru-RU" sz="2300" dirty="0">
                <a:latin typeface="Times New Roman" panose="02020603050405020304" pitchFamily="18" charset="0"/>
                <a:ea typeface="SchoolBookC"/>
              </a:rPr>
              <a:t>Почему </a:t>
            </a:r>
            <a:r>
              <a:rPr lang="ru-RU" sz="2300" dirty="0" err="1">
                <a:latin typeface="Times New Roman" panose="02020603050405020304" pitchFamily="18" charset="0"/>
                <a:ea typeface="SchoolBookC"/>
              </a:rPr>
              <a:t>Нгара</a:t>
            </a:r>
            <a:r>
              <a:rPr lang="ru-RU" sz="2300" dirty="0">
                <a:latin typeface="Times New Roman" panose="02020603050405020304" pitchFamily="18" charset="0"/>
                <a:ea typeface="SchoolBookC"/>
              </a:rPr>
              <a:t> так подло поступил с </a:t>
            </a:r>
            <a:r>
              <a:rPr lang="ru-RU" sz="2300" dirty="0" err="1">
                <a:latin typeface="Times New Roman" panose="02020603050405020304" pitchFamily="18" charset="0"/>
                <a:ea typeface="SchoolBookC"/>
              </a:rPr>
              <a:t>Мангом</a:t>
            </a:r>
            <a:r>
              <a:rPr lang="ru-RU" sz="2300" dirty="0">
                <a:latin typeface="Times New Roman" panose="02020603050405020304" pitchFamily="18" charset="0"/>
                <a:ea typeface="SchoolBookC"/>
              </a:rPr>
              <a:t>? Было ли это местью? Вспомните эпизод последней их встречи. </a:t>
            </a:r>
            <a:endParaRPr lang="ru-RU" sz="23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just">
              <a:lnSpc>
                <a:spcPct val="106000"/>
              </a:lnSpc>
              <a:spcAft>
                <a:spcPts val="0"/>
              </a:spcAft>
            </a:pPr>
            <a:r>
              <a:rPr lang="ru-RU" sz="2300" dirty="0">
                <a:latin typeface="Times New Roman" panose="02020603050405020304" pitchFamily="18" charset="0"/>
                <a:ea typeface="SchoolBookC"/>
              </a:rPr>
              <a:t>3. Почему природа благотворно влияет на </a:t>
            </a:r>
            <a:r>
              <a:rPr lang="ru-RU" sz="2300" dirty="0" err="1">
                <a:latin typeface="Times New Roman" panose="02020603050405020304" pitchFamily="18" charset="0"/>
                <a:ea typeface="SchoolBookC"/>
              </a:rPr>
              <a:t>Манга</a:t>
            </a:r>
            <a:r>
              <a:rPr lang="ru-RU" sz="2300" dirty="0">
                <a:latin typeface="Times New Roman" panose="02020603050405020304" pitchFamily="18" charset="0"/>
                <a:ea typeface="SchoolBookC"/>
              </a:rPr>
              <a:t>? Может ли он существовать вне природы? </a:t>
            </a:r>
            <a:endParaRPr lang="ru-RU" sz="23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just">
              <a:lnSpc>
                <a:spcPct val="106000"/>
              </a:lnSpc>
              <a:spcAft>
                <a:spcPts val="0"/>
              </a:spcAft>
            </a:pPr>
            <a:r>
              <a:rPr lang="ru-RU" sz="2300" dirty="0">
                <a:latin typeface="Times New Roman" panose="02020603050405020304" pitchFamily="18" charset="0"/>
                <a:ea typeface="SchoolBookC"/>
              </a:rPr>
              <a:t>4. Какие слова </a:t>
            </a:r>
            <a:r>
              <a:rPr lang="kk-KZ" sz="2300" dirty="0">
                <a:latin typeface="Times New Roman" panose="02020603050405020304" pitchFamily="18" charset="0"/>
                <a:ea typeface="SchoolBookC"/>
              </a:rPr>
              <a:t>и действия </a:t>
            </a:r>
            <a:r>
              <a:rPr lang="ru-RU" sz="2300" dirty="0">
                <a:latin typeface="Times New Roman" panose="02020603050405020304" pitchFamily="18" charset="0"/>
                <a:ea typeface="SchoolBookC"/>
              </a:rPr>
              <a:t>передают состояние героя в различных эпизодах?</a:t>
            </a:r>
            <a:endParaRPr lang="ru-RU" sz="23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56176" y="2734929"/>
            <a:ext cx="2502842" cy="19902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967559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911B8CC8-BCC4-420D-87EE-02BC376945E1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7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7172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173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" name="Прямоугольник 1"/>
          <p:cNvSpPr/>
          <p:nvPr/>
        </p:nvSpPr>
        <p:spPr>
          <a:xfrm>
            <a:off x="4523753" y="5517232"/>
            <a:ext cx="18473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ru-RU" sz="2800" b="1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00004" y="940045"/>
            <a:ext cx="847476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dirty="0"/>
              <a:t>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-41051" y="497048"/>
            <a:ext cx="817512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Прослушайте 1-ю </a:t>
            </a:r>
            <a:r>
              <a:rPr lang="ru-RU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главу научно-фантастической повести </a:t>
            </a:r>
            <a:endParaRPr lang="ru-RU" sz="240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«Сын воды</a:t>
            </a:r>
            <a:r>
              <a:rPr lang="ru-RU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(в сокращении).</a:t>
            </a: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E9CE2BC7-3C5A-410B-85A5-3DE59550BE03}"/>
              </a:ext>
            </a:extLst>
          </p:cNvPr>
          <p:cNvSpPr/>
          <p:nvPr/>
        </p:nvSpPr>
        <p:spPr>
          <a:xfrm>
            <a:off x="0" y="257469"/>
            <a:ext cx="8659018" cy="1082686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6000"/>
              </a:lnSpc>
              <a:spcAft>
                <a:spcPts val="0"/>
              </a:spcAft>
            </a:pPr>
            <a:r>
              <a:rPr lang="ru-RU" sz="2300" b="1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Задание </a:t>
            </a:r>
            <a:r>
              <a:rPr lang="ru-RU" sz="2300" b="1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</a:p>
          <a:p>
            <a:pPr>
              <a:lnSpc>
                <a:spcPct val="106000"/>
              </a:lnSpc>
              <a:spcAft>
                <a:spcPts val="0"/>
              </a:spcAft>
            </a:pPr>
            <a:r>
              <a:rPr lang="ru-RU" sz="2400" b="1" dirty="0" smtClean="0">
                <a:latin typeface="Times New Roman" panose="02020603050405020304" pitchFamily="18" charset="0"/>
                <a:ea typeface="SchoolBookC"/>
              </a:rPr>
              <a:t>Примерные ответы </a:t>
            </a:r>
            <a:r>
              <a:rPr lang="ru-RU" sz="2400" b="1" dirty="0">
                <a:latin typeface="Times New Roman" panose="02020603050405020304" pitchFamily="18" charset="0"/>
                <a:ea typeface="SchoolBookC"/>
              </a:rPr>
              <a:t>на </a:t>
            </a:r>
            <a:r>
              <a:rPr lang="ru-RU" sz="2400" b="1" dirty="0" smtClean="0">
                <a:latin typeface="Times New Roman" panose="02020603050405020304" pitchFamily="18" charset="0"/>
                <a:ea typeface="SchoolBookC"/>
              </a:rPr>
              <a:t>вопросы.</a:t>
            </a:r>
            <a:endParaRPr lang="ru-RU" dirty="0"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57472" y="1753777"/>
            <a:ext cx="8119466" cy="46112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60960" algn="just">
              <a:lnSpc>
                <a:spcPct val="106000"/>
              </a:lnSpc>
              <a:spcAft>
                <a:spcPts val="0"/>
              </a:spcAft>
            </a:pPr>
            <a:r>
              <a:rPr lang="kk-KZ" sz="1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1. Забота о родных, потом и о «белой птичке», </a:t>
            </a:r>
            <a:r>
              <a:rPr lang="kk-KZ" sz="1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смелость, ловкость и находчивость в </a:t>
            </a:r>
            <a:r>
              <a:rPr lang="kk-KZ" sz="1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трудных ситуациях и повседневной жизни раскрывают особенности характера Манга. Манг отличается от других фуиджи неугомонным характером, стремлением познавать большее, интересом к далекому и неизведанному.</a:t>
            </a:r>
            <a:endParaRPr lang="ru-RU" sz="11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60960" algn="just">
              <a:lnSpc>
                <a:spcPct val="106000"/>
              </a:lnSpc>
              <a:spcAft>
                <a:spcPts val="0"/>
              </a:spcAft>
            </a:pPr>
            <a:r>
              <a:rPr lang="kk-KZ" sz="1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2. Очевидно, что подлый поступок Нгара был местью за нанесенную ему обиду. Возможно, на месте Манга мог оказаться и кто-нибудь другой из их семейства, если бы он не оказался в удобной ситуации для осуществления мести со стороны Нгара. То же случайное совпадение обстоятельств помогло и Мангу, когда спрут покончил с </a:t>
            </a:r>
            <a:r>
              <a:rPr lang="kk-KZ" sz="1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Нгарой во время их последней встречи. </a:t>
            </a:r>
            <a:endParaRPr lang="ru-RU" sz="11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60960" algn="just">
              <a:lnSpc>
                <a:spcPct val="106000"/>
              </a:lnSpc>
              <a:spcAft>
                <a:spcPts val="0"/>
              </a:spcAft>
            </a:pPr>
            <a:r>
              <a:rPr lang="kk-KZ" sz="1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3. Манг </a:t>
            </a:r>
            <a:r>
              <a:rPr lang="kk-KZ" sz="1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настоящее </a:t>
            </a:r>
            <a:r>
              <a:rPr lang="kk-KZ" sz="1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дитя природы. Это доказывает его выносливость, умение выживать при сложных условиях и гармоничность жизни в родных </a:t>
            </a:r>
            <a:r>
              <a:rPr lang="kk-KZ" sz="1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краях. </a:t>
            </a:r>
            <a:r>
              <a:rPr lang="kk-KZ" sz="1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 существование вне </a:t>
            </a:r>
            <a:r>
              <a:rPr lang="kk-KZ" sz="1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природы </a:t>
            </a:r>
            <a:r>
              <a:rPr lang="kk-KZ" sz="1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оказалось для Манга сложнее в моральном плане. Дитя воды и каменных скалистых островов влачило тяжелое существование </a:t>
            </a:r>
            <a:r>
              <a:rPr lang="kk-KZ" sz="1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среди каменных домов белых людей. </a:t>
            </a:r>
            <a:endParaRPr lang="ru-RU" sz="11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60960" algn="just">
              <a:lnSpc>
                <a:spcPct val="106000"/>
              </a:lnSpc>
              <a:spcAft>
                <a:spcPts val="0"/>
              </a:spcAft>
            </a:pPr>
            <a:r>
              <a:rPr lang="kk-KZ" sz="1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4. -«Ещё в ту пору, когда Манг был совсем маленьким, он всё время мечтал только об одном: быть свободным, иметь возможность плыть, куда хочешь, останавливаться, где тебе </a:t>
            </a:r>
            <a:r>
              <a:rPr lang="kk-KZ" sz="1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нравится»;</a:t>
            </a:r>
            <a:endParaRPr lang="ru-RU" sz="11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60960" algn="just">
              <a:lnSpc>
                <a:spcPct val="106000"/>
              </a:lnSpc>
              <a:spcAft>
                <a:spcPts val="0"/>
              </a:spcAft>
            </a:pPr>
            <a:r>
              <a:rPr lang="kk-KZ" sz="1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-«И Манг твёрдо решил посмотреть на этих людей вблизи, когда у него будет собственная </a:t>
            </a:r>
            <a:r>
              <a:rPr lang="kk-KZ" sz="1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кану»;</a:t>
            </a:r>
            <a:endParaRPr lang="ru-RU" sz="11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60960" algn="just">
              <a:lnSpc>
                <a:spcPct val="106000"/>
              </a:lnSpc>
              <a:spcAft>
                <a:spcPts val="0"/>
              </a:spcAft>
            </a:pPr>
            <a:r>
              <a:rPr lang="kk-KZ" sz="1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-«-Не бойся! Манг все сделает: и накормит тебя, и сам сошьет кану, чтобы уехать отсюда»;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R="60960" algn="just">
              <a:lnSpc>
                <a:spcPct val="106000"/>
              </a:lnSpc>
              <a:spcAft>
                <a:spcPts val="0"/>
              </a:spcAft>
            </a:pPr>
            <a:r>
              <a:rPr lang="kk-KZ" sz="1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-«-Я ее спас от смерти и обещал доставить к белым. Жалко будет, если она погибнет в последнюю минуту. Надо попробовать выручить ее»;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R="60960" algn="just">
              <a:lnSpc>
                <a:spcPct val="106000"/>
              </a:lnSpc>
              <a:spcAft>
                <a:spcPts val="0"/>
              </a:spcAft>
            </a:pPr>
            <a:r>
              <a:rPr lang="kk-KZ" sz="1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-«И, слоняясь по туманным улицам Лондона, он часто вызывал в воображении другой город – среди скал, улицы-каналы, морских птиц, кану, свою семью и Мгу».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R="60960" algn="just">
              <a:lnSpc>
                <a:spcPct val="106000"/>
              </a:lnSpc>
              <a:spcAft>
                <a:spcPts val="0"/>
              </a:spcAft>
            </a:pPr>
            <a:endParaRPr lang="ru-RU" sz="11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541476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911B8CC8-BCC4-420D-87EE-02BC376945E1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8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7172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173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" name="Прямоугольник 1"/>
          <p:cNvSpPr/>
          <p:nvPr/>
        </p:nvSpPr>
        <p:spPr>
          <a:xfrm>
            <a:off x="4523753" y="5517232"/>
            <a:ext cx="18473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ru-RU" sz="2800" b="1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00004" y="940045"/>
            <a:ext cx="847476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dirty="0"/>
              <a:t>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-41051" y="497048"/>
            <a:ext cx="817512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Прослушайте 1-ю </a:t>
            </a:r>
            <a:r>
              <a:rPr lang="ru-RU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главу научно-фантастической повести </a:t>
            </a:r>
            <a:endParaRPr lang="ru-RU" sz="240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«Сын воды</a:t>
            </a:r>
            <a:r>
              <a:rPr lang="ru-RU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(в сокращении).</a:t>
            </a: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E9CE2BC7-3C5A-410B-85A5-3DE59550BE03}"/>
              </a:ext>
            </a:extLst>
          </p:cNvPr>
          <p:cNvSpPr/>
          <p:nvPr/>
        </p:nvSpPr>
        <p:spPr>
          <a:xfrm>
            <a:off x="0" y="257469"/>
            <a:ext cx="8659018" cy="1082686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6000"/>
              </a:lnSpc>
              <a:spcAft>
                <a:spcPts val="0"/>
              </a:spcAft>
            </a:pPr>
            <a:r>
              <a:rPr lang="ru-RU" sz="2300" b="1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Задание 3</a:t>
            </a:r>
            <a:r>
              <a:rPr lang="ru-RU" sz="2300" b="1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>
              <a:lnSpc>
                <a:spcPct val="106000"/>
              </a:lnSpc>
              <a:spcAft>
                <a:spcPts val="0"/>
              </a:spcAft>
            </a:pPr>
            <a:r>
              <a:rPr lang="ru-RU" sz="2400" b="1" dirty="0" smtClean="0">
                <a:latin typeface="Times New Roman" panose="02020603050405020304" pitchFamily="18" charset="0"/>
                <a:ea typeface="SchoolBookC"/>
              </a:rPr>
              <a:t>Заполните сравнительную таблицу.</a:t>
            </a:r>
            <a:endParaRPr lang="ru-RU" dirty="0"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4804830"/>
              </p:ext>
            </p:extLst>
          </p:nvPr>
        </p:nvGraphicFramePr>
        <p:xfrm>
          <a:off x="1081083" y="2176916"/>
          <a:ext cx="6496852" cy="30293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48426">
                  <a:extLst>
                    <a:ext uri="{9D8B030D-6E8A-4147-A177-3AD203B41FA5}">
                      <a16:colId xmlns:a16="http://schemas.microsoft.com/office/drawing/2014/main" val="1394411189"/>
                    </a:ext>
                  </a:extLst>
                </a:gridCol>
                <a:gridCol w="3248426">
                  <a:extLst>
                    <a:ext uri="{9D8B030D-6E8A-4147-A177-3AD203B41FA5}">
                      <a16:colId xmlns:a16="http://schemas.microsoft.com/office/drawing/2014/main" val="1752548495"/>
                    </a:ext>
                  </a:extLst>
                </a:gridCol>
              </a:tblGrid>
              <a:tr h="743368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Манг</a:t>
                      </a:r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Нгара</a:t>
                      </a:r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49481138"/>
                  </a:ext>
                </a:extLst>
              </a:tr>
              <a:tr h="743368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свободный, независимый, гордый, сообразительный, терпеливый, выносливый, добрый, сильный духом, целеустремлённый, любо-</a:t>
                      </a:r>
                      <a:r>
                        <a:rPr lang="ru-RU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знательный</a:t>
                      </a:r>
                      <a:r>
                        <a:rPr lang="ru-RU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отзывчивый, восприимчив к красоте природы</a:t>
                      </a:r>
                      <a:endParaRPr lang="ru-RU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293247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8693370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911B8CC8-BCC4-420D-87EE-02BC376945E1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9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7172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173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" name="Прямоугольник 1"/>
          <p:cNvSpPr/>
          <p:nvPr/>
        </p:nvSpPr>
        <p:spPr>
          <a:xfrm>
            <a:off x="4523753" y="5517232"/>
            <a:ext cx="18473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ru-RU" sz="2800" b="1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00004" y="940045"/>
            <a:ext cx="847476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dirty="0"/>
              <a:t>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-41051" y="497048"/>
            <a:ext cx="817512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Прослушайте 1-ю </a:t>
            </a:r>
            <a:r>
              <a:rPr lang="ru-RU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главу научно-фантастической повести </a:t>
            </a:r>
            <a:endParaRPr lang="ru-RU" sz="240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«Сын воды</a:t>
            </a:r>
            <a:r>
              <a:rPr lang="ru-RU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(в сокращении).</a:t>
            </a: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E9CE2BC7-3C5A-410B-85A5-3DE59550BE03}"/>
              </a:ext>
            </a:extLst>
          </p:cNvPr>
          <p:cNvSpPr/>
          <p:nvPr/>
        </p:nvSpPr>
        <p:spPr>
          <a:xfrm>
            <a:off x="0" y="257469"/>
            <a:ext cx="8659018" cy="1082686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6000"/>
              </a:lnSpc>
              <a:spcAft>
                <a:spcPts val="0"/>
              </a:spcAft>
            </a:pPr>
            <a:r>
              <a:rPr lang="ru-RU" sz="2300" b="1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Задание 3</a:t>
            </a:r>
            <a:r>
              <a:rPr lang="ru-RU" sz="2300" b="1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>
              <a:lnSpc>
                <a:spcPct val="106000"/>
              </a:lnSpc>
              <a:spcAft>
                <a:spcPts val="0"/>
              </a:spcAft>
            </a:pPr>
            <a:r>
              <a:rPr lang="ru-RU" sz="2400" b="1" dirty="0" smtClean="0">
                <a:latin typeface="Times New Roman" panose="02020603050405020304" pitchFamily="18" charset="0"/>
                <a:ea typeface="SchoolBookC"/>
              </a:rPr>
              <a:t>Заполните сравнительную таблицу.</a:t>
            </a:r>
            <a:endParaRPr lang="ru-RU" dirty="0"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83567" y="2208410"/>
            <a:ext cx="7490469" cy="2441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60960" algn="just">
              <a:lnSpc>
                <a:spcPct val="106000"/>
              </a:lnSpc>
              <a:spcAft>
                <a:spcPts val="0"/>
              </a:spcAft>
            </a:pPr>
            <a:r>
              <a:rPr lang="ru-RU" sz="24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Критерий:</a:t>
            </a:r>
            <a:endParaRPr lang="ru-RU" sz="24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R="60960" algn="just">
              <a:lnSpc>
                <a:spcPct val="106000"/>
              </a:lnSpc>
              <a:spcAft>
                <a:spcPts val="0"/>
              </a:spcAft>
            </a:pPr>
            <a:r>
              <a:rPr lang="kk-KZ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-заполняет сравнительную таблицу.</a:t>
            </a:r>
            <a:endParaRPr lang="ru-RU" sz="24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R="60960" algn="just">
              <a:lnSpc>
                <a:spcPct val="106000"/>
              </a:lnSpc>
              <a:spcAft>
                <a:spcPts val="0"/>
              </a:spcAft>
            </a:pPr>
            <a:r>
              <a:rPr lang="kk-KZ" sz="24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Дескрипторы:</a:t>
            </a:r>
            <a:endParaRPr lang="ru-RU" sz="24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R="60960" algn="just">
              <a:lnSpc>
                <a:spcPct val="106000"/>
              </a:lnSpc>
              <a:spcAft>
                <a:spcPts val="0"/>
              </a:spcAft>
            </a:pPr>
            <a:r>
              <a:rPr lang="kk-KZ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-выявляет различия в характерах двух персонажей;</a:t>
            </a:r>
            <a:endParaRPr lang="ru-RU" sz="24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R="60960" algn="just">
              <a:lnSpc>
                <a:spcPct val="106000"/>
              </a:lnSpc>
              <a:spcAft>
                <a:spcPts val="0"/>
              </a:spcAft>
            </a:pPr>
            <a:r>
              <a:rPr lang="kk-KZ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kk-KZ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находит имена </a:t>
            </a:r>
            <a:r>
              <a:rPr lang="kk-KZ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прилагательные, верно характеризующие </a:t>
            </a:r>
            <a:r>
              <a:rPr lang="kk-KZ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необходимый </a:t>
            </a:r>
            <a:r>
              <a:rPr lang="kk-KZ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персонаж.</a:t>
            </a:r>
            <a:endParaRPr lang="ru-RU" sz="24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546038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2956</TotalTime>
  <Words>1678</Words>
  <Application>Microsoft Office PowerPoint</Application>
  <PresentationFormat>Экран (4:3)</PresentationFormat>
  <Paragraphs>230</Paragraphs>
  <Slides>22</Slides>
  <Notes>22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9" baseType="lpstr">
      <vt:lpstr>Arial</vt:lpstr>
      <vt:lpstr>Calibri</vt:lpstr>
      <vt:lpstr>Century Gothic</vt:lpstr>
      <vt:lpstr>SchoolBookC</vt:lpstr>
      <vt:lpstr>Tahoma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Бахыт</dc:creator>
  <cp:lastModifiedBy>Данагул</cp:lastModifiedBy>
  <cp:revision>314</cp:revision>
  <dcterms:created xsi:type="dcterms:W3CDTF">2020-07-18T05:19:20Z</dcterms:created>
  <dcterms:modified xsi:type="dcterms:W3CDTF">2024-12-11T17:08:53Z</dcterms:modified>
</cp:coreProperties>
</file>