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5" r:id="rId2"/>
    <p:sldId id="256" r:id="rId3"/>
    <p:sldId id="273" r:id="rId4"/>
    <p:sldId id="267" r:id="rId5"/>
    <p:sldId id="268" r:id="rId6"/>
    <p:sldId id="284" r:id="rId7"/>
    <p:sldId id="281" r:id="rId8"/>
    <p:sldId id="269" r:id="rId9"/>
    <p:sldId id="259" r:id="rId10"/>
    <p:sldId id="280" r:id="rId11"/>
    <p:sldId id="279" r:id="rId12"/>
    <p:sldId id="283" r:id="rId13"/>
    <p:sldId id="263" r:id="rId14"/>
    <p:sldId id="288" r:id="rId15"/>
    <p:sldId id="286" r:id="rId16"/>
    <p:sldId id="278" r:id="rId17"/>
    <p:sldId id="271" r:id="rId18"/>
    <p:sldId id="287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1530" autoAdjust="0"/>
  </p:normalViewPr>
  <p:slideViewPr>
    <p:cSldViewPr>
      <p:cViewPr varScale="1">
        <p:scale>
          <a:sx n="87" d="100"/>
          <a:sy n="87" d="100"/>
        </p:scale>
        <p:origin x="133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DDAE4A-5BBC-4487-8932-125F4BE44DB7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C81DCF-3433-4D64-A152-2C47178B4C50}">
      <dgm:prSet phldrT="[Текст]" custT="1"/>
      <dgm:spPr/>
      <dgm:t>
        <a:bodyPr/>
        <a:lstStyle/>
        <a:p>
          <a:r>
            <a:rPr lang="ru-RU" sz="4000" dirty="0" smtClean="0"/>
            <a:t>Вода</a:t>
          </a:r>
          <a:endParaRPr lang="ru-RU" sz="4000" dirty="0"/>
        </a:p>
      </dgm:t>
    </dgm:pt>
    <dgm:pt modelId="{B546F4BD-6CA6-49FB-813D-22AD4DD515AB}" type="parTrans" cxnId="{A881F812-9929-488B-A703-7E977818AFBB}">
      <dgm:prSet/>
      <dgm:spPr/>
      <dgm:t>
        <a:bodyPr/>
        <a:lstStyle/>
        <a:p>
          <a:endParaRPr lang="ru-RU"/>
        </a:p>
      </dgm:t>
    </dgm:pt>
    <dgm:pt modelId="{39939861-8D26-4337-A74A-B8766CE3507B}" type="sibTrans" cxnId="{A881F812-9929-488B-A703-7E977818AFBB}">
      <dgm:prSet/>
      <dgm:spPr/>
      <dgm:t>
        <a:bodyPr/>
        <a:lstStyle/>
        <a:p>
          <a:endParaRPr lang="ru-RU"/>
        </a:p>
      </dgm:t>
    </dgm:pt>
    <dgm:pt modelId="{85CB389A-78B4-4AA4-ACB9-F76231A8B1A5}">
      <dgm:prSet phldrT="[Текст]" custT="1"/>
      <dgm:spPr/>
      <dgm:t>
        <a:bodyPr/>
        <a:lstStyle/>
        <a:p>
          <a:r>
            <a:rPr lang="ru-RU" sz="1600" dirty="0" smtClean="0"/>
            <a:t>Промышленность, лесосплав</a:t>
          </a:r>
          <a:endParaRPr lang="ru-RU" sz="1600" dirty="0"/>
        </a:p>
      </dgm:t>
    </dgm:pt>
    <dgm:pt modelId="{8A4B2192-DC9D-44FA-AB0B-395F542F8299}" type="parTrans" cxnId="{6CBBF77A-977E-4616-9F24-13445B315E3A}">
      <dgm:prSet/>
      <dgm:spPr/>
      <dgm:t>
        <a:bodyPr/>
        <a:lstStyle/>
        <a:p>
          <a:endParaRPr lang="ru-RU"/>
        </a:p>
      </dgm:t>
    </dgm:pt>
    <dgm:pt modelId="{AB6AB639-7F45-48B5-AD07-921DD4B9FD8F}" type="sibTrans" cxnId="{6CBBF77A-977E-4616-9F24-13445B315E3A}">
      <dgm:prSet/>
      <dgm:spPr/>
      <dgm:t>
        <a:bodyPr/>
        <a:lstStyle/>
        <a:p>
          <a:endParaRPr lang="ru-RU"/>
        </a:p>
      </dgm:t>
    </dgm:pt>
    <dgm:pt modelId="{14860AF2-B3BC-41AC-BD91-B9F78BE0F09A}">
      <dgm:prSet phldrT="[Текст]" custT="1"/>
      <dgm:spPr/>
      <dgm:t>
        <a:bodyPr/>
        <a:lstStyle/>
        <a:p>
          <a:r>
            <a:rPr lang="ru-RU" sz="1600" dirty="0" smtClean="0"/>
            <a:t>Сельское хозяйство</a:t>
          </a:r>
          <a:endParaRPr lang="ru-RU" sz="1600" dirty="0"/>
        </a:p>
      </dgm:t>
    </dgm:pt>
    <dgm:pt modelId="{4690515D-C230-47BB-A9F3-7C0B1A848AD3}" type="parTrans" cxnId="{20A90B95-6E76-4185-87CC-FAC47A15F138}">
      <dgm:prSet/>
      <dgm:spPr/>
      <dgm:t>
        <a:bodyPr/>
        <a:lstStyle/>
        <a:p>
          <a:endParaRPr lang="ru-RU"/>
        </a:p>
      </dgm:t>
    </dgm:pt>
    <dgm:pt modelId="{D2EB25D4-C092-4453-8B3C-969F2D3345D6}" type="sibTrans" cxnId="{20A90B95-6E76-4185-87CC-FAC47A15F138}">
      <dgm:prSet/>
      <dgm:spPr/>
      <dgm:t>
        <a:bodyPr/>
        <a:lstStyle/>
        <a:p>
          <a:endParaRPr lang="ru-RU"/>
        </a:p>
      </dgm:t>
    </dgm:pt>
    <dgm:pt modelId="{D9455E46-7CB8-4B23-BB7B-661D2E1357E5}">
      <dgm:prSet phldrT="[Текст]" custT="1"/>
      <dgm:spPr/>
      <dgm:t>
        <a:bodyPr/>
        <a:lstStyle/>
        <a:p>
          <a:r>
            <a:rPr lang="ru-RU" sz="1600" dirty="0" smtClean="0"/>
            <a:t>Туризм</a:t>
          </a:r>
          <a:endParaRPr lang="ru-RU" sz="1600" dirty="0"/>
        </a:p>
      </dgm:t>
    </dgm:pt>
    <dgm:pt modelId="{D860B694-933F-421E-BB07-C2725B7812C5}" type="parTrans" cxnId="{212BE6AC-AE9C-4C21-B592-71DD23C50004}">
      <dgm:prSet/>
      <dgm:spPr/>
      <dgm:t>
        <a:bodyPr/>
        <a:lstStyle/>
        <a:p>
          <a:endParaRPr lang="ru-RU"/>
        </a:p>
      </dgm:t>
    </dgm:pt>
    <dgm:pt modelId="{A0E1697A-9C2A-4647-BE99-961E9517997B}" type="sibTrans" cxnId="{212BE6AC-AE9C-4C21-B592-71DD23C50004}">
      <dgm:prSet/>
      <dgm:spPr/>
      <dgm:t>
        <a:bodyPr/>
        <a:lstStyle/>
        <a:p>
          <a:endParaRPr lang="ru-RU"/>
        </a:p>
      </dgm:t>
    </dgm:pt>
    <dgm:pt modelId="{DF22CCB6-EF05-4F74-AC16-6A11E1608A5A}">
      <dgm:prSet phldrT="[Текст]" custT="1"/>
      <dgm:spPr/>
      <dgm:t>
        <a:bodyPr/>
        <a:lstStyle/>
        <a:p>
          <a:r>
            <a:rPr lang="ru-RU" sz="1600" dirty="0" err="1" smtClean="0"/>
            <a:t>Рыболовст</a:t>
          </a:r>
          <a:endParaRPr lang="ru-RU" sz="1600" dirty="0" smtClean="0"/>
        </a:p>
        <a:p>
          <a:r>
            <a:rPr lang="ru-RU" sz="1600" dirty="0" smtClean="0"/>
            <a:t>во и </a:t>
          </a:r>
          <a:r>
            <a:rPr lang="ru-RU" sz="1600" dirty="0" err="1" smtClean="0"/>
            <a:t>судоходст</a:t>
          </a:r>
          <a:endParaRPr lang="ru-RU" sz="1600" dirty="0" smtClean="0"/>
        </a:p>
        <a:p>
          <a:r>
            <a:rPr lang="ru-RU" sz="1600" dirty="0" smtClean="0"/>
            <a:t>во</a:t>
          </a:r>
          <a:endParaRPr lang="ru-RU" sz="1600" dirty="0"/>
        </a:p>
      </dgm:t>
    </dgm:pt>
    <dgm:pt modelId="{D7BDFF7D-D327-459C-B5EA-247470D1D3BF}" type="parTrans" cxnId="{544165EF-F178-412A-B676-0F90B5B1866C}">
      <dgm:prSet/>
      <dgm:spPr/>
      <dgm:t>
        <a:bodyPr/>
        <a:lstStyle/>
        <a:p>
          <a:endParaRPr lang="ru-RU"/>
        </a:p>
      </dgm:t>
    </dgm:pt>
    <dgm:pt modelId="{FC6F803C-D5B1-4F4E-B092-0DE4CB5606A0}" type="sibTrans" cxnId="{544165EF-F178-412A-B676-0F90B5B1866C}">
      <dgm:prSet/>
      <dgm:spPr/>
      <dgm:t>
        <a:bodyPr/>
        <a:lstStyle/>
        <a:p>
          <a:endParaRPr lang="ru-RU"/>
        </a:p>
      </dgm:t>
    </dgm:pt>
    <dgm:pt modelId="{A9CB0BE8-433F-467A-8A47-FF35F8BC31F7}">
      <dgm:prSet phldrT="[Текст]" custT="1"/>
      <dgm:spPr/>
      <dgm:t>
        <a:bodyPr/>
        <a:lstStyle/>
        <a:p>
          <a:r>
            <a:rPr lang="ru-RU" sz="1600" dirty="0" smtClean="0"/>
            <a:t>Выработка электро-энергии</a:t>
          </a:r>
          <a:endParaRPr lang="ru-RU" sz="1600" dirty="0"/>
        </a:p>
      </dgm:t>
    </dgm:pt>
    <dgm:pt modelId="{8AC9A772-679F-4B3D-BC1A-38B2C7E732BD}" type="parTrans" cxnId="{A6AE35B5-3DF7-4DE5-8259-A34E65C1A639}">
      <dgm:prSet/>
      <dgm:spPr/>
      <dgm:t>
        <a:bodyPr/>
        <a:lstStyle/>
        <a:p>
          <a:endParaRPr lang="ru-RU"/>
        </a:p>
      </dgm:t>
    </dgm:pt>
    <dgm:pt modelId="{150273D1-7A0C-426C-8CA0-F51352ECC543}" type="sibTrans" cxnId="{A6AE35B5-3DF7-4DE5-8259-A34E65C1A639}">
      <dgm:prSet/>
      <dgm:spPr/>
      <dgm:t>
        <a:bodyPr/>
        <a:lstStyle/>
        <a:p>
          <a:endParaRPr lang="ru-RU"/>
        </a:p>
      </dgm:t>
    </dgm:pt>
    <dgm:pt modelId="{1249787D-37BA-4B35-B648-6A5194699AB0}">
      <dgm:prSet phldrT="[Текст]" custT="1"/>
      <dgm:spPr/>
      <dgm:t>
        <a:bodyPr/>
        <a:lstStyle/>
        <a:p>
          <a:r>
            <a:rPr lang="ru-RU" sz="1600" dirty="0" smtClean="0"/>
            <a:t>Здоровье</a:t>
          </a:r>
        </a:p>
        <a:p>
          <a:r>
            <a:rPr lang="ru-RU" sz="1600" dirty="0" smtClean="0"/>
            <a:t>Бытовые нужды</a:t>
          </a:r>
          <a:endParaRPr lang="ru-RU" sz="1600" dirty="0"/>
        </a:p>
      </dgm:t>
    </dgm:pt>
    <dgm:pt modelId="{4CB86EA3-904F-4CD8-B9CD-D3616C4F9101}" type="parTrans" cxnId="{26E96C7C-AEC8-4928-BB4E-F06AD09B9BAB}">
      <dgm:prSet/>
      <dgm:spPr/>
      <dgm:t>
        <a:bodyPr/>
        <a:lstStyle/>
        <a:p>
          <a:endParaRPr lang="ru-RU"/>
        </a:p>
      </dgm:t>
    </dgm:pt>
    <dgm:pt modelId="{1B365EB8-D87F-47C5-99A7-B78887E8D70A}" type="sibTrans" cxnId="{26E96C7C-AEC8-4928-BB4E-F06AD09B9BAB}">
      <dgm:prSet/>
      <dgm:spPr/>
      <dgm:t>
        <a:bodyPr/>
        <a:lstStyle/>
        <a:p>
          <a:endParaRPr lang="ru-RU"/>
        </a:p>
      </dgm:t>
    </dgm:pt>
    <dgm:pt modelId="{647B481C-B44E-40A8-820A-31294B377894}" type="pres">
      <dgm:prSet presAssocID="{37DDAE4A-5BBC-4487-8932-125F4BE44DB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86799C9-FD70-4B56-A2B0-1260A4F0A2F1}" type="pres">
      <dgm:prSet presAssocID="{35C81DCF-3433-4D64-A152-2C47178B4C50}" presName="Parent" presStyleLbl="node0" presStyleIdx="0" presStyleCnt="1" custLinFactNeighborX="-470" custLinFactNeighborY="-1432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4CF7B735-0BF9-4721-91D4-69C47210B50F}" type="pres">
      <dgm:prSet presAssocID="{85CB389A-78B4-4AA4-ACB9-F76231A8B1A5}" presName="Accent1" presStyleCnt="0"/>
      <dgm:spPr/>
    </dgm:pt>
    <dgm:pt modelId="{034B37B1-905E-4CB0-A077-B0090243E39B}" type="pres">
      <dgm:prSet presAssocID="{85CB389A-78B4-4AA4-ACB9-F76231A8B1A5}" presName="Accent" presStyleLbl="bgShp" presStyleIdx="0" presStyleCnt="6"/>
      <dgm:spPr/>
    </dgm:pt>
    <dgm:pt modelId="{5B393510-AA1D-4E43-8C5E-8B327681F9FB}" type="pres">
      <dgm:prSet presAssocID="{85CB389A-78B4-4AA4-ACB9-F76231A8B1A5}" presName="Child1" presStyleLbl="node1" presStyleIdx="0" presStyleCnt="6" custLinFactNeighborX="-3601" custLinFactNeighborY="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0AA77-3BF5-4EF3-B1C8-7C8D776458E4}" type="pres">
      <dgm:prSet presAssocID="{14860AF2-B3BC-41AC-BD91-B9F78BE0F09A}" presName="Accent2" presStyleCnt="0"/>
      <dgm:spPr/>
    </dgm:pt>
    <dgm:pt modelId="{E33799FB-924C-45D9-8F0B-C493B99D4EC4}" type="pres">
      <dgm:prSet presAssocID="{14860AF2-B3BC-41AC-BD91-B9F78BE0F09A}" presName="Accent" presStyleLbl="bgShp" presStyleIdx="1" presStyleCnt="6"/>
      <dgm:spPr/>
    </dgm:pt>
    <dgm:pt modelId="{51E7F2F1-6581-4BFE-91A2-CEC9DD49D8A1}" type="pres">
      <dgm:prSet presAssocID="{14860AF2-B3BC-41AC-BD91-B9F78BE0F09A}" presName="Child2" presStyleLbl="node1" presStyleIdx="1" presStyleCnt="6" custLinFactNeighborX="-857" custLinFactNeighborY="2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BBFA7-2E73-4258-ADF9-02A50DA1D09A}" type="pres">
      <dgm:prSet presAssocID="{D9455E46-7CB8-4B23-BB7B-661D2E1357E5}" presName="Accent3" presStyleCnt="0"/>
      <dgm:spPr/>
    </dgm:pt>
    <dgm:pt modelId="{C5913164-6C88-413C-82E2-B385F0FA0BF0}" type="pres">
      <dgm:prSet presAssocID="{D9455E46-7CB8-4B23-BB7B-661D2E1357E5}" presName="Accent" presStyleLbl="bgShp" presStyleIdx="2" presStyleCnt="6"/>
      <dgm:spPr/>
    </dgm:pt>
    <dgm:pt modelId="{6CC62AFE-5FD7-41E9-9E42-52DC6F9C8536}" type="pres">
      <dgm:prSet presAssocID="{D9455E46-7CB8-4B23-BB7B-661D2E1357E5}" presName="Child3" presStyleLbl="node1" presStyleIdx="2" presStyleCnt="6" custLinFactNeighborX="-857" custLinFactNeighborY="-1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FF527-C310-4096-B71D-AB5C55626C1F}" type="pres">
      <dgm:prSet presAssocID="{DF22CCB6-EF05-4F74-AC16-6A11E1608A5A}" presName="Accent4" presStyleCnt="0"/>
      <dgm:spPr/>
    </dgm:pt>
    <dgm:pt modelId="{B0E44187-EB14-4C05-BF6B-87E028AC46A1}" type="pres">
      <dgm:prSet presAssocID="{DF22CCB6-EF05-4F74-AC16-6A11E1608A5A}" presName="Accent" presStyleLbl="bgShp" presStyleIdx="3" presStyleCnt="6"/>
      <dgm:spPr/>
    </dgm:pt>
    <dgm:pt modelId="{7E98E90F-59E9-4662-BA42-8B4C5CE25A63}" type="pres">
      <dgm:prSet presAssocID="{DF22CCB6-EF05-4F74-AC16-6A11E1608A5A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B2E0A-3DEE-4C85-87BF-E64B6AA67000}" type="pres">
      <dgm:prSet presAssocID="{A9CB0BE8-433F-467A-8A47-FF35F8BC31F7}" presName="Accent5" presStyleCnt="0"/>
      <dgm:spPr/>
    </dgm:pt>
    <dgm:pt modelId="{389BC7CF-513F-4243-BCF3-21F003879F10}" type="pres">
      <dgm:prSet presAssocID="{A9CB0BE8-433F-467A-8A47-FF35F8BC31F7}" presName="Accent" presStyleLbl="bgShp" presStyleIdx="4" presStyleCnt="6"/>
      <dgm:spPr/>
    </dgm:pt>
    <dgm:pt modelId="{533F5C09-AE20-45AF-9C7B-026811CE3E6D}" type="pres">
      <dgm:prSet presAssocID="{A9CB0BE8-433F-467A-8A47-FF35F8BC31F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93453-21AA-45EB-940F-C42D63B91D4F}" type="pres">
      <dgm:prSet presAssocID="{1249787D-37BA-4B35-B648-6A5194699AB0}" presName="Accent6" presStyleCnt="0"/>
      <dgm:spPr/>
    </dgm:pt>
    <dgm:pt modelId="{25B63AC9-D3FF-4D08-B443-F47A8F499D56}" type="pres">
      <dgm:prSet presAssocID="{1249787D-37BA-4B35-B648-6A5194699AB0}" presName="Accent" presStyleLbl="bgShp" presStyleIdx="5" presStyleCnt="6"/>
      <dgm:spPr/>
    </dgm:pt>
    <dgm:pt modelId="{B2FD52EE-C814-4883-A693-FD8DFF3A0EC8}" type="pres">
      <dgm:prSet presAssocID="{1249787D-37BA-4B35-B648-6A5194699AB0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B5EE06-0159-40BB-9B70-B2FAC11DC46E}" type="presOf" srcId="{DF22CCB6-EF05-4F74-AC16-6A11E1608A5A}" destId="{7E98E90F-59E9-4662-BA42-8B4C5CE25A63}" srcOrd="0" destOrd="0" presId="urn:microsoft.com/office/officeart/2011/layout/HexagonRadial"/>
    <dgm:cxn modelId="{A6AE35B5-3DF7-4DE5-8259-A34E65C1A639}" srcId="{35C81DCF-3433-4D64-A152-2C47178B4C50}" destId="{A9CB0BE8-433F-467A-8A47-FF35F8BC31F7}" srcOrd="4" destOrd="0" parTransId="{8AC9A772-679F-4B3D-BC1A-38B2C7E732BD}" sibTransId="{150273D1-7A0C-426C-8CA0-F51352ECC543}"/>
    <dgm:cxn modelId="{212BE6AC-AE9C-4C21-B592-71DD23C50004}" srcId="{35C81DCF-3433-4D64-A152-2C47178B4C50}" destId="{D9455E46-7CB8-4B23-BB7B-661D2E1357E5}" srcOrd="2" destOrd="0" parTransId="{D860B694-933F-421E-BB07-C2725B7812C5}" sibTransId="{A0E1697A-9C2A-4647-BE99-961E9517997B}"/>
    <dgm:cxn modelId="{6D34D4C3-D07B-4CD8-8CBF-9D03EE3A493B}" type="presOf" srcId="{D9455E46-7CB8-4B23-BB7B-661D2E1357E5}" destId="{6CC62AFE-5FD7-41E9-9E42-52DC6F9C8536}" srcOrd="0" destOrd="0" presId="urn:microsoft.com/office/officeart/2011/layout/HexagonRadial"/>
    <dgm:cxn modelId="{4E68D500-2464-45C0-AC91-191477BD9249}" type="presOf" srcId="{35C81DCF-3433-4D64-A152-2C47178B4C50}" destId="{086799C9-FD70-4B56-A2B0-1260A4F0A2F1}" srcOrd="0" destOrd="0" presId="urn:microsoft.com/office/officeart/2011/layout/HexagonRadial"/>
    <dgm:cxn modelId="{544165EF-F178-412A-B676-0F90B5B1866C}" srcId="{35C81DCF-3433-4D64-A152-2C47178B4C50}" destId="{DF22CCB6-EF05-4F74-AC16-6A11E1608A5A}" srcOrd="3" destOrd="0" parTransId="{D7BDFF7D-D327-459C-B5EA-247470D1D3BF}" sibTransId="{FC6F803C-D5B1-4F4E-B092-0DE4CB5606A0}"/>
    <dgm:cxn modelId="{26E96C7C-AEC8-4928-BB4E-F06AD09B9BAB}" srcId="{35C81DCF-3433-4D64-A152-2C47178B4C50}" destId="{1249787D-37BA-4B35-B648-6A5194699AB0}" srcOrd="5" destOrd="0" parTransId="{4CB86EA3-904F-4CD8-B9CD-D3616C4F9101}" sibTransId="{1B365EB8-D87F-47C5-99A7-B78887E8D70A}"/>
    <dgm:cxn modelId="{70CA0F65-C69C-42EA-8E04-6BF6A759B725}" type="presOf" srcId="{37DDAE4A-5BBC-4487-8932-125F4BE44DB7}" destId="{647B481C-B44E-40A8-820A-31294B377894}" srcOrd="0" destOrd="0" presId="urn:microsoft.com/office/officeart/2011/layout/HexagonRadial"/>
    <dgm:cxn modelId="{A881F812-9929-488B-A703-7E977818AFBB}" srcId="{37DDAE4A-5BBC-4487-8932-125F4BE44DB7}" destId="{35C81DCF-3433-4D64-A152-2C47178B4C50}" srcOrd="0" destOrd="0" parTransId="{B546F4BD-6CA6-49FB-813D-22AD4DD515AB}" sibTransId="{39939861-8D26-4337-A74A-B8766CE3507B}"/>
    <dgm:cxn modelId="{6CBBF77A-977E-4616-9F24-13445B315E3A}" srcId="{35C81DCF-3433-4D64-A152-2C47178B4C50}" destId="{85CB389A-78B4-4AA4-ACB9-F76231A8B1A5}" srcOrd="0" destOrd="0" parTransId="{8A4B2192-DC9D-44FA-AB0B-395F542F8299}" sibTransId="{AB6AB639-7F45-48B5-AD07-921DD4B9FD8F}"/>
    <dgm:cxn modelId="{93B8A748-63E1-434E-AEDD-69AEB2A9E7E9}" type="presOf" srcId="{A9CB0BE8-433F-467A-8A47-FF35F8BC31F7}" destId="{533F5C09-AE20-45AF-9C7B-026811CE3E6D}" srcOrd="0" destOrd="0" presId="urn:microsoft.com/office/officeart/2011/layout/HexagonRadial"/>
    <dgm:cxn modelId="{20A90B95-6E76-4185-87CC-FAC47A15F138}" srcId="{35C81DCF-3433-4D64-A152-2C47178B4C50}" destId="{14860AF2-B3BC-41AC-BD91-B9F78BE0F09A}" srcOrd="1" destOrd="0" parTransId="{4690515D-C230-47BB-A9F3-7C0B1A848AD3}" sibTransId="{D2EB25D4-C092-4453-8B3C-969F2D3345D6}"/>
    <dgm:cxn modelId="{F45E9940-FC33-478B-8AB6-D5B1546C6FD3}" type="presOf" srcId="{1249787D-37BA-4B35-B648-6A5194699AB0}" destId="{B2FD52EE-C814-4883-A693-FD8DFF3A0EC8}" srcOrd="0" destOrd="0" presId="urn:microsoft.com/office/officeart/2011/layout/HexagonRadial"/>
    <dgm:cxn modelId="{5F283CC1-F933-4A86-8AD6-1D75CEF4CE42}" type="presOf" srcId="{14860AF2-B3BC-41AC-BD91-B9F78BE0F09A}" destId="{51E7F2F1-6581-4BFE-91A2-CEC9DD49D8A1}" srcOrd="0" destOrd="0" presId="urn:microsoft.com/office/officeart/2011/layout/HexagonRadial"/>
    <dgm:cxn modelId="{26BDDB46-1736-413A-AF43-487ACA83D95B}" type="presOf" srcId="{85CB389A-78B4-4AA4-ACB9-F76231A8B1A5}" destId="{5B393510-AA1D-4E43-8C5E-8B327681F9FB}" srcOrd="0" destOrd="0" presId="urn:microsoft.com/office/officeart/2011/layout/HexagonRadial"/>
    <dgm:cxn modelId="{C89DB926-76FE-43EA-A84C-D34DF63FED2C}" type="presParOf" srcId="{647B481C-B44E-40A8-820A-31294B377894}" destId="{086799C9-FD70-4B56-A2B0-1260A4F0A2F1}" srcOrd="0" destOrd="0" presId="urn:microsoft.com/office/officeart/2011/layout/HexagonRadial"/>
    <dgm:cxn modelId="{B1949726-0A39-41DB-B2D3-99166167930E}" type="presParOf" srcId="{647B481C-B44E-40A8-820A-31294B377894}" destId="{4CF7B735-0BF9-4721-91D4-69C47210B50F}" srcOrd="1" destOrd="0" presId="urn:microsoft.com/office/officeart/2011/layout/HexagonRadial"/>
    <dgm:cxn modelId="{0ACB6778-D9AB-4E3E-9C4B-9AAD30F812AA}" type="presParOf" srcId="{4CF7B735-0BF9-4721-91D4-69C47210B50F}" destId="{034B37B1-905E-4CB0-A077-B0090243E39B}" srcOrd="0" destOrd="0" presId="urn:microsoft.com/office/officeart/2011/layout/HexagonRadial"/>
    <dgm:cxn modelId="{9B15EA74-7670-4A3F-BDDC-5B9655DE0586}" type="presParOf" srcId="{647B481C-B44E-40A8-820A-31294B377894}" destId="{5B393510-AA1D-4E43-8C5E-8B327681F9FB}" srcOrd="2" destOrd="0" presId="urn:microsoft.com/office/officeart/2011/layout/HexagonRadial"/>
    <dgm:cxn modelId="{A6262437-8301-46DE-880A-D501B2B08889}" type="presParOf" srcId="{647B481C-B44E-40A8-820A-31294B377894}" destId="{2870AA77-3BF5-4EF3-B1C8-7C8D776458E4}" srcOrd="3" destOrd="0" presId="urn:microsoft.com/office/officeart/2011/layout/HexagonRadial"/>
    <dgm:cxn modelId="{EB075775-5520-4993-8E85-2B2102B4AF2E}" type="presParOf" srcId="{2870AA77-3BF5-4EF3-B1C8-7C8D776458E4}" destId="{E33799FB-924C-45D9-8F0B-C493B99D4EC4}" srcOrd="0" destOrd="0" presId="urn:microsoft.com/office/officeart/2011/layout/HexagonRadial"/>
    <dgm:cxn modelId="{E2AEEC11-C3C5-4B37-99D9-3B0E12239262}" type="presParOf" srcId="{647B481C-B44E-40A8-820A-31294B377894}" destId="{51E7F2F1-6581-4BFE-91A2-CEC9DD49D8A1}" srcOrd="4" destOrd="0" presId="urn:microsoft.com/office/officeart/2011/layout/HexagonRadial"/>
    <dgm:cxn modelId="{EC883B75-1F74-4D5C-92AF-7DDF934A5DAD}" type="presParOf" srcId="{647B481C-B44E-40A8-820A-31294B377894}" destId="{FD8BBFA7-2E73-4258-ADF9-02A50DA1D09A}" srcOrd="5" destOrd="0" presId="urn:microsoft.com/office/officeart/2011/layout/HexagonRadial"/>
    <dgm:cxn modelId="{8DA2950E-A9F7-40DD-A435-C12823C9A2F2}" type="presParOf" srcId="{FD8BBFA7-2E73-4258-ADF9-02A50DA1D09A}" destId="{C5913164-6C88-413C-82E2-B385F0FA0BF0}" srcOrd="0" destOrd="0" presId="urn:microsoft.com/office/officeart/2011/layout/HexagonRadial"/>
    <dgm:cxn modelId="{F0909C56-4823-441D-812D-8076D1EDE725}" type="presParOf" srcId="{647B481C-B44E-40A8-820A-31294B377894}" destId="{6CC62AFE-5FD7-41E9-9E42-52DC6F9C8536}" srcOrd="6" destOrd="0" presId="urn:microsoft.com/office/officeart/2011/layout/HexagonRadial"/>
    <dgm:cxn modelId="{524429D7-D36C-4D2A-9088-9D77DEE5777E}" type="presParOf" srcId="{647B481C-B44E-40A8-820A-31294B377894}" destId="{216FF527-C310-4096-B71D-AB5C55626C1F}" srcOrd="7" destOrd="0" presId="urn:microsoft.com/office/officeart/2011/layout/HexagonRadial"/>
    <dgm:cxn modelId="{05A33378-836D-4AC1-9686-0B40A971A5F6}" type="presParOf" srcId="{216FF527-C310-4096-B71D-AB5C55626C1F}" destId="{B0E44187-EB14-4C05-BF6B-87E028AC46A1}" srcOrd="0" destOrd="0" presId="urn:microsoft.com/office/officeart/2011/layout/HexagonRadial"/>
    <dgm:cxn modelId="{AC5B4334-463B-4255-A153-12EBA3946E7E}" type="presParOf" srcId="{647B481C-B44E-40A8-820A-31294B377894}" destId="{7E98E90F-59E9-4662-BA42-8B4C5CE25A63}" srcOrd="8" destOrd="0" presId="urn:microsoft.com/office/officeart/2011/layout/HexagonRadial"/>
    <dgm:cxn modelId="{53C8949B-D5C5-48D0-B8E5-772C6E20932D}" type="presParOf" srcId="{647B481C-B44E-40A8-820A-31294B377894}" destId="{674B2E0A-3DEE-4C85-87BF-E64B6AA67000}" srcOrd="9" destOrd="0" presId="urn:microsoft.com/office/officeart/2011/layout/HexagonRadial"/>
    <dgm:cxn modelId="{6638CDDC-861D-4F90-9C94-C0B590BB958C}" type="presParOf" srcId="{674B2E0A-3DEE-4C85-87BF-E64B6AA67000}" destId="{389BC7CF-513F-4243-BCF3-21F003879F10}" srcOrd="0" destOrd="0" presId="urn:microsoft.com/office/officeart/2011/layout/HexagonRadial"/>
    <dgm:cxn modelId="{57BC53D3-0CA5-44D5-A7AF-3DBF265590F1}" type="presParOf" srcId="{647B481C-B44E-40A8-820A-31294B377894}" destId="{533F5C09-AE20-45AF-9C7B-026811CE3E6D}" srcOrd="10" destOrd="0" presId="urn:microsoft.com/office/officeart/2011/layout/HexagonRadial"/>
    <dgm:cxn modelId="{78CC9F24-2C3C-43E7-8BB0-20D3216E3A3E}" type="presParOf" srcId="{647B481C-B44E-40A8-820A-31294B377894}" destId="{1DB93453-21AA-45EB-940F-C42D63B91D4F}" srcOrd="11" destOrd="0" presId="urn:microsoft.com/office/officeart/2011/layout/HexagonRadial"/>
    <dgm:cxn modelId="{0B61E086-DD40-4D90-9277-BE223E34FF58}" type="presParOf" srcId="{1DB93453-21AA-45EB-940F-C42D63B91D4F}" destId="{25B63AC9-D3FF-4D08-B443-F47A8F499D56}" srcOrd="0" destOrd="0" presId="urn:microsoft.com/office/officeart/2011/layout/HexagonRadial"/>
    <dgm:cxn modelId="{C49728E3-B7AC-47B4-B1CE-594483041D55}" type="presParOf" srcId="{647B481C-B44E-40A8-820A-31294B377894}" destId="{B2FD52EE-C814-4883-A693-FD8DFF3A0EC8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799C9-FD70-4B56-A2B0-1260A4F0A2F1}">
      <dsp:nvSpPr>
        <dsp:cNvPr id="0" name=""/>
        <dsp:cNvSpPr/>
      </dsp:nvSpPr>
      <dsp:spPr>
        <a:xfrm>
          <a:off x="3034680" y="1656858"/>
          <a:ext cx="2139627" cy="185086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Вода</a:t>
          </a:r>
          <a:endParaRPr lang="ru-RU" sz="4000" kern="1200" dirty="0"/>
        </a:p>
      </dsp:txBody>
      <dsp:txXfrm>
        <a:off x="3389246" y="1963572"/>
        <a:ext cx="1430495" cy="1237436"/>
      </dsp:txXfrm>
    </dsp:sp>
    <dsp:sp modelId="{E33799FB-924C-45D9-8F0B-C493B99D4EC4}">
      <dsp:nvSpPr>
        <dsp:cNvPr id="0" name=""/>
        <dsp:cNvSpPr/>
      </dsp:nvSpPr>
      <dsp:spPr>
        <a:xfrm>
          <a:off x="4384555" y="797849"/>
          <a:ext cx="807275" cy="6955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93510-AA1D-4E43-8C5E-8B327681F9FB}">
      <dsp:nvSpPr>
        <dsp:cNvPr id="0" name=""/>
        <dsp:cNvSpPr/>
      </dsp:nvSpPr>
      <dsp:spPr>
        <a:xfrm>
          <a:off x="3178687" y="667"/>
          <a:ext cx="1753409" cy="151690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Промышленность, лесосплав</a:t>
          </a:r>
          <a:endParaRPr lang="ru-RU" sz="1600" kern="1200" dirty="0"/>
        </a:p>
      </dsp:txBody>
      <dsp:txXfrm>
        <a:off x="3469264" y="252051"/>
        <a:ext cx="1172255" cy="1014137"/>
      </dsp:txXfrm>
    </dsp:sp>
    <dsp:sp modelId="{C5913164-6C88-413C-82E2-B385F0FA0BF0}">
      <dsp:nvSpPr>
        <dsp:cNvPr id="0" name=""/>
        <dsp:cNvSpPr/>
      </dsp:nvSpPr>
      <dsp:spPr>
        <a:xfrm>
          <a:off x="5326708" y="2098203"/>
          <a:ext cx="807275" cy="6955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7F2F1-6581-4BFE-91A2-CEC9DD49D8A1}">
      <dsp:nvSpPr>
        <dsp:cNvPr id="0" name=""/>
        <dsp:cNvSpPr/>
      </dsp:nvSpPr>
      <dsp:spPr>
        <a:xfrm>
          <a:off x="4834881" y="936775"/>
          <a:ext cx="1753409" cy="151690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Сельское хозяйство</a:t>
          </a:r>
          <a:endParaRPr lang="ru-RU" sz="1600" kern="1200" dirty="0"/>
        </a:p>
      </dsp:txBody>
      <dsp:txXfrm>
        <a:off x="5125458" y="1188159"/>
        <a:ext cx="1172255" cy="1014137"/>
      </dsp:txXfrm>
    </dsp:sp>
    <dsp:sp modelId="{B0E44187-EB14-4C05-BF6B-87E028AC46A1}">
      <dsp:nvSpPr>
        <dsp:cNvPr id="0" name=""/>
        <dsp:cNvSpPr/>
      </dsp:nvSpPr>
      <dsp:spPr>
        <a:xfrm>
          <a:off x="4672228" y="3566058"/>
          <a:ext cx="807275" cy="6955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62AFE-5FD7-41E9-9E42-52DC6F9C8536}">
      <dsp:nvSpPr>
        <dsp:cNvPr id="0" name=""/>
        <dsp:cNvSpPr/>
      </dsp:nvSpPr>
      <dsp:spPr>
        <a:xfrm>
          <a:off x="4834881" y="2736978"/>
          <a:ext cx="1753409" cy="151690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Туризм</a:t>
          </a:r>
          <a:endParaRPr lang="ru-RU" sz="1600" kern="1200" dirty="0"/>
        </a:p>
      </dsp:txBody>
      <dsp:txXfrm>
        <a:off x="5125458" y="2988362"/>
        <a:ext cx="1172255" cy="1014137"/>
      </dsp:txXfrm>
    </dsp:sp>
    <dsp:sp modelId="{389BC7CF-513F-4243-BCF3-21F003879F10}">
      <dsp:nvSpPr>
        <dsp:cNvPr id="0" name=""/>
        <dsp:cNvSpPr/>
      </dsp:nvSpPr>
      <dsp:spPr>
        <a:xfrm>
          <a:off x="3048718" y="3718427"/>
          <a:ext cx="807275" cy="6955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8E90F-59E9-4662-BA42-8B4C5CE25A63}">
      <dsp:nvSpPr>
        <dsp:cNvPr id="0" name=""/>
        <dsp:cNvSpPr/>
      </dsp:nvSpPr>
      <dsp:spPr>
        <a:xfrm>
          <a:off x="3241827" y="3701207"/>
          <a:ext cx="1753409" cy="151690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Рыболовст</a:t>
          </a: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во и </a:t>
          </a:r>
          <a:r>
            <a:rPr lang="ru-RU" sz="1600" kern="1200" dirty="0" err="1" smtClean="0"/>
            <a:t>судоходст</a:t>
          </a: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во</a:t>
          </a:r>
          <a:endParaRPr lang="ru-RU" sz="1600" kern="1200" dirty="0"/>
        </a:p>
      </dsp:txBody>
      <dsp:txXfrm>
        <a:off x="3532404" y="3952591"/>
        <a:ext cx="1172255" cy="1014137"/>
      </dsp:txXfrm>
    </dsp:sp>
    <dsp:sp modelId="{25B63AC9-D3FF-4D08-B443-F47A8F499D56}">
      <dsp:nvSpPr>
        <dsp:cNvPr id="0" name=""/>
        <dsp:cNvSpPr/>
      </dsp:nvSpPr>
      <dsp:spPr>
        <a:xfrm>
          <a:off x="2091137" y="2418595"/>
          <a:ext cx="807275" cy="69557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F5C09-AE20-45AF-9C7B-026811CE3E6D}">
      <dsp:nvSpPr>
        <dsp:cNvPr id="0" name=""/>
        <dsp:cNvSpPr/>
      </dsp:nvSpPr>
      <dsp:spPr>
        <a:xfrm>
          <a:off x="1626281" y="2768208"/>
          <a:ext cx="1753409" cy="151690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Выработка электро-энергии</a:t>
          </a:r>
          <a:endParaRPr lang="ru-RU" sz="1600" kern="1200" dirty="0"/>
        </a:p>
      </dsp:txBody>
      <dsp:txXfrm>
        <a:off x="1916858" y="3019592"/>
        <a:ext cx="1172255" cy="1014137"/>
      </dsp:txXfrm>
    </dsp:sp>
    <dsp:sp modelId="{B2FD52EE-C814-4883-A693-FD8DFF3A0EC8}">
      <dsp:nvSpPr>
        <dsp:cNvPr id="0" name=""/>
        <dsp:cNvSpPr/>
      </dsp:nvSpPr>
      <dsp:spPr>
        <a:xfrm>
          <a:off x="1626281" y="930911"/>
          <a:ext cx="1753409" cy="151690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Здоровье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Бытовые нужды</a:t>
          </a:r>
          <a:endParaRPr lang="ru-RU" sz="1600" kern="1200" dirty="0"/>
        </a:p>
      </dsp:txBody>
      <dsp:txXfrm>
        <a:off x="1916858" y="1182295"/>
        <a:ext cx="1172255" cy="1014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58E4-2689-439D-B99B-0763BBAE35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43CF-9FC2-46F9-8A8A-7CC13A193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276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58E4-2689-439D-B99B-0763BBAE35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43CF-9FC2-46F9-8A8A-7CC13A193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014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58E4-2689-439D-B99B-0763BBAE35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43CF-9FC2-46F9-8A8A-7CC13A193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69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58E4-2689-439D-B99B-0763BBAE35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43CF-9FC2-46F9-8A8A-7CC13A193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94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58E4-2689-439D-B99B-0763BBAE35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43CF-9FC2-46F9-8A8A-7CC13A193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60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58E4-2689-439D-B99B-0763BBAE35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43CF-9FC2-46F9-8A8A-7CC13A193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63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58E4-2689-439D-B99B-0763BBAE35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43CF-9FC2-46F9-8A8A-7CC13A193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14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58E4-2689-439D-B99B-0763BBAE35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43CF-9FC2-46F9-8A8A-7CC13A193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172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58E4-2689-439D-B99B-0763BBAE35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43CF-9FC2-46F9-8A8A-7CC13A193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76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58E4-2689-439D-B99B-0763BBAE35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43CF-9FC2-46F9-8A8A-7CC13A193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85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58E4-2689-439D-B99B-0763BBAE35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143CF-9FC2-46F9-8A8A-7CC13A193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57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358E4-2689-439D-B99B-0763BBAE35A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143CF-9FC2-46F9-8A8A-7CC13A193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6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/>
          </a:bodyPr>
          <a:lstStyle/>
          <a:p>
            <a:r>
              <a:rPr lang="ru-RU" altLang="ru-RU" sz="16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  <a:t>                       </a:t>
            </a:r>
            <a:endParaRPr lang="ru-RU" sz="16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  <a:p>
            <a:endParaRPr lang="ru-RU" sz="1600" b="1" dirty="0" smtClean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  <a:p>
            <a:endParaRPr lang="ru-RU" sz="16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  <a:p>
            <a:pPr marL="0" indent="0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 урока: Вода на службе у человека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Раздел:  Вода – источник жизни</a:t>
            </a:r>
          </a:p>
          <a:p>
            <a:pPr algn="ctr"/>
            <a:r>
              <a:rPr lang="en-US" altLang="ru-RU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8 </a:t>
            </a:r>
            <a:r>
              <a:rPr lang="ru-RU" altLang="ru-RU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класс с казахским языком обучения</a:t>
            </a:r>
            <a:endParaRPr lang="en-US" altLang="ru-RU" b="1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746927"/>
              </p:ext>
            </p:extLst>
          </p:nvPr>
        </p:nvGraphicFramePr>
        <p:xfrm>
          <a:off x="457200" y="332656"/>
          <a:ext cx="8229600" cy="6120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0679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r>
                        <a:rPr lang="ru-RU" sz="2400" dirty="0">
                          <a:effectLst/>
                        </a:rPr>
                        <a:t>Причастные обороты используются для замены синонимичных придаточных определительных предложений :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750"/>
                        </a:spcAft>
                      </a:pPr>
                      <a:r>
                        <a:rPr lang="ru-RU" sz="2400" b="1" dirty="0">
                          <a:effectLst/>
                        </a:rPr>
                        <a:t>Например: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Жирным шрифтом выделены слова в предложениях, </a:t>
                      </a:r>
                      <a:r>
                        <a:rPr lang="ru-RU" sz="2400" b="1" dirty="0">
                          <a:effectLst/>
                        </a:rPr>
                        <a:t>используемые для грамматического разбора. 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Жирным шрифтом выделены слова в предложениях, </a:t>
                      </a:r>
                      <a:r>
                        <a:rPr lang="ru-RU" sz="2400" b="1" dirty="0">
                          <a:effectLst/>
                        </a:rPr>
                        <a:t>которые используются для грамматического разбора. 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effectLst/>
                        </a:rPr>
                        <a:t>Мы </a:t>
                      </a:r>
                      <a:r>
                        <a:rPr lang="ru-RU" sz="2400" dirty="0" smtClean="0">
                          <a:effectLst/>
                        </a:rPr>
                        <a:t>заменили причастный  оборот </a:t>
                      </a:r>
                      <a:r>
                        <a:rPr lang="ru-RU" sz="2400" dirty="0">
                          <a:effectLst/>
                        </a:rPr>
                        <a:t>(используемые для грамматического разбора) простым предложением  в составе сложного (которые используются для грамматического разбора.)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4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40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033381"/>
              </p:ext>
            </p:extLst>
          </p:nvPr>
        </p:nvGraphicFramePr>
        <p:xfrm>
          <a:off x="395536" y="404664"/>
          <a:ext cx="8229600" cy="580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0488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Задание</a:t>
                      </a: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 Спишите.  Причастные обороты замените  синонимичными конструкциями 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Вода – это среда, регулирующая температуру тела, помогающая питательным веществам усваиваться органами, выводящая шлаки и отходы процессов жизнедеятельности.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193352"/>
              </p:ext>
            </p:extLst>
          </p:nvPr>
        </p:nvGraphicFramePr>
        <p:xfrm>
          <a:off x="457200" y="548680"/>
          <a:ext cx="8229600" cy="5184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4576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</a:rPr>
                        <a:t>Проверим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Вода является той средой, которая регулирует температуру тела, помогает питательным веществам усваиваться органами, выводит шлаки и отходы процессов жизнедеятельности. 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09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                             </a:t>
            </a:r>
            <a:r>
              <a:rPr lang="ru-RU" sz="4000" b="1" dirty="0" smtClean="0"/>
              <a:t>А </a:t>
            </a:r>
            <a:r>
              <a:rPr lang="ru-RU" sz="4000" b="1" dirty="0"/>
              <a:t>есть ли вода в живой </a:t>
            </a:r>
            <a:r>
              <a:rPr lang="ru-RU" sz="4000" b="1" dirty="0" smtClean="0"/>
              <a:t>природе?</a:t>
            </a:r>
          </a:p>
          <a:p>
            <a:r>
              <a:rPr lang="ru-RU" sz="3800" dirty="0" smtClean="0"/>
              <a:t>        Большая </a:t>
            </a:r>
            <a:r>
              <a:rPr lang="ru-RU" sz="3800" dirty="0"/>
              <a:t>часть поверхности Земли покрыта водой. Вода есть везде. Она есть в источниках и ручьях, реках и озёрах, морях и океанах, </a:t>
            </a:r>
            <a:r>
              <a:rPr lang="ru-RU" sz="3800" dirty="0" smtClean="0"/>
              <a:t>водопроводных  </a:t>
            </a:r>
            <a:r>
              <a:rPr lang="ru-RU" sz="3800" dirty="0"/>
              <a:t>трубах и колодцах, под землёй и высоко в облаках.  А есть ли вода в </a:t>
            </a:r>
            <a:r>
              <a:rPr lang="ru-RU" sz="3800" dirty="0" smtClean="0"/>
              <a:t>живой природе</a:t>
            </a:r>
            <a:r>
              <a:rPr lang="ru-RU" sz="3800" dirty="0"/>
              <a:t>? Вспомните, что именно мы </a:t>
            </a:r>
            <a:r>
              <a:rPr lang="ru-RU" sz="3800" dirty="0" smtClean="0"/>
              <a:t>относим </a:t>
            </a:r>
            <a:r>
              <a:rPr lang="ru-RU" sz="3800" dirty="0"/>
              <a:t>к </a:t>
            </a:r>
            <a:r>
              <a:rPr lang="ru-RU" sz="3800" dirty="0" smtClean="0"/>
              <a:t>живой природе</a:t>
            </a:r>
            <a:r>
              <a:rPr lang="ru-RU" sz="3800" dirty="0"/>
              <a:t>. Вода есть в растениях, животных, человеке. Более половины массы тела человека </a:t>
            </a:r>
            <a:r>
              <a:rPr lang="ru-RU" sz="3800" dirty="0" smtClean="0"/>
              <a:t>составляет </a:t>
            </a:r>
            <a:r>
              <a:rPr lang="ru-RU" sz="3800" dirty="0"/>
              <a:t>вода. </a:t>
            </a:r>
            <a:endParaRPr lang="ru-RU" sz="3800" dirty="0" smtClean="0"/>
          </a:p>
          <a:p>
            <a:r>
              <a:rPr lang="ru-RU" sz="3800" dirty="0"/>
              <a:t> </a:t>
            </a:r>
            <a:r>
              <a:rPr lang="ru-RU" sz="3800" dirty="0" smtClean="0"/>
              <a:t>     Вода </a:t>
            </a:r>
            <a:r>
              <a:rPr lang="ru-RU" sz="3800" dirty="0"/>
              <a:t>даёт жизнь живой природе. Растения без воды </a:t>
            </a:r>
            <a:r>
              <a:rPr lang="ru-RU" sz="3800" dirty="0" smtClean="0"/>
              <a:t>засыхают, животные </a:t>
            </a:r>
            <a:r>
              <a:rPr lang="ru-RU" sz="3800" dirty="0"/>
              <a:t>– </a:t>
            </a:r>
            <a:r>
              <a:rPr lang="ru-RU" sz="3800" dirty="0" smtClean="0"/>
              <a:t>погибают</a:t>
            </a:r>
            <a:r>
              <a:rPr lang="ru-RU" sz="3800" dirty="0"/>
              <a:t>, человек может прожить без неё всего несколько дней. Вода </a:t>
            </a:r>
            <a:r>
              <a:rPr lang="ru-RU" sz="3800" dirty="0" smtClean="0"/>
              <a:t>является </a:t>
            </a:r>
            <a:r>
              <a:rPr lang="ru-RU" sz="3800" dirty="0"/>
              <a:t>домом для многих растений и животных. </a:t>
            </a:r>
            <a:r>
              <a:rPr lang="ru-RU" sz="3800" dirty="0" smtClean="0"/>
              <a:t>Люди считают</a:t>
            </a:r>
            <a:r>
              <a:rPr lang="ru-RU" sz="3800" dirty="0"/>
              <a:t>, что именно в воде зародилась жизнь на Земле, и наша жизнь зависит от неё. Вода может вылечить (целебная, живая вода) или погубить (мёртвая вода). Вода даёт жизнь и силы всему живому и может забрать их</a:t>
            </a:r>
            <a:r>
              <a:rPr lang="ru-RU" sz="3800" dirty="0" smtClean="0"/>
              <a:t>.</a:t>
            </a:r>
          </a:p>
          <a:p>
            <a:r>
              <a:rPr lang="ru-RU" sz="3800" dirty="0"/>
              <a:t> </a:t>
            </a:r>
            <a:r>
              <a:rPr lang="ru-RU" sz="3800" dirty="0" smtClean="0"/>
              <a:t>                                         </a:t>
            </a:r>
            <a:r>
              <a:rPr lang="ru-RU" sz="3800" dirty="0"/>
              <a:t>(Из книги «Чудеса природы»)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85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Задание</a:t>
            </a:r>
          </a:p>
          <a:p>
            <a:r>
              <a:rPr lang="ru-RU" dirty="0" smtClean="0"/>
              <a:t>Составьте, используя таблицу, проблемные вопросы по тексту</a:t>
            </a:r>
          </a:p>
          <a:p>
            <a:r>
              <a:rPr lang="ru-RU" dirty="0" smtClean="0"/>
              <a:t>Толстые вопросы – это проблемные вопросы, требующие неоднократного ответа.</a:t>
            </a:r>
          </a:p>
          <a:p>
            <a:endParaRPr lang="ru-RU" dirty="0" smtClean="0"/>
          </a:p>
          <a:p>
            <a:r>
              <a:rPr lang="ru-RU" b="1" dirty="0" smtClean="0"/>
              <a:t>«Толстые» ( </a:t>
            </a:r>
            <a:r>
              <a:rPr lang="ru-RU" b="1" dirty="0" err="1" smtClean="0"/>
              <a:t>проблемые</a:t>
            </a:r>
            <a:r>
              <a:rPr lang="ru-RU" b="1" dirty="0" smtClean="0"/>
              <a:t>)  вопросы</a:t>
            </a:r>
          </a:p>
          <a:p>
            <a:r>
              <a:rPr lang="ru-RU" dirty="0" smtClean="0"/>
              <a:t>Объясните, почему… ?</a:t>
            </a:r>
          </a:p>
          <a:p>
            <a:r>
              <a:rPr lang="ru-RU" dirty="0" smtClean="0"/>
              <a:t>Почему вы думаете… ?</a:t>
            </a:r>
          </a:p>
          <a:p>
            <a:r>
              <a:rPr lang="ru-RU" dirty="0" smtClean="0"/>
              <a:t>Почему вы считаете… ?</a:t>
            </a:r>
          </a:p>
          <a:p>
            <a:r>
              <a:rPr lang="ru-RU" dirty="0" smtClean="0"/>
              <a:t>В чём различие… ?</a:t>
            </a:r>
          </a:p>
          <a:p>
            <a:r>
              <a:rPr lang="ru-RU" dirty="0" smtClean="0"/>
              <a:t>Предположите, что будет, если… ?</a:t>
            </a:r>
          </a:p>
          <a:p>
            <a:r>
              <a:rPr lang="ru-RU" dirty="0" smtClean="0"/>
              <a:t>Что, если… ?</a:t>
            </a:r>
          </a:p>
          <a:p>
            <a:r>
              <a:rPr lang="ru-RU" dirty="0" smtClean="0"/>
              <a:t>Может… ?</a:t>
            </a:r>
          </a:p>
          <a:p>
            <a:r>
              <a:rPr lang="ru-RU" dirty="0" smtClean="0"/>
              <a:t>Будет… ?</a:t>
            </a:r>
          </a:p>
          <a:p>
            <a:r>
              <a:rPr lang="ru-RU" dirty="0" smtClean="0"/>
              <a:t>Мог ли… ?</a:t>
            </a:r>
          </a:p>
          <a:p>
            <a:r>
              <a:rPr lang="ru-RU" dirty="0" smtClean="0"/>
              <a:t>Согласны ли вы… ?</a:t>
            </a:r>
          </a:p>
          <a:p>
            <a:r>
              <a:rPr lang="ru-RU" dirty="0" smtClean="0"/>
              <a:t>Верно ли… 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7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3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0648"/>
            <a:ext cx="8280920" cy="593752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Критерий</a:t>
            </a:r>
          </a:p>
          <a:p>
            <a:pPr>
              <a:buFontTx/>
              <a:buChar char="-"/>
            </a:pPr>
            <a:r>
              <a:rPr lang="ru-RU" sz="2800" dirty="0" smtClean="0"/>
              <a:t>формулирует  </a:t>
            </a:r>
            <a:r>
              <a:rPr lang="ru-RU" sz="2800" dirty="0"/>
              <a:t>проблемные вопросы по тексту, позволяющие выдвигать идеи, интерпретации, </a:t>
            </a:r>
            <a:r>
              <a:rPr lang="ru-RU" sz="2800" dirty="0" smtClean="0"/>
              <a:t>предположения.</a:t>
            </a:r>
            <a:endParaRPr lang="en-US" sz="2800" dirty="0" smtClean="0"/>
          </a:p>
          <a:p>
            <a:pPr>
              <a:buFontTx/>
              <a:buChar char="-"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b="1" dirty="0"/>
              <a:t>Дескрипторы</a:t>
            </a:r>
            <a:r>
              <a:rPr lang="ru-RU" sz="2800" b="1" dirty="0" smtClean="0"/>
              <a:t>:</a:t>
            </a:r>
          </a:p>
          <a:p>
            <a:pPr marL="0" indent="0">
              <a:buNone/>
            </a:pPr>
            <a:r>
              <a:rPr lang="ru-RU" sz="2800" b="1" dirty="0" smtClean="0"/>
              <a:t>-    </a:t>
            </a:r>
            <a:r>
              <a:rPr lang="ru-RU" sz="2800" dirty="0"/>
              <a:t>п</a:t>
            </a:r>
            <a:r>
              <a:rPr lang="ru-RU" sz="2800" dirty="0" smtClean="0"/>
              <a:t>онимает содержание текста;</a:t>
            </a:r>
            <a:endParaRPr lang="ru-RU" sz="2800" dirty="0"/>
          </a:p>
          <a:p>
            <a:pPr>
              <a:buFontTx/>
              <a:buChar char="-"/>
            </a:pPr>
            <a:r>
              <a:rPr lang="ru-RU" sz="2800" dirty="0" smtClean="0"/>
              <a:t>составляет проблемные вопросы,</a:t>
            </a:r>
            <a:r>
              <a:rPr lang="ru-RU" sz="2800" dirty="0"/>
              <a:t> направленные на оценку содержания </a:t>
            </a:r>
            <a:r>
              <a:rPr lang="ru-RU" sz="2800" dirty="0" smtClean="0"/>
              <a:t>текста и отвечает на них.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090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Проверим</a:t>
            </a:r>
          </a:p>
          <a:p>
            <a:r>
              <a:rPr lang="ru-RU" sz="2800" dirty="0" smtClean="0"/>
              <a:t>Почему вы считаете , что вода  может </a:t>
            </a:r>
            <a:r>
              <a:rPr lang="ru-RU" sz="2800" dirty="0"/>
              <a:t>забрать жизнь и силы </a:t>
            </a:r>
            <a:r>
              <a:rPr lang="ru-RU" sz="2800" dirty="0" smtClean="0"/>
              <a:t>всего живого?</a:t>
            </a:r>
            <a:endParaRPr lang="ru-RU" sz="2800" dirty="0"/>
          </a:p>
          <a:p>
            <a:r>
              <a:rPr lang="ru-RU" sz="2800" dirty="0" smtClean="0"/>
              <a:t>Верно ли, что вода </a:t>
            </a:r>
            <a:r>
              <a:rPr lang="ru-RU" sz="2800" dirty="0"/>
              <a:t>может </a:t>
            </a:r>
            <a:r>
              <a:rPr lang="ru-RU" sz="2800" dirty="0" smtClean="0"/>
              <a:t>вылечить </a:t>
            </a:r>
            <a:r>
              <a:rPr lang="ru-RU" sz="2800" dirty="0"/>
              <a:t>или </a:t>
            </a:r>
            <a:r>
              <a:rPr lang="ru-RU" sz="2800" dirty="0" smtClean="0"/>
              <a:t>погубить?</a:t>
            </a:r>
          </a:p>
          <a:p>
            <a:r>
              <a:rPr lang="ru-RU" sz="2800" dirty="0" smtClean="0"/>
              <a:t>Почему люди </a:t>
            </a:r>
            <a:r>
              <a:rPr lang="ru-RU" sz="2800" dirty="0"/>
              <a:t>считают, что именно в воде зародилась жизнь на </a:t>
            </a:r>
            <a:r>
              <a:rPr lang="ru-RU" sz="2800" dirty="0" smtClean="0"/>
              <a:t>Земле?</a:t>
            </a:r>
          </a:p>
          <a:p>
            <a:r>
              <a:rPr lang="ru-RU" sz="2800" dirty="0" smtClean="0"/>
              <a:t>Согласны ли вы с тем, что </a:t>
            </a:r>
            <a:r>
              <a:rPr lang="ru-RU" sz="2800" dirty="0"/>
              <a:t>человек может прожить без </a:t>
            </a:r>
            <a:r>
              <a:rPr lang="ru-RU" sz="2800" dirty="0" smtClean="0"/>
              <a:t>воды </a:t>
            </a:r>
            <a:r>
              <a:rPr lang="ru-RU" sz="2800" dirty="0"/>
              <a:t>всего несколько </a:t>
            </a:r>
            <a:r>
              <a:rPr lang="ru-RU" sz="2800" dirty="0" smtClean="0"/>
              <a:t>дней?</a:t>
            </a:r>
          </a:p>
          <a:p>
            <a:r>
              <a:rPr lang="ru-RU" sz="2800" dirty="0" smtClean="0"/>
              <a:t>Как вы думаете, что было бы, если</a:t>
            </a:r>
            <a:r>
              <a:rPr lang="ru-RU" sz="2800" dirty="0"/>
              <a:t> </a:t>
            </a:r>
            <a:r>
              <a:rPr lang="ru-RU" sz="2800" dirty="0" smtClean="0"/>
              <a:t>большая </a:t>
            </a:r>
            <a:r>
              <a:rPr lang="ru-RU" sz="2800" dirty="0"/>
              <a:t>часть поверхности Земли </a:t>
            </a:r>
            <a:r>
              <a:rPr lang="ru-RU" sz="2800" dirty="0" smtClean="0"/>
              <a:t>была бы покрыта сушей?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0715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Autofit/>
          </a:bodyPr>
          <a:lstStyle/>
          <a:p>
            <a:pPr algn="l"/>
            <a:r>
              <a:rPr lang="ru-RU" sz="4000" b="1" dirty="0"/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135751"/>
              </p:ext>
            </p:extLst>
          </p:nvPr>
        </p:nvGraphicFramePr>
        <p:xfrm>
          <a:off x="457200" y="404664"/>
          <a:ext cx="8229600" cy="5904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04656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</a:rPr>
                        <a:t>Рекомендуемое</a:t>
                      </a:r>
                      <a:r>
                        <a:rPr lang="ru-RU" sz="3200" b="1" baseline="0" dirty="0" smtClean="0">
                          <a:effectLst/>
                        </a:rPr>
                        <a:t> учебное задание:</a:t>
                      </a:r>
                      <a:endParaRPr lang="ru-RU" sz="3200" baseline="0" dirty="0" smtClean="0">
                        <a:effectLst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подготовить  </a:t>
                      </a:r>
                      <a:r>
                        <a:rPr lang="ru-RU" sz="3200" dirty="0">
                          <a:effectLst/>
                        </a:rPr>
                        <a:t>презентацию </a:t>
                      </a:r>
                      <a:endParaRPr lang="ru-RU" sz="3200" dirty="0" smtClean="0">
                        <a:effectLst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на </a:t>
                      </a:r>
                      <a:r>
                        <a:rPr lang="ru-RU" sz="3200" dirty="0">
                          <a:effectLst/>
                        </a:rPr>
                        <a:t>тему «Вода на службе у человека», используя дополнительные источники информации.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2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3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6"/>
            <a:ext cx="8280919" cy="5793507"/>
          </a:xfrm>
        </p:spPr>
        <p:txBody>
          <a:bodyPr/>
          <a:lstStyle/>
          <a:p>
            <a:r>
              <a:rPr lang="ru-RU" sz="3200" b="1" dirty="0" smtClean="0"/>
              <a:t>Рефлексия</a:t>
            </a:r>
          </a:p>
          <a:p>
            <a:endParaRPr lang="ru-RU" dirty="0"/>
          </a:p>
          <a:p>
            <a:r>
              <a:rPr lang="ru-RU" sz="3200" dirty="0" smtClean="0"/>
              <a:t>Сегодня я узнал (а) …</a:t>
            </a:r>
          </a:p>
          <a:p>
            <a:endParaRPr lang="ru-RU" sz="3200" dirty="0"/>
          </a:p>
          <a:p>
            <a:r>
              <a:rPr lang="ru-RU" sz="3200" dirty="0" smtClean="0"/>
              <a:t>Было интересно …</a:t>
            </a:r>
          </a:p>
          <a:p>
            <a:endParaRPr lang="ru-RU" sz="3200" dirty="0"/>
          </a:p>
          <a:p>
            <a:r>
              <a:rPr lang="ru-RU" sz="3200" dirty="0" smtClean="0"/>
              <a:t>Было трудно …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400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24547"/>
              </p:ext>
            </p:extLst>
          </p:nvPr>
        </p:nvGraphicFramePr>
        <p:xfrm>
          <a:off x="323528" y="404664"/>
          <a:ext cx="8229600" cy="5904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04656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675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</a:rPr>
                        <a:t>Человек!</a:t>
                      </a:r>
                      <a:r>
                        <a:rPr lang="ru-RU" sz="3200" b="1" baseline="0" dirty="0" smtClean="0">
                          <a:effectLst/>
                        </a:rPr>
                        <a:t> </a:t>
                      </a:r>
                      <a:r>
                        <a:rPr lang="ru-RU" sz="3200" b="1" dirty="0" smtClean="0">
                          <a:effectLst/>
                        </a:rPr>
                        <a:t> </a:t>
                      </a:r>
                      <a:r>
                        <a:rPr lang="ru-RU" sz="3200" b="1" dirty="0">
                          <a:effectLst/>
                        </a:rPr>
                        <a:t>З</a:t>
                      </a:r>
                      <a:r>
                        <a:rPr lang="ru-RU" sz="3200" b="1" dirty="0" smtClean="0">
                          <a:effectLst/>
                        </a:rPr>
                        <a:t>апомни навсегда:</a:t>
                      </a:r>
                      <a:endParaRPr lang="ru-RU" sz="3200" b="1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Символ жизни на Земле – вода!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Экономь её и </a:t>
                      </a:r>
                      <a:r>
                        <a:rPr lang="ru-RU" sz="3200" dirty="0" smtClean="0">
                          <a:effectLst/>
                        </a:rPr>
                        <a:t>береги.</a:t>
                      </a:r>
                      <a:endParaRPr lang="ru-RU" sz="3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Мы ведь на планете не одни</a:t>
                      </a:r>
                      <a:r>
                        <a:rPr lang="ru-RU" sz="3200" dirty="0" smtClean="0">
                          <a:effectLst/>
                        </a:rPr>
                        <a:t>!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6408712" cy="259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3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440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7848872" cy="576064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tx2"/>
                </a:solidFill>
              </a:rPr>
              <a:t>Сегодня на уроке вы узнаете:</a:t>
            </a:r>
          </a:p>
          <a:p>
            <a:pPr algn="l"/>
            <a:r>
              <a:rPr lang="ru-RU" sz="2800" dirty="0">
                <a:solidFill>
                  <a:schemeClr val="tx2"/>
                </a:solidFill>
              </a:rPr>
              <a:t>-  как человек использует свойства воды в повседневной жизни.</a:t>
            </a:r>
          </a:p>
          <a:p>
            <a:pPr algn="l"/>
            <a:r>
              <a:rPr lang="ru-RU" sz="2800" b="1" dirty="0" smtClean="0">
                <a:solidFill>
                  <a:schemeClr val="tx2"/>
                </a:solidFill>
              </a:rPr>
              <a:t>Вы </a:t>
            </a:r>
            <a:r>
              <a:rPr lang="ru-RU" sz="2800" b="1" dirty="0">
                <a:solidFill>
                  <a:schemeClr val="tx2"/>
                </a:solidFill>
              </a:rPr>
              <a:t>научитесь:</a:t>
            </a:r>
          </a:p>
          <a:p>
            <a:pPr algn="l"/>
            <a:r>
              <a:rPr lang="ru-RU" sz="2800" dirty="0">
                <a:solidFill>
                  <a:schemeClr val="tx2"/>
                </a:solidFill>
              </a:rPr>
              <a:t>-   формулировать проблемные вопросы по </a:t>
            </a:r>
            <a:r>
              <a:rPr lang="ru-RU" sz="2800" dirty="0" smtClean="0">
                <a:solidFill>
                  <a:schemeClr val="tx2"/>
                </a:solidFill>
              </a:rPr>
              <a:t>тексту;</a:t>
            </a:r>
            <a:endParaRPr lang="ru-RU" sz="2800" dirty="0">
              <a:solidFill>
                <a:schemeClr val="tx2"/>
              </a:solidFill>
            </a:endParaRPr>
          </a:p>
          <a:p>
            <a:pPr algn="l"/>
            <a:r>
              <a:rPr lang="ru-RU" sz="2800" dirty="0">
                <a:solidFill>
                  <a:schemeClr val="tx2"/>
                </a:solidFill>
              </a:rPr>
              <a:t>-  отвечать на вопросы по содержанию </a:t>
            </a:r>
            <a:r>
              <a:rPr lang="ru-RU" sz="2800" dirty="0" smtClean="0">
                <a:solidFill>
                  <a:schemeClr val="tx2"/>
                </a:solidFill>
              </a:rPr>
              <a:t>прочитанного  и прослушанного текста;</a:t>
            </a:r>
            <a:endParaRPr lang="ru-RU" sz="2800" dirty="0">
              <a:solidFill>
                <a:schemeClr val="tx2"/>
              </a:solidFill>
            </a:endParaRPr>
          </a:p>
          <a:p>
            <a:pPr algn="l"/>
            <a:r>
              <a:rPr lang="ru-RU" sz="2800" dirty="0">
                <a:solidFill>
                  <a:schemeClr val="tx2"/>
                </a:solidFill>
              </a:rPr>
              <a:t>-   использовать причастные обороты и заменять их синонимичными конструкциями.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5479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Задание</a:t>
            </a:r>
            <a:endParaRPr lang="ru-RU" sz="3200" b="1" dirty="0"/>
          </a:p>
          <a:p>
            <a:r>
              <a:rPr lang="ru-RU" sz="3200" dirty="0" smtClean="0"/>
              <a:t>У тебя нет ни вкуса, ни цвета, ни запаха, тебя не опишешь, тобою наслаждаешься, не понимая, что ты такое. Ты просто необходима для жизни, ты и есть жизнь.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     Антуан де </a:t>
            </a:r>
            <a:r>
              <a:rPr lang="ru-RU" sz="3200" dirty="0" err="1" smtClean="0"/>
              <a:t>Сент</a:t>
            </a:r>
            <a:r>
              <a:rPr lang="ru-RU" sz="3200" dirty="0" smtClean="0"/>
              <a:t>- Экзюпери</a:t>
            </a:r>
          </a:p>
          <a:p>
            <a:r>
              <a:rPr lang="ru-RU" sz="3200" b="1" dirty="0" smtClean="0"/>
              <a:t>Ответьте на вопрос:</a:t>
            </a:r>
          </a:p>
          <a:p>
            <a:r>
              <a:rPr lang="ru-RU" sz="3200" dirty="0"/>
              <a:t>Ч</a:t>
            </a:r>
            <a:r>
              <a:rPr lang="ru-RU" sz="3200" dirty="0" smtClean="0"/>
              <a:t>то имел в виду французский писатель?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13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230425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chemeClr val="tx2"/>
                </a:solidFill>
              </a:rPr>
              <a:t>П</a:t>
            </a:r>
            <a:r>
              <a:rPr lang="ru-RU" sz="3200" b="1" dirty="0" smtClean="0">
                <a:solidFill>
                  <a:schemeClr val="tx2"/>
                </a:solidFill>
              </a:rPr>
              <a:t>роверим</a:t>
            </a:r>
            <a:r>
              <a:rPr lang="ru-RU" sz="3200" dirty="0" smtClean="0">
                <a:solidFill>
                  <a:schemeClr val="tx2"/>
                </a:solidFill>
              </a:rPr>
              <a:t/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Верно</a:t>
            </a:r>
            <a:r>
              <a:rPr lang="ru-RU" sz="2800" dirty="0">
                <a:solidFill>
                  <a:schemeClr val="tx2"/>
                </a:solidFill>
              </a:rPr>
              <a:t>, это вода. </a:t>
            </a: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На </a:t>
            </a:r>
            <a:r>
              <a:rPr lang="ru-RU" sz="2800" dirty="0">
                <a:solidFill>
                  <a:schemeClr val="tx2"/>
                </a:solidFill>
              </a:rPr>
              <a:t>сегодняшнем уроке мы с вами вспомним все, </a:t>
            </a:r>
            <a:r>
              <a:rPr lang="ru-RU" sz="2800" dirty="0" smtClean="0">
                <a:solidFill>
                  <a:schemeClr val="tx2"/>
                </a:solidFill>
              </a:rPr>
              <a:t>что </a:t>
            </a:r>
            <a:r>
              <a:rPr lang="ru-RU" sz="2800" dirty="0">
                <a:solidFill>
                  <a:schemeClr val="tx2"/>
                </a:solidFill>
              </a:rPr>
              <a:t>знаем о воде, узнаем, как человек использует свойства воды в повседневной </a:t>
            </a:r>
            <a:r>
              <a:rPr lang="ru-RU" sz="2800" dirty="0" smtClean="0">
                <a:solidFill>
                  <a:schemeClr val="tx2"/>
                </a:solidFill>
              </a:rPr>
              <a:t>жизни.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525658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35696" y="5877272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https://www.youtube.com/watch?v=bBEPcMpFru0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2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 smtClean="0"/>
              <a:t>Задание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584222"/>
              </p:ext>
            </p:extLst>
          </p:nvPr>
        </p:nvGraphicFramePr>
        <p:xfrm>
          <a:off x="457200" y="1340768"/>
          <a:ext cx="8229600" cy="53532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5324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750"/>
                        </a:spcAft>
                      </a:pPr>
                      <a:r>
                        <a:rPr lang="ru-RU" sz="3200" dirty="0">
                          <a:effectLst/>
                        </a:rPr>
                        <a:t>Ответьте на вопросы:</a:t>
                      </a:r>
                    </a:p>
                    <a:p>
                      <a:pPr marL="342900" lvl="0" indent="-342900" algn="l">
                        <a:lnSpc>
                          <a:spcPct val="105000"/>
                        </a:lnSpc>
                        <a:spcAft>
                          <a:spcPts val="75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3200" dirty="0">
                          <a:effectLst/>
                        </a:rPr>
                        <a:t>Как вы понимаете слово вода?</a:t>
                      </a:r>
                    </a:p>
                    <a:p>
                      <a:pPr marL="342900" lvl="0" indent="-342900" algn="l">
                        <a:lnSpc>
                          <a:spcPct val="105000"/>
                        </a:lnSpc>
                        <a:spcAft>
                          <a:spcPts val="75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3200" dirty="0">
                          <a:effectLst/>
                        </a:rPr>
                        <a:t>Почему мы называем воду главным таинством, главным источником</a:t>
                      </a:r>
                      <a:r>
                        <a:rPr lang="ru-RU" sz="3200" dirty="0" smtClean="0">
                          <a:effectLst/>
                        </a:rPr>
                        <a:t>?</a:t>
                      </a:r>
                    </a:p>
                    <a:p>
                      <a:pPr marL="342900" lvl="0" indent="-342900" algn="l">
                        <a:lnSpc>
                          <a:spcPct val="105000"/>
                        </a:lnSpc>
                        <a:spcAft>
                          <a:spcPts val="75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3200" dirty="0" smtClean="0">
                          <a:effectLst/>
                        </a:rPr>
                        <a:t>К</a:t>
                      </a:r>
                      <a:r>
                        <a:rPr lang="ru-RU" sz="3200" baseline="0" dirty="0" smtClean="0">
                          <a:effectLst/>
                        </a:rPr>
                        <a:t> чему призывает этот фильм?</a:t>
                      </a:r>
                      <a:endParaRPr lang="ru-RU" sz="3200" dirty="0">
                        <a:effectLst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92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sz="3200" b="1" dirty="0"/>
              <a:t>Проверим</a:t>
            </a:r>
          </a:p>
          <a:p>
            <a:r>
              <a:rPr lang="ru-RU" sz="3200" dirty="0"/>
              <a:t>Вода – одно из главных богатств на Земле. Трудно представить, что стало бы с нашей планетой, если бы исчезла пресная вода. А такая угроза существует. От загрязненной воды страдает все живое, она вредна для жизни человека. Поэтому воду – наше главное богатство, надо беречь.</a:t>
            </a:r>
          </a:p>
          <a:p>
            <a:r>
              <a:rPr lang="ru-RU" sz="3200" dirty="0"/>
              <a:t>Проблема  чистой воды  - одна из актуальных проблем нашего времени.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3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Задание</a:t>
            </a:r>
            <a:endParaRPr lang="ru-RU" sz="3200" dirty="0"/>
          </a:p>
          <a:p>
            <a:pPr marL="0" indent="0">
              <a:buNone/>
            </a:pPr>
            <a:r>
              <a:rPr lang="ru-RU" sz="3200" dirty="0" smtClean="0"/>
              <a:t>   Составьте кластер</a:t>
            </a:r>
          </a:p>
          <a:p>
            <a:pPr marL="0" indent="0">
              <a:buNone/>
            </a:pPr>
            <a:r>
              <a:rPr lang="ru-RU" sz="3200" dirty="0" smtClean="0"/>
              <a:t>  </a:t>
            </a:r>
            <a:r>
              <a:rPr lang="ru-RU" sz="3200" dirty="0"/>
              <a:t>«Вода служит человеку»</a:t>
            </a:r>
          </a:p>
        </p:txBody>
      </p:sp>
      <p:pic>
        <p:nvPicPr>
          <p:cNvPr id="2050" name="Picture 2" descr="Маршрут «Вода – источник жизни» - Вода-источник жиз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489654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8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2"/>
                </a:solidFill>
              </a:rPr>
              <a:t>Проверим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855417"/>
              </p:ext>
            </p:extLst>
          </p:nvPr>
        </p:nvGraphicFramePr>
        <p:xfrm>
          <a:off x="611560" y="980728"/>
          <a:ext cx="8229600" cy="5218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80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772602"/>
              </p:ext>
            </p:extLst>
          </p:nvPr>
        </p:nvGraphicFramePr>
        <p:xfrm>
          <a:off x="457200" y="476672"/>
          <a:ext cx="8229600" cy="5616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6624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 smtClean="0">
                          <a:effectLst/>
                        </a:rPr>
                        <a:t>Учимся  применять правила!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 smtClean="0">
                          <a:effectLst/>
                        </a:rPr>
                        <a:t>Причастный </a:t>
                      </a:r>
                      <a:r>
                        <a:rPr lang="ru-RU" sz="3200" b="1" dirty="0">
                          <a:effectLst/>
                        </a:rPr>
                        <a:t>оборот </a:t>
                      </a:r>
                      <a:r>
                        <a:rPr lang="ru-RU" sz="3200" dirty="0">
                          <a:effectLst/>
                        </a:rPr>
                        <a:t>– это причастие с зависимыми словами. </a:t>
                      </a:r>
                      <a:endParaRPr lang="ru-RU" sz="3200" dirty="0" smtClean="0">
                        <a:effectLst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Вопросы </a:t>
                      </a:r>
                      <a:r>
                        <a:rPr lang="ru-RU" sz="3200" dirty="0">
                          <a:effectLst/>
                        </a:rPr>
                        <a:t>причастного оборота – Какой? Что делающий? Что сделавший</a:t>
                      </a:r>
                      <a:r>
                        <a:rPr lang="ru-RU" sz="3200" dirty="0" smtClean="0">
                          <a:effectLst/>
                        </a:rPr>
                        <a:t>?</a:t>
                      </a: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 </a:t>
                      </a:r>
                      <a:r>
                        <a:rPr lang="ru-RU" sz="3200" dirty="0">
                          <a:effectLst/>
                        </a:rPr>
                        <a:t>В предложении причастный оборот может выполнять синтаксическую роль обособленного либо необособленного определения.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9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</TotalTime>
  <Words>727</Words>
  <Application>Microsoft Office PowerPoint</Application>
  <PresentationFormat>Экран (4:3)</PresentationFormat>
  <Paragraphs>131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Tahoma</vt:lpstr>
      <vt:lpstr>Times New Roman</vt:lpstr>
      <vt:lpstr>Тема Office</vt:lpstr>
      <vt:lpstr> </vt:lpstr>
      <vt:lpstr>  </vt:lpstr>
      <vt:lpstr> </vt:lpstr>
      <vt:lpstr>Проверим Верно, это вода.  На сегодняшнем уроке мы с вами вспомним все, что знаем о воде, узнаем, как человек использует свойства воды в повседневной жизни.</vt:lpstr>
      <vt:lpstr>Задание</vt:lpstr>
      <vt:lpstr> </vt:lpstr>
      <vt:lpstr> </vt:lpstr>
      <vt:lpstr>Проверим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Дом</dc:creator>
  <cp:lastModifiedBy>Данагул</cp:lastModifiedBy>
  <cp:revision>61</cp:revision>
  <dcterms:created xsi:type="dcterms:W3CDTF">2020-11-19T07:30:45Z</dcterms:created>
  <dcterms:modified xsi:type="dcterms:W3CDTF">2024-12-12T04:15:06Z</dcterms:modified>
</cp:coreProperties>
</file>