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340" r:id="rId3"/>
    <p:sldId id="341" r:id="rId4"/>
    <p:sldId id="342" r:id="rId5"/>
    <p:sldId id="320" r:id="rId6"/>
    <p:sldId id="344" r:id="rId7"/>
    <p:sldId id="343" r:id="rId8"/>
    <p:sldId id="325" r:id="rId9"/>
    <p:sldId id="332" r:id="rId10"/>
    <p:sldId id="334" r:id="rId11"/>
    <p:sldId id="353" r:id="rId12"/>
    <p:sldId id="274" r:id="rId13"/>
    <p:sldId id="336" r:id="rId14"/>
    <p:sldId id="309" r:id="rId15"/>
    <p:sldId id="317" r:id="rId16"/>
    <p:sldId id="280" r:id="rId17"/>
    <p:sldId id="345" r:id="rId18"/>
    <p:sldId id="346" r:id="rId19"/>
    <p:sldId id="347" r:id="rId20"/>
    <p:sldId id="348" r:id="rId21"/>
    <p:sldId id="349" r:id="rId22"/>
    <p:sldId id="350" r:id="rId23"/>
    <p:sldId id="352" r:id="rId24"/>
    <p:sldId id="351" r:id="rId25"/>
    <p:sldId id="328" r:id="rId26"/>
    <p:sldId id="299" r:id="rId27"/>
    <p:sldId id="315" r:id="rId28"/>
    <p:sldId id="301" r:id="rId29"/>
    <p:sldId id="267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41" autoAdjust="0"/>
  </p:normalViewPr>
  <p:slideViewPr>
    <p:cSldViewPr>
      <p:cViewPr varScale="1">
        <p:scale>
          <a:sx n="75" d="100"/>
          <a:sy n="75" d="100"/>
        </p:scale>
        <p:origin x="1109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E8D1CB-BA3E-4CD2-80AF-E9066CAE00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2E34ED-133B-4987-A3EA-9D520681EE09}">
      <dgm:prSet phldrT="[Текст]"/>
      <dgm:spPr/>
      <dgm:t>
        <a:bodyPr/>
        <a:lstStyle/>
        <a:p>
          <a:r>
            <a:rPr lang="ru-RU"/>
            <a:t>Эпитеты</a:t>
          </a:r>
        </a:p>
      </dgm:t>
    </dgm:pt>
    <dgm:pt modelId="{FE39FD77-3C65-4EDD-9A4A-BA190433554A}" type="parTrans" cxnId="{C86E7F35-9EA5-4DDD-A01B-526C438D036A}">
      <dgm:prSet/>
      <dgm:spPr/>
      <dgm:t>
        <a:bodyPr/>
        <a:lstStyle/>
        <a:p>
          <a:endParaRPr lang="ru-RU"/>
        </a:p>
      </dgm:t>
    </dgm:pt>
    <dgm:pt modelId="{577AEA2E-D87F-4D53-9B5A-2F463C44151B}" type="sibTrans" cxnId="{C86E7F35-9EA5-4DDD-A01B-526C438D036A}">
      <dgm:prSet/>
      <dgm:spPr/>
      <dgm:t>
        <a:bodyPr/>
        <a:lstStyle/>
        <a:p>
          <a:endParaRPr lang="ru-RU"/>
        </a:p>
      </dgm:t>
    </dgm:pt>
    <dgm:pt modelId="{9E6C44F3-6F7C-4099-B721-08611C7AE244}">
      <dgm:prSet phldrT="[Текст]" custT="1"/>
      <dgm:spPr/>
      <dgm:t>
        <a:bodyPr/>
        <a:lstStyle/>
        <a:p>
          <a:r>
            <a:rPr lang="ru-RU" sz="2800" i="1" dirty="0" err="1"/>
            <a:t>голубое</a:t>
          </a:r>
          <a:r>
            <a:rPr lang="ru-RU" sz="2800" i="1" dirty="0"/>
            <a:t> диво</a:t>
          </a:r>
        </a:p>
      </dgm:t>
    </dgm:pt>
    <dgm:pt modelId="{84E6210F-FB20-4306-8064-A4926510A61D}" type="parTrans" cxnId="{04136901-A64E-4B7D-B91D-52444F5117B0}">
      <dgm:prSet/>
      <dgm:spPr/>
      <dgm:t>
        <a:bodyPr/>
        <a:lstStyle/>
        <a:p>
          <a:endParaRPr lang="ru-RU"/>
        </a:p>
      </dgm:t>
    </dgm:pt>
    <dgm:pt modelId="{270BDC2C-52BD-49C3-BDAA-1C31111CD783}" type="sibTrans" cxnId="{04136901-A64E-4B7D-B91D-52444F5117B0}">
      <dgm:prSet/>
      <dgm:spPr/>
      <dgm:t>
        <a:bodyPr/>
        <a:lstStyle/>
        <a:p>
          <a:endParaRPr lang="ru-RU"/>
        </a:p>
      </dgm:t>
    </dgm:pt>
    <dgm:pt modelId="{C3034E67-D38E-49C7-B111-D4FA0FBEF205}">
      <dgm:prSet phldrT="[Текст]" custT="1"/>
      <dgm:spPr/>
      <dgm:t>
        <a:bodyPr/>
        <a:lstStyle/>
        <a:p>
          <a:r>
            <a:rPr lang="ru-RU" sz="2800" i="1" dirty="0"/>
            <a:t>в лесу </a:t>
          </a:r>
          <a:r>
            <a:rPr lang="ru-RU" sz="2800" i="1" dirty="0" err="1"/>
            <a:t>густозелёном</a:t>
          </a:r>
          <a:endParaRPr lang="ru-RU" sz="2800" i="1" dirty="0"/>
        </a:p>
      </dgm:t>
    </dgm:pt>
    <dgm:pt modelId="{5C9163A6-08B0-4D0F-884B-5C3558F88459}" type="parTrans" cxnId="{F8A85891-9F85-4D73-BFF0-6D12C07C9B3B}">
      <dgm:prSet/>
      <dgm:spPr/>
      <dgm:t>
        <a:bodyPr/>
        <a:lstStyle/>
        <a:p>
          <a:endParaRPr lang="ru-RU"/>
        </a:p>
      </dgm:t>
    </dgm:pt>
    <dgm:pt modelId="{1CDBC406-C8A0-4158-A5F1-231DC6F59793}" type="sibTrans" cxnId="{F8A85891-9F85-4D73-BFF0-6D12C07C9B3B}">
      <dgm:prSet/>
      <dgm:spPr/>
      <dgm:t>
        <a:bodyPr/>
        <a:lstStyle/>
        <a:p>
          <a:endParaRPr lang="ru-RU"/>
        </a:p>
      </dgm:t>
    </dgm:pt>
    <dgm:pt modelId="{C3B7F024-C4FD-4AAB-9C5E-CAF8B50C5785}">
      <dgm:prSet phldrT="[Текст]"/>
      <dgm:spPr/>
      <dgm:t>
        <a:bodyPr/>
        <a:lstStyle/>
        <a:p>
          <a:r>
            <a:rPr lang="ru-RU"/>
            <a:t>Сравнение</a:t>
          </a:r>
        </a:p>
      </dgm:t>
    </dgm:pt>
    <dgm:pt modelId="{F4B7F906-3B7F-4EE5-B77E-9662415FACA6}" type="parTrans" cxnId="{81C64CF9-FCC9-4CC9-9C4B-1BFD1414FFCF}">
      <dgm:prSet/>
      <dgm:spPr/>
      <dgm:t>
        <a:bodyPr/>
        <a:lstStyle/>
        <a:p>
          <a:endParaRPr lang="ru-RU"/>
        </a:p>
      </dgm:t>
    </dgm:pt>
    <dgm:pt modelId="{1AA11486-931F-4B3B-8181-E6BCFF404879}" type="sibTrans" cxnId="{81C64CF9-FCC9-4CC9-9C4B-1BFD1414FFCF}">
      <dgm:prSet/>
      <dgm:spPr/>
      <dgm:t>
        <a:bodyPr/>
        <a:lstStyle/>
        <a:p>
          <a:endParaRPr lang="ru-RU"/>
        </a:p>
      </dgm:t>
    </dgm:pt>
    <dgm:pt modelId="{73A806E3-E0A2-4FEF-97C5-CDD7DA8F18E9}">
      <dgm:prSet phldrT="[Текст]" custT="1"/>
      <dgm:spPr/>
      <dgm:t>
        <a:bodyPr/>
        <a:lstStyle/>
        <a:p>
          <a:r>
            <a:rPr lang="ru-RU" sz="2400" i="1" dirty="0"/>
            <a:t>мелькнув, как отражение в вод</a:t>
          </a:r>
          <a:r>
            <a:rPr lang="ru-RU" sz="2400" dirty="0"/>
            <a:t>е</a:t>
          </a:r>
        </a:p>
      </dgm:t>
    </dgm:pt>
    <dgm:pt modelId="{570A9D5D-3EBF-4635-A70F-4AE9D30E80BD}" type="parTrans" cxnId="{1004EF89-BC1E-4AE3-8E2F-237099216BAC}">
      <dgm:prSet/>
      <dgm:spPr/>
      <dgm:t>
        <a:bodyPr/>
        <a:lstStyle/>
        <a:p>
          <a:endParaRPr lang="ru-RU"/>
        </a:p>
      </dgm:t>
    </dgm:pt>
    <dgm:pt modelId="{F39FEE06-17EA-4420-89F4-151CFD3172A3}" type="sibTrans" cxnId="{1004EF89-BC1E-4AE3-8E2F-237099216BAC}">
      <dgm:prSet/>
      <dgm:spPr/>
      <dgm:t>
        <a:bodyPr/>
        <a:lstStyle/>
        <a:p>
          <a:endParaRPr lang="ru-RU"/>
        </a:p>
      </dgm:t>
    </dgm:pt>
    <dgm:pt modelId="{17F6532B-39EF-44F0-863F-1738B1CAD9CD}">
      <dgm:prSet phldrT="[Текст]" custT="1"/>
      <dgm:spPr/>
      <dgm:t>
        <a:bodyPr/>
        <a:lstStyle/>
        <a:p>
          <a:r>
            <a:rPr lang="ru-RU" sz="2400" i="1" dirty="0"/>
            <a:t>Ты поминальной свечкой красной - по братьям нашим меньшим - станешь в наши дни</a:t>
          </a:r>
        </a:p>
      </dgm:t>
    </dgm:pt>
    <dgm:pt modelId="{8C991180-6E58-41A4-8DEE-2B932AA405A8}" type="parTrans" cxnId="{D0F1167B-4A23-4DF2-A9E2-74119A1A0B16}">
      <dgm:prSet/>
      <dgm:spPr/>
      <dgm:t>
        <a:bodyPr/>
        <a:lstStyle/>
        <a:p>
          <a:endParaRPr lang="ru-RU"/>
        </a:p>
      </dgm:t>
    </dgm:pt>
    <dgm:pt modelId="{234F1905-F2B5-47D1-A43A-539C1334A788}" type="sibTrans" cxnId="{D0F1167B-4A23-4DF2-A9E2-74119A1A0B16}">
      <dgm:prSet/>
      <dgm:spPr/>
      <dgm:t>
        <a:bodyPr/>
        <a:lstStyle/>
        <a:p>
          <a:endParaRPr lang="ru-RU"/>
        </a:p>
      </dgm:t>
    </dgm:pt>
    <dgm:pt modelId="{12C4D26D-0DBE-4102-A951-0CD313B68315}">
      <dgm:prSet phldrT="[Текст]"/>
      <dgm:spPr/>
      <dgm:t>
        <a:bodyPr/>
        <a:lstStyle/>
        <a:p>
          <a:r>
            <a:rPr lang="ru-RU" dirty="0" smtClean="0"/>
            <a:t>Метафоры</a:t>
          </a:r>
          <a:endParaRPr lang="ru-RU" dirty="0"/>
        </a:p>
      </dgm:t>
    </dgm:pt>
    <dgm:pt modelId="{B84327C3-96D7-4F90-BFA2-E18EF27140FA}" type="parTrans" cxnId="{F9F554BD-3A0F-4A39-99AE-2FC39F8F9CA1}">
      <dgm:prSet/>
      <dgm:spPr/>
      <dgm:t>
        <a:bodyPr/>
        <a:lstStyle/>
        <a:p>
          <a:endParaRPr lang="ru-RU"/>
        </a:p>
      </dgm:t>
    </dgm:pt>
    <dgm:pt modelId="{AE9F770D-7AE9-4C91-87E2-3B4B0DCF09CD}" type="sibTrans" cxnId="{F9F554BD-3A0F-4A39-99AE-2FC39F8F9CA1}">
      <dgm:prSet/>
      <dgm:spPr/>
      <dgm:t>
        <a:bodyPr/>
        <a:lstStyle/>
        <a:p>
          <a:endParaRPr lang="ru-RU"/>
        </a:p>
      </dgm:t>
    </dgm:pt>
    <dgm:pt modelId="{EFC02DD9-A851-4B02-8B03-08FBEDDB4562}">
      <dgm:prSet phldrT="[Текст]" custT="1"/>
      <dgm:spPr/>
      <dgm:t>
        <a:bodyPr/>
        <a:lstStyle/>
        <a:p>
          <a:r>
            <a:rPr lang="ru-RU" sz="2400" i="1" dirty="0"/>
            <a:t>глаза - стекляшки</a:t>
          </a:r>
        </a:p>
      </dgm:t>
    </dgm:pt>
    <dgm:pt modelId="{178BE423-2ECC-40D6-A29A-22993D4304F3}" type="parTrans" cxnId="{AE5CE07B-FF76-4103-90B4-3EDC5EE3DB5E}">
      <dgm:prSet/>
      <dgm:spPr/>
      <dgm:t>
        <a:bodyPr/>
        <a:lstStyle/>
        <a:p>
          <a:endParaRPr lang="ru-RU"/>
        </a:p>
      </dgm:t>
    </dgm:pt>
    <dgm:pt modelId="{A70A163E-B5BE-4767-8A5C-AB6B8665D861}" type="sibTrans" cxnId="{AE5CE07B-FF76-4103-90B4-3EDC5EE3DB5E}">
      <dgm:prSet/>
      <dgm:spPr/>
      <dgm:t>
        <a:bodyPr/>
        <a:lstStyle/>
        <a:p>
          <a:endParaRPr lang="ru-RU"/>
        </a:p>
      </dgm:t>
    </dgm:pt>
    <dgm:pt modelId="{7E6B34BD-1189-4465-822A-497A5059A866}">
      <dgm:prSet phldrT="[Текст]" custT="1"/>
      <dgm:spPr/>
      <dgm:t>
        <a:bodyPr/>
        <a:lstStyle/>
        <a:p>
          <a:r>
            <a:rPr lang="ru-RU" sz="2400" i="1" dirty="0"/>
            <a:t>мать - Земля</a:t>
          </a:r>
        </a:p>
      </dgm:t>
    </dgm:pt>
    <dgm:pt modelId="{875A4F18-FE34-4F24-8968-446830F05CD8}" type="parTrans" cxnId="{9E2CEF74-64F8-4C34-8236-174F14CF2DE1}">
      <dgm:prSet/>
      <dgm:spPr/>
      <dgm:t>
        <a:bodyPr/>
        <a:lstStyle/>
        <a:p>
          <a:endParaRPr lang="ru-RU"/>
        </a:p>
      </dgm:t>
    </dgm:pt>
    <dgm:pt modelId="{78E5AF80-9AAB-48B1-8DCF-5EB774B2C4C7}" type="sibTrans" cxnId="{9E2CEF74-64F8-4C34-8236-174F14CF2DE1}">
      <dgm:prSet/>
      <dgm:spPr/>
      <dgm:t>
        <a:bodyPr/>
        <a:lstStyle/>
        <a:p>
          <a:endParaRPr lang="ru-RU"/>
        </a:p>
      </dgm:t>
    </dgm:pt>
    <dgm:pt modelId="{6B73A490-68A1-44D9-A2CF-DCC3A2905CF3}">
      <dgm:prSet phldrT="[Текст]" custT="1"/>
      <dgm:spPr/>
      <dgm:t>
        <a:bodyPr/>
        <a:lstStyle/>
        <a:p>
          <a:r>
            <a:rPr lang="ru-RU" sz="2400" i="1" dirty="0" err="1"/>
            <a:t>О,Книга</a:t>
          </a:r>
          <a:r>
            <a:rPr lang="ru-RU" sz="2400" i="1" dirty="0"/>
            <a:t>  красная! - мандат звериный</a:t>
          </a:r>
        </a:p>
      </dgm:t>
    </dgm:pt>
    <dgm:pt modelId="{FABBA310-C14F-4679-955F-62464FECEE29}" type="parTrans" cxnId="{1C7BD915-DF1A-448F-AA3B-36662A4C256B}">
      <dgm:prSet/>
      <dgm:spPr/>
      <dgm:t>
        <a:bodyPr/>
        <a:lstStyle/>
        <a:p>
          <a:endParaRPr lang="ru-RU"/>
        </a:p>
      </dgm:t>
    </dgm:pt>
    <dgm:pt modelId="{A57B89A9-3BE0-4CC8-8F70-9726A13ECACA}" type="sibTrans" cxnId="{1C7BD915-DF1A-448F-AA3B-36662A4C256B}">
      <dgm:prSet/>
      <dgm:spPr/>
      <dgm:t>
        <a:bodyPr/>
        <a:lstStyle/>
        <a:p>
          <a:endParaRPr lang="ru-RU"/>
        </a:p>
      </dgm:t>
    </dgm:pt>
    <dgm:pt modelId="{DE234EC6-1634-48B5-B1DC-08A71D91C471}" type="pres">
      <dgm:prSet presAssocID="{CFE8D1CB-BA3E-4CD2-80AF-E9066CAE00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E21ACD-F924-4D38-8D39-4E5D49E28B0A}" type="pres">
      <dgm:prSet presAssocID="{0E2E34ED-133B-4987-A3EA-9D520681EE09}" presName="linNode" presStyleCnt="0"/>
      <dgm:spPr/>
    </dgm:pt>
    <dgm:pt modelId="{5CA145B1-0B8D-46A6-87D6-2B1415612729}" type="pres">
      <dgm:prSet presAssocID="{0E2E34ED-133B-4987-A3EA-9D520681EE09}" presName="parentText" presStyleLbl="node1" presStyleIdx="0" presStyleCnt="3" custLinFactNeighborX="1085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DB201B-9639-48F9-AF2C-5603439FEF13}" type="pres">
      <dgm:prSet presAssocID="{0E2E34ED-133B-4987-A3EA-9D520681EE0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7D68FB-07C5-44D4-ACFA-20F48AB19043}" type="pres">
      <dgm:prSet presAssocID="{577AEA2E-D87F-4D53-9B5A-2F463C44151B}" presName="sp" presStyleCnt="0"/>
      <dgm:spPr/>
    </dgm:pt>
    <dgm:pt modelId="{3233FAC0-8ECC-4700-AF44-834AF911E930}" type="pres">
      <dgm:prSet presAssocID="{C3B7F024-C4FD-4AAB-9C5E-CAF8B50C5785}" presName="linNode" presStyleCnt="0"/>
      <dgm:spPr/>
    </dgm:pt>
    <dgm:pt modelId="{9BADF240-5433-442D-8BEC-5335D1CC9C61}" type="pres">
      <dgm:prSet presAssocID="{C3B7F024-C4FD-4AAB-9C5E-CAF8B50C578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50596F-51D4-4C2B-8098-C696B0B77F5A}" type="pres">
      <dgm:prSet presAssocID="{C3B7F024-C4FD-4AAB-9C5E-CAF8B50C578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DABABB-EA84-4E21-BD04-D7F7B4F71E73}" type="pres">
      <dgm:prSet presAssocID="{1AA11486-931F-4B3B-8181-E6BCFF404879}" presName="sp" presStyleCnt="0"/>
      <dgm:spPr/>
    </dgm:pt>
    <dgm:pt modelId="{D28E23FD-D543-4455-8006-D98B6E8E38E0}" type="pres">
      <dgm:prSet presAssocID="{12C4D26D-0DBE-4102-A951-0CD313B68315}" presName="linNode" presStyleCnt="0"/>
      <dgm:spPr/>
    </dgm:pt>
    <dgm:pt modelId="{578D658D-7322-4060-869E-FCCE89B2CD40}" type="pres">
      <dgm:prSet presAssocID="{12C4D26D-0DBE-4102-A951-0CD313B6831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D91DE-BEAF-4360-B736-093E70C2567B}" type="pres">
      <dgm:prSet presAssocID="{12C4D26D-0DBE-4102-A951-0CD313B6831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F88C96-A110-491F-9234-C5E0B8376F99}" type="presOf" srcId="{17F6532B-39EF-44F0-863F-1738B1CAD9CD}" destId="{E950596F-51D4-4C2B-8098-C696B0B77F5A}" srcOrd="0" destOrd="1" presId="urn:microsoft.com/office/officeart/2005/8/layout/vList5"/>
    <dgm:cxn modelId="{C1BDB12E-3A39-4FE4-B08A-BBA60EC974A5}" type="presOf" srcId="{6B73A490-68A1-44D9-A2CF-DCC3A2905CF3}" destId="{682D91DE-BEAF-4360-B736-093E70C2567B}" srcOrd="0" destOrd="2" presId="urn:microsoft.com/office/officeart/2005/8/layout/vList5"/>
    <dgm:cxn modelId="{1004EF89-BC1E-4AE3-8E2F-237099216BAC}" srcId="{C3B7F024-C4FD-4AAB-9C5E-CAF8B50C5785}" destId="{73A806E3-E0A2-4FEF-97C5-CDD7DA8F18E9}" srcOrd="0" destOrd="0" parTransId="{570A9D5D-3EBF-4635-A70F-4AE9D30E80BD}" sibTransId="{F39FEE06-17EA-4420-89F4-151CFD3172A3}"/>
    <dgm:cxn modelId="{81C64CF9-FCC9-4CC9-9C4B-1BFD1414FFCF}" srcId="{CFE8D1CB-BA3E-4CD2-80AF-E9066CAE00FF}" destId="{C3B7F024-C4FD-4AAB-9C5E-CAF8B50C5785}" srcOrd="1" destOrd="0" parTransId="{F4B7F906-3B7F-4EE5-B77E-9662415FACA6}" sibTransId="{1AA11486-931F-4B3B-8181-E6BCFF404879}"/>
    <dgm:cxn modelId="{B19CEDB7-9144-4247-8829-210BF0252A64}" type="presOf" srcId="{73A806E3-E0A2-4FEF-97C5-CDD7DA8F18E9}" destId="{E950596F-51D4-4C2B-8098-C696B0B77F5A}" srcOrd="0" destOrd="0" presId="urn:microsoft.com/office/officeart/2005/8/layout/vList5"/>
    <dgm:cxn modelId="{F37BF466-CD28-41A3-B829-60D66BC2F65E}" type="presOf" srcId="{12C4D26D-0DBE-4102-A951-0CD313B68315}" destId="{578D658D-7322-4060-869E-FCCE89B2CD40}" srcOrd="0" destOrd="0" presId="urn:microsoft.com/office/officeart/2005/8/layout/vList5"/>
    <dgm:cxn modelId="{20A5367A-15FF-4228-B91E-75812DFD6D17}" type="presOf" srcId="{CFE8D1CB-BA3E-4CD2-80AF-E9066CAE00FF}" destId="{DE234EC6-1634-48B5-B1DC-08A71D91C471}" srcOrd="0" destOrd="0" presId="urn:microsoft.com/office/officeart/2005/8/layout/vList5"/>
    <dgm:cxn modelId="{04136901-A64E-4B7D-B91D-52444F5117B0}" srcId="{0E2E34ED-133B-4987-A3EA-9D520681EE09}" destId="{9E6C44F3-6F7C-4099-B721-08611C7AE244}" srcOrd="0" destOrd="0" parTransId="{84E6210F-FB20-4306-8064-A4926510A61D}" sibTransId="{270BDC2C-52BD-49C3-BDAA-1C31111CD783}"/>
    <dgm:cxn modelId="{E546B953-0B8F-4798-82FA-C5CF56694A68}" type="presOf" srcId="{9E6C44F3-6F7C-4099-B721-08611C7AE244}" destId="{F3DB201B-9639-48F9-AF2C-5603439FEF13}" srcOrd="0" destOrd="0" presId="urn:microsoft.com/office/officeart/2005/8/layout/vList5"/>
    <dgm:cxn modelId="{CC6F2DE5-01E5-4F2C-8EF5-430504A09FB2}" type="presOf" srcId="{C3B7F024-C4FD-4AAB-9C5E-CAF8B50C5785}" destId="{9BADF240-5433-442D-8BEC-5335D1CC9C61}" srcOrd="0" destOrd="0" presId="urn:microsoft.com/office/officeart/2005/8/layout/vList5"/>
    <dgm:cxn modelId="{F8A85891-9F85-4D73-BFF0-6D12C07C9B3B}" srcId="{0E2E34ED-133B-4987-A3EA-9D520681EE09}" destId="{C3034E67-D38E-49C7-B111-D4FA0FBEF205}" srcOrd="1" destOrd="0" parTransId="{5C9163A6-08B0-4D0F-884B-5C3558F88459}" sibTransId="{1CDBC406-C8A0-4158-A5F1-231DC6F59793}"/>
    <dgm:cxn modelId="{1C7BD915-DF1A-448F-AA3B-36662A4C256B}" srcId="{12C4D26D-0DBE-4102-A951-0CD313B68315}" destId="{6B73A490-68A1-44D9-A2CF-DCC3A2905CF3}" srcOrd="2" destOrd="0" parTransId="{FABBA310-C14F-4679-955F-62464FECEE29}" sibTransId="{A57B89A9-3BE0-4CC8-8F70-9726A13ECACA}"/>
    <dgm:cxn modelId="{2F7C1DE5-32BE-46E9-8531-901442814942}" type="presOf" srcId="{EFC02DD9-A851-4B02-8B03-08FBEDDB4562}" destId="{682D91DE-BEAF-4360-B736-093E70C2567B}" srcOrd="0" destOrd="0" presId="urn:microsoft.com/office/officeart/2005/8/layout/vList5"/>
    <dgm:cxn modelId="{E1101D29-2380-404F-B078-B68D465944D4}" type="presOf" srcId="{C3034E67-D38E-49C7-B111-D4FA0FBEF205}" destId="{F3DB201B-9639-48F9-AF2C-5603439FEF13}" srcOrd="0" destOrd="1" presId="urn:microsoft.com/office/officeart/2005/8/layout/vList5"/>
    <dgm:cxn modelId="{AE5CE07B-FF76-4103-90B4-3EDC5EE3DB5E}" srcId="{12C4D26D-0DBE-4102-A951-0CD313B68315}" destId="{EFC02DD9-A851-4B02-8B03-08FBEDDB4562}" srcOrd="0" destOrd="0" parTransId="{178BE423-2ECC-40D6-A29A-22993D4304F3}" sibTransId="{A70A163E-B5BE-4767-8A5C-AB6B8665D861}"/>
    <dgm:cxn modelId="{9E2CEF74-64F8-4C34-8236-174F14CF2DE1}" srcId="{12C4D26D-0DBE-4102-A951-0CD313B68315}" destId="{7E6B34BD-1189-4465-822A-497A5059A866}" srcOrd="1" destOrd="0" parTransId="{875A4F18-FE34-4F24-8968-446830F05CD8}" sibTransId="{78E5AF80-9AAB-48B1-8DCF-5EB774B2C4C7}"/>
    <dgm:cxn modelId="{C86E7F35-9EA5-4DDD-A01B-526C438D036A}" srcId="{CFE8D1CB-BA3E-4CD2-80AF-E9066CAE00FF}" destId="{0E2E34ED-133B-4987-A3EA-9D520681EE09}" srcOrd="0" destOrd="0" parTransId="{FE39FD77-3C65-4EDD-9A4A-BA190433554A}" sibTransId="{577AEA2E-D87F-4D53-9B5A-2F463C44151B}"/>
    <dgm:cxn modelId="{17518771-268E-48FA-B381-584483F17F16}" type="presOf" srcId="{0E2E34ED-133B-4987-A3EA-9D520681EE09}" destId="{5CA145B1-0B8D-46A6-87D6-2B1415612729}" srcOrd="0" destOrd="0" presId="urn:microsoft.com/office/officeart/2005/8/layout/vList5"/>
    <dgm:cxn modelId="{C5123530-E3BC-4513-8366-2431F0966546}" type="presOf" srcId="{7E6B34BD-1189-4465-822A-497A5059A866}" destId="{682D91DE-BEAF-4360-B736-093E70C2567B}" srcOrd="0" destOrd="1" presId="urn:microsoft.com/office/officeart/2005/8/layout/vList5"/>
    <dgm:cxn modelId="{F9F554BD-3A0F-4A39-99AE-2FC39F8F9CA1}" srcId="{CFE8D1CB-BA3E-4CD2-80AF-E9066CAE00FF}" destId="{12C4D26D-0DBE-4102-A951-0CD313B68315}" srcOrd="2" destOrd="0" parTransId="{B84327C3-96D7-4F90-BFA2-E18EF27140FA}" sibTransId="{AE9F770D-7AE9-4C91-87E2-3B4B0DCF09CD}"/>
    <dgm:cxn modelId="{D0F1167B-4A23-4DF2-A9E2-74119A1A0B16}" srcId="{C3B7F024-C4FD-4AAB-9C5E-CAF8B50C5785}" destId="{17F6532B-39EF-44F0-863F-1738B1CAD9CD}" srcOrd="1" destOrd="0" parTransId="{8C991180-6E58-41A4-8DEE-2B932AA405A8}" sibTransId="{234F1905-F2B5-47D1-A43A-539C1334A788}"/>
    <dgm:cxn modelId="{0114F085-E9E0-4DA3-B93E-DD7661DA9FCD}" type="presParOf" srcId="{DE234EC6-1634-48B5-B1DC-08A71D91C471}" destId="{49E21ACD-F924-4D38-8D39-4E5D49E28B0A}" srcOrd="0" destOrd="0" presId="urn:microsoft.com/office/officeart/2005/8/layout/vList5"/>
    <dgm:cxn modelId="{8EB7DD90-23F1-4D12-BFC5-88711C0A5E1F}" type="presParOf" srcId="{49E21ACD-F924-4D38-8D39-4E5D49E28B0A}" destId="{5CA145B1-0B8D-46A6-87D6-2B1415612729}" srcOrd="0" destOrd="0" presId="urn:microsoft.com/office/officeart/2005/8/layout/vList5"/>
    <dgm:cxn modelId="{C8241C1B-5E36-4CF8-9725-2B4D6DA18200}" type="presParOf" srcId="{49E21ACD-F924-4D38-8D39-4E5D49E28B0A}" destId="{F3DB201B-9639-48F9-AF2C-5603439FEF13}" srcOrd="1" destOrd="0" presId="urn:microsoft.com/office/officeart/2005/8/layout/vList5"/>
    <dgm:cxn modelId="{B095AFED-073C-4BE8-99F6-25521AD8F6D9}" type="presParOf" srcId="{DE234EC6-1634-48B5-B1DC-08A71D91C471}" destId="{997D68FB-07C5-44D4-ACFA-20F48AB19043}" srcOrd="1" destOrd="0" presId="urn:microsoft.com/office/officeart/2005/8/layout/vList5"/>
    <dgm:cxn modelId="{68816A3D-74AF-4A0E-B85A-4C6CD1A02496}" type="presParOf" srcId="{DE234EC6-1634-48B5-B1DC-08A71D91C471}" destId="{3233FAC0-8ECC-4700-AF44-834AF911E930}" srcOrd="2" destOrd="0" presId="urn:microsoft.com/office/officeart/2005/8/layout/vList5"/>
    <dgm:cxn modelId="{F7DAA369-B5F2-458C-8EC0-4295BE555A7B}" type="presParOf" srcId="{3233FAC0-8ECC-4700-AF44-834AF911E930}" destId="{9BADF240-5433-442D-8BEC-5335D1CC9C61}" srcOrd="0" destOrd="0" presId="urn:microsoft.com/office/officeart/2005/8/layout/vList5"/>
    <dgm:cxn modelId="{37C810C8-8072-4898-BFF1-B01464C7F3E0}" type="presParOf" srcId="{3233FAC0-8ECC-4700-AF44-834AF911E930}" destId="{E950596F-51D4-4C2B-8098-C696B0B77F5A}" srcOrd="1" destOrd="0" presId="urn:microsoft.com/office/officeart/2005/8/layout/vList5"/>
    <dgm:cxn modelId="{0579BB1A-5B75-4A03-925C-8F0E3BA96DB1}" type="presParOf" srcId="{DE234EC6-1634-48B5-B1DC-08A71D91C471}" destId="{C9DABABB-EA84-4E21-BD04-D7F7B4F71E73}" srcOrd="3" destOrd="0" presId="urn:microsoft.com/office/officeart/2005/8/layout/vList5"/>
    <dgm:cxn modelId="{2C69AF42-02A5-4F47-9247-767D4C7FCA15}" type="presParOf" srcId="{DE234EC6-1634-48B5-B1DC-08A71D91C471}" destId="{D28E23FD-D543-4455-8006-D98B6E8E38E0}" srcOrd="4" destOrd="0" presId="urn:microsoft.com/office/officeart/2005/8/layout/vList5"/>
    <dgm:cxn modelId="{2B113BFB-1EB4-4F79-BCE4-AC67CCC249AE}" type="presParOf" srcId="{D28E23FD-D543-4455-8006-D98B6E8E38E0}" destId="{578D658D-7322-4060-869E-FCCE89B2CD40}" srcOrd="0" destOrd="0" presId="urn:microsoft.com/office/officeart/2005/8/layout/vList5"/>
    <dgm:cxn modelId="{51AFB9B6-A52B-40D0-9F15-F0A2F560F44E}" type="presParOf" srcId="{D28E23FD-D543-4455-8006-D98B6E8E38E0}" destId="{682D91DE-BEAF-4360-B736-093E70C2567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DB201B-9639-48F9-AF2C-5603439FEF13}">
      <dsp:nvSpPr>
        <dsp:cNvPr id="0" name=""/>
        <dsp:cNvSpPr/>
      </dsp:nvSpPr>
      <dsp:spPr>
        <a:xfrm rot="5400000">
          <a:off x="5002155" y="-1820243"/>
          <a:ext cx="1362903" cy="53492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i="1" kern="1200" dirty="0" err="1"/>
            <a:t>голубое</a:t>
          </a:r>
          <a:r>
            <a:rPr lang="ru-RU" sz="2800" i="1" kern="1200" dirty="0"/>
            <a:t> диво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i="1" kern="1200" dirty="0"/>
            <a:t>в лесу </a:t>
          </a:r>
          <a:r>
            <a:rPr lang="ru-RU" sz="2800" i="1" kern="1200" dirty="0" err="1"/>
            <a:t>густозелёном</a:t>
          </a:r>
          <a:endParaRPr lang="ru-RU" sz="2800" i="1" kern="1200" dirty="0"/>
        </a:p>
      </dsp:txBody>
      <dsp:txXfrm rot="-5400000">
        <a:off x="3008969" y="239474"/>
        <a:ext cx="5282746" cy="1229841"/>
      </dsp:txXfrm>
    </dsp:sp>
    <dsp:sp modelId="{5CA145B1-0B8D-46A6-87D6-2B1415612729}">
      <dsp:nvSpPr>
        <dsp:cNvPr id="0" name=""/>
        <dsp:cNvSpPr/>
      </dsp:nvSpPr>
      <dsp:spPr>
        <a:xfrm>
          <a:off x="58039" y="8"/>
          <a:ext cx="3008968" cy="17036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/>
            <a:t>Эпитеты</a:t>
          </a:r>
        </a:p>
      </dsp:txBody>
      <dsp:txXfrm>
        <a:off x="141203" y="83172"/>
        <a:ext cx="2842640" cy="1537300"/>
      </dsp:txXfrm>
    </dsp:sp>
    <dsp:sp modelId="{E950596F-51D4-4C2B-8098-C696B0B77F5A}">
      <dsp:nvSpPr>
        <dsp:cNvPr id="0" name=""/>
        <dsp:cNvSpPr/>
      </dsp:nvSpPr>
      <dsp:spPr>
        <a:xfrm rot="5400000">
          <a:off x="5002155" y="-31432"/>
          <a:ext cx="1362903" cy="53492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i="1" kern="1200" dirty="0"/>
            <a:t>мелькнув, как отражение в вод</a:t>
          </a:r>
          <a:r>
            <a:rPr lang="ru-RU" sz="2400" kern="1200" dirty="0"/>
            <a:t>е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i="1" kern="1200" dirty="0"/>
            <a:t>Ты поминальной свечкой красной - по братьям нашим меньшим - станешь в наши дни</a:t>
          </a:r>
        </a:p>
      </dsp:txBody>
      <dsp:txXfrm rot="-5400000">
        <a:off x="3008969" y="2028286"/>
        <a:ext cx="5282746" cy="1229841"/>
      </dsp:txXfrm>
    </dsp:sp>
    <dsp:sp modelId="{9BADF240-5433-442D-8BEC-5335D1CC9C61}">
      <dsp:nvSpPr>
        <dsp:cNvPr id="0" name=""/>
        <dsp:cNvSpPr/>
      </dsp:nvSpPr>
      <dsp:spPr>
        <a:xfrm>
          <a:off x="0" y="1791391"/>
          <a:ext cx="3008968" cy="17036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/>
            <a:t>Сравнение</a:t>
          </a:r>
        </a:p>
      </dsp:txBody>
      <dsp:txXfrm>
        <a:off x="83164" y="1874555"/>
        <a:ext cx="2842640" cy="1537300"/>
      </dsp:txXfrm>
    </dsp:sp>
    <dsp:sp modelId="{682D91DE-BEAF-4360-B736-093E70C2567B}">
      <dsp:nvSpPr>
        <dsp:cNvPr id="0" name=""/>
        <dsp:cNvSpPr/>
      </dsp:nvSpPr>
      <dsp:spPr>
        <a:xfrm rot="5400000">
          <a:off x="5002155" y="1757377"/>
          <a:ext cx="1362903" cy="53492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i="1" kern="1200" dirty="0"/>
            <a:t>глаза - стекляшки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i="1" kern="1200" dirty="0"/>
            <a:t>мать - Земля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i="1" kern="1200" dirty="0" err="1"/>
            <a:t>О,Книга</a:t>
          </a:r>
          <a:r>
            <a:rPr lang="ru-RU" sz="2400" i="1" kern="1200" dirty="0"/>
            <a:t>  красная! - мандат звериный</a:t>
          </a:r>
        </a:p>
      </dsp:txBody>
      <dsp:txXfrm rot="-5400000">
        <a:off x="3008969" y="3817095"/>
        <a:ext cx="5282746" cy="1229841"/>
      </dsp:txXfrm>
    </dsp:sp>
    <dsp:sp modelId="{578D658D-7322-4060-869E-FCCE89B2CD40}">
      <dsp:nvSpPr>
        <dsp:cNvPr id="0" name=""/>
        <dsp:cNvSpPr/>
      </dsp:nvSpPr>
      <dsp:spPr>
        <a:xfrm>
          <a:off x="0" y="3580201"/>
          <a:ext cx="3008968" cy="17036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Метафоры</a:t>
          </a:r>
          <a:endParaRPr lang="ru-RU" sz="4000" kern="1200" dirty="0"/>
        </a:p>
      </dsp:txBody>
      <dsp:txXfrm>
        <a:off x="83164" y="3663365"/>
        <a:ext cx="2842640" cy="1537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youtu.be/oYyr6Vf5HHQ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youtu.be/oYyr6Vf5HHQ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9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hyperlink" Target="https://youtu.be/oYyr6Vf5HHQ" TargetMode="External"/><Relationship Id="rId9" Type="http://schemas.microsoft.com/office/2007/relationships/diagramDrawing" Target="../diagrams/drawing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youtu.be/_CSZT72y74Q-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hyperlink" Target="https://youtu.be/U9zZZQNhRvQ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youtu.be/oYyr6Vf5HHQ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youtu.be/oYyr6Vf5HH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357159" y="2928934"/>
            <a:ext cx="8572560" cy="199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ТЕМА УРОКА: </a:t>
            </a:r>
            <a:r>
              <a:rPr lang="ru-RU" sz="2400" b="1" dirty="0" smtClean="0"/>
              <a:t>  </a:t>
            </a:r>
          </a:p>
          <a:p>
            <a:pPr algn="ctr">
              <a:buClr>
                <a:srgbClr val="000000"/>
              </a:buClr>
            </a:pPr>
            <a:r>
              <a:rPr lang="kk-K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Кадыр Мырзалиев «Красная книга» </a:t>
            </a:r>
            <a: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Раздел:«Мир живой природы»</a:t>
            </a:r>
          </a:p>
          <a:p>
            <a:pPr algn="ctr">
              <a:buClr>
                <a:srgbClr val="000000"/>
              </a:buClr>
            </a:pPr>
            <a:r>
              <a:rPr lang="en-US" alt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 </a:t>
            </a:r>
            <a:r>
              <a:rPr lang="ru-RU" alt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класс с казахским языком обучения</a:t>
            </a:r>
          </a:p>
          <a:p>
            <a:pPr algn="ctr">
              <a:buClr>
                <a:srgbClr val="000000"/>
              </a:buClr>
            </a:pPr>
            <a:endParaRPr lang="ru-RU" altLang="ru-RU" sz="2500" b="1" dirty="0" smtClean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buClr>
                <a:srgbClr val="000000"/>
              </a:buClr>
            </a:pPr>
            <a:endParaRPr lang="ru-RU" altLang="ru-RU" sz="2500" b="1" dirty="0" smtClean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buClr>
                <a:srgbClr val="000000"/>
              </a:buClr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428652"/>
            <a:ext cx="9144000" cy="6500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428596" y="500042"/>
            <a:ext cx="771530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1400" u="sng" dirty="0" smtClean="0">
              <a:hlinkClick r:id="rId4"/>
            </a:endParaRPr>
          </a:p>
          <a:p>
            <a:endParaRPr lang="ru-RU" sz="1400" u="sng" dirty="0" smtClean="0">
              <a:hlinkClick r:id="rId4"/>
            </a:endParaRPr>
          </a:p>
          <a:p>
            <a:endParaRPr lang="ru-RU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428604"/>
            <a:ext cx="8715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1"/>
            <a:ext cx="8191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" marR="60325" algn="ctr">
              <a:spcAft>
                <a:spcPts val="0"/>
              </a:spcAft>
            </a:pPr>
            <a:r>
              <a:rPr lang="kk-KZ" b="1" dirty="0" smtClean="0">
                <a:latin typeface="Tahoma"/>
                <a:ea typeface="Times New Roman"/>
              </a:rPr>
              <a:t>Послушайте  </a:t>
            </a:r>
            <a:r>
              <a:rPr lang="ru-RU" b="1" dirty="0" smtClean="0">
                <a:latin typeface="Tahoma"/>
                <a:ea typeface="Times New Roman"/>
              </a:rPr>
              <a:t>стихотворение «Красная книга» и ответьте на вопросы, используя аналитическое чтение.</a:t>
            </a:r>
            <a:endParaRPr lang="ru-RU" dirty="0">
              <a:latin typeface="Times New Roman"/>
              <a:ea typeface="Times New Roman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142844" y="642919"/>
          <a:ext cx="9001156" cy="5932440"/>
        </p:xfrm>
        <a:graphic>
          <a:graphicData uri="http://schemas.openxmlformats.org/drawingml/2006/table">
            <a:tbl>
              <a:tblPr/>
              <a:tblGrid>
                <a:gridCol w="9001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87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Дескрипторы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5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выпишите </a:t>
                      </a:r>
                      <a:r>
                        <a:rPr lang="kk-KZ" sz="20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или перечитайте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то, что приносит вам чувство озарения и вдохновения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5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  определите,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 слово</a:t>
                      </a:r>
                      <a:r>
                        <a:rPr lang="kk-KZ" sz="20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или строку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</a:t>
                      </a:r>
                      <a:r>
                        <a:rPr lang="kk-KZ" sz="20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которое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наиболее точно передаёт суть</a:t>
                      </a:r>
                      <a:r>
                        <a:rPr lang="kk-KZ" sz="20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произведения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85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старайтесь понять, зачем то или иное слово используется в тексте</a:t>
                      </a:r>
                      <a:r>
                        <a:rPr lang="kk-KZ" sz="20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 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/>
                      <a:endParaRPr lang="ru-RU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/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https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://youtu.be/HCZ6M7DjdVY 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</a:p>
                    <a:p>
                      <a:pPr algn="l"/>
                      <a:endParaRPr lang="ru-RU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Чему 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посвящено стихотворение К. </a:t>
                      </a:r>
                      <a:r>
                        <a:rPr lang="ru-RU" sz="20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Мырзалиева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«Красная книга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»?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 чём в нём говорится? </a:t>
                      </a:r>
                      <a:endParaRPr lang="ru-RU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Какую проблему раскрывает автор в стихотворении? </a:t>
                      </a:r>
                      <a:endParaRPr lang="ru-RU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Какие слова и предложения помогают раскрыть основную мысль произведения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?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 Найдите в стихотворении решение проблем, предлагаемое автором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 Какое решение предложили бы вы?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428652"/>
            <a:ext cx="9144000" cy="6500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428596" y="500042"/>
            <a:ext cx="771530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1400" u="sng" dirty="0" smtClean="0">
              <a:hlinkClick r:id="rId4"/>
            </a:endParaRPr>
          </a:p>
          <a:p>
            <a:endParaRPr lang="ru-RU" sz="1400" u="sng" dirty="0" smtClean="0">
              <a:hlinkClick r:id="rId4"/>
            </a:endParaRPr>
          </a:p>
          <a:p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0"/>
            <a:ext cx="8501122" cy="590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spc="60" dirty="0" smtClean="0">
                <a:latin typeface="Tahoma"/>
                <a:ea typeface="Calibri"/>
                <a:cs typeface="Times New Roman"/>
              </a:rPr>
              <a:t>ПРОВЕРИМ</a:t>
            </a:r>
            <a:endParaRPr lang="ru-RU" sz="3200" dirty="0"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36424" y="0"/>
            <a:ext cx="3271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428604"/>
            <a:ext cx="8715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214282" y="571480"/>
          <a:ext cx="8715436" cy="5479352"/>
        </p:xfrm>
        <a:graphic>
          <a:graphicData uri="http://schemas.openxmlformats.org/drawingml/2006/table">
            <a:tbl>
              <a:tblPr/>
              <a:tblGrid>
                <a:gridCol w="8715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8641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ahoma"/>
                        <a:buAutoNum type="arabicPeriod"/>
                      </a:pPr>
                      <a:r>
                        <a:rPr lang="ru-RU" sz="16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 названию можно догадаться – поэта волнует тема охраны всего живого на Земле. Он пишет о том, как варварское отношение к природным ресурсам, нарушает заведенный в мире порядок.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ahoma"/>
                        <a:buAutoNum type="arabicPeriod"/>
                      </a:pPr>
                      <a:r>
                        <a:rPr lang="kk-KZ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Автор раскрывает проблему защиты окружающей среды. </a:t>
                      </a:r>
                      <a:r>
                        <a:rPr lang="ru-RU" sz="16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Осознать себя частью природы, не разрушать её и себя – вот к чему призывает </a:t>
                      </a:r>
                      <a:r>
                        <a:rPr lang="ru-RU" sz="1600" dirty="0" err="1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Кадыр</a:t>
                      </a:r>
                      <a:r>
                        <a:rPr lang="ru-RU" sz="16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Мырзалиев</a:t>
                      </a:r>
                      <a:r>
                        <a:rPr lang="ru-RU" sz="16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r>
                        <a:rPr lang="ru-RU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ahoma"/>
                        <a:buAutoNum type="arabicPeriod"/>
                      </a:pPr>
                      <a:r>
                        <a:rPr lang="kk-KZ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</a:t>
                      </a:r>
                      <a:r>
                        <a:rPr lang="ru-RU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редложение</a:t>
                      </a:r>
                      <a:r>
                        <a:rPr lang="ru-RU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которое помогают раскрыть основную мысль произведения</a:t>
                      </a: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ahoma"/>
                        <a:buNone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          </a:t>
                      </a:r>
                      <a:r>
                        <a:rPr lang="ru-RU" sz="16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…Бежит зверьё от человека в страхе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   И льнёт к нему, о помощи моля!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ahoma"/>
                        <a:buNone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     </a:t>
                      </a:r>
                      <a:r>
                        <a:rPr lang="ru-RU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Решение проблемы, предлагаемое автором, можно увидеть в следующих строках: 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Зачем оплакивать ондатр, куланов? 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Уж лучше бы – К тому веду я речь, 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– Душой и сердцем для борьбы воспрянув, 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Животных уцелевших нам сберечь, 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Мы – люди. И, как мать-Земля сырая, 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Оплакиваем всех, о ком тут речь, 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Куда бы лучше было, не теряя, 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Утраченное взять да и </a:t>
                      </a:r>
                      <a:r>
                        <a:rPr lang="ru-RU" sz="1600" i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сберечь.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</a:t>
                      </a:r>
                      <a:r>
                        <a:rPr lang="ru-RU" sz="1600" i="1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Какое решение предложили бы вы?</a:t>
                      </a:r>
                      <a:endParaRPr lang="kk-KZ" sz="16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Человек должен быть не только хозяином, но и защитником природы, её умным преобразователем. Мы не будем им вредить, а постараемся защитить!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01741" marR="1017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142844" y="857232"/>
            <a:ext cx="8786874" cy="2204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kk-K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endParaRPr lang="ru-RU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9" y="357166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</a:t>
            </a:r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2" y="1214422"/>
          <a:ext cx="8572560" cy="5000660"/>
        </p:xfrm>
        <a:graphic>
          <a:graphicData uri="http://schemas.openxmlformats.org/drawingml/2006/table">
            <a:tbl>
              <a:tblPr/>
              <a:tblGrid>
                <a:gridCol w="857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0660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0" dirty="0">
                          <a:latin typeface="Tahoma"/>
                          <a:ea typeface="Calibri"/>
                          <a:cs typeface="Times New Roman"/>
                        </a:rPr>
                        <a:t>Какие художественно-изобразительные средства использовал автор в стихотворении «Красная книга»?  Выпишите примеры образных выражений.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428652"/>
            <a:ext cx="9144000" cy="6500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428596" y="500042"/>
            <a:ext cx="771530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1400" u="sng" dirty="0" smtClean="0">
              <a:hlinkClick r:id="rId4"/>
            </a:endParaRPr>
          </a:p>
          <a:p>
            <a:endParaRPr lang="ru-RU" sz="1400" u="sng" dirty="0" smtClean="0">
              <a:hlinkClick r:id="rId4"/>
            </a:endParaRPr>
          </a:p>
          <a:p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214290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36424" y="0"/>
            <a:ext cx="3271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42844" y="0"/>
            <a:ext cx="8072494" cy="590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spc="60" dirty="0" smtClean="0">
                <a:latin typeface="Tahoma"/>
                <a:ea typeface="Calibri"/>
                <a:cs typeface="Times New Roman"/>
              </a:rPr>
              <a:t>ПРОВЕРИМ</a:t>
            </a:r>
            <a:endParaRPr lang="ru-RU" sz="3200" dirty="0">
              <a:ea typeface="Calibri"/>
              <a:cs typeface="Times New Roman"/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357158" y="571480"/>
          <a:ext cx="835824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071538" y="428604"/>
            <a:ext cx="6010805" cy="114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</a:t>
            </a:r>
            <a:r>
              <a:rPr lang="ru-RU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</a:br>
            <a:endParaRPr lang="ru-RU" altLang="ru-RU" sz="28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857232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14282" y="1142984"/>
          <a:ext cx="8715436" cy="4643469"/>
        </p:xfrm>
        <a:graphic>
          <a:graphicData uri="http://schemas.openxmlformats.org/drawingml/2006/table">
            <a:tbl>
              <a:tblPr/>
              <a:tblGrid>
                <a:gridCol w="8715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434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400" dirty="0">
                          <a:latin typeface="Tahoma"/>
                          <a:ea typeface="Calibri"/>
                          <a:cs typeface="Times New Roman"/>
                        </a:rPr>
                        <a:t>Какую роль в стихотворении </a:t>
                      </a:r>
                      <a:endParaRPr lang="ru-RU" sz="4400" dirty="0" smtClean="0"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400" dirty="0" smtClean="0">
                          <a:latin typeface="Tahoma"/>
                          <a:ea typeface="Calibri"/>
                          <a:cs typeface="Times New Roman"/>
                        </a:rPr>
                        <a:t>К</a:t>
                      </a:r>
                      <a:r>
                        <a:rPr lang="ru-RU" sz="4400" dirty="0">
                          <a:latin typeface="Tahoma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4400" dirty="0" err="1">
                          <a:latin typeface="Tahoma"/>
                          <a:ea typeface="Calibri"/>
                          <a:cs typeface="Times New Roman"/>
                        </a:rPr>
                        <a:t>Мырзалиева</a:t>
                      </a:r>
                      <a:r>
                        <a:rPr lang="ru-RU" sz="4400" dirty="0">
                          <a:latin typeface="Tahoma"/>
                          <a:ea typeface="Calibri"/>
                          <a:cs typeface="Times New Roman"/>
                        </a:rPr>
                        <a:t> играют вопросительные и восклицательные предложения?</a:t>
                      </a:r>
                      <a:endParaRPr lang="ru-RU" sz="4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"/>
            <a:ext cx="9318116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857232"/>
            <a:ext cx="81439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 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algn="just"/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500042"/>
            <a:ext cx="72152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ПРОВЕРИМ</a:t>
            </a:r>
            <a:endParaRPr lang="ru-RU" sz="3600" dirty="0" smtClean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2" y="1071546"/>
          <a:ext cx="8929718" cy="4714908"/>
        </p:xfrm>
        <a:graphic>
          <a:graphicData uri="http://schemas.openxmlformats.org/drawingml/2006/table">
            <a:tbl>
              <a:tblPr/>
              <a:tblGrid>
                <a:gridCol w="8929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</a:rPr>
                        <a:t>          Автор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</a:rPr>
                        <a:t>использует восклицательный знак в художественном тексте для того, чтобы выразить свои эмоции, обратить внимание читателя на важность  проблемы, </a:t>
                      </a:r>
                      <a:r>
                        <a:rPr lang="ru-RU" sz="2400" dirty="0">
                          <a:solidFill>
                            <a:srgbClr val="555555"/>
                          </a:solidFill>
                          <a:latin typeface="Tahoma"/>
                          <a:ea typeface="Times New Roman"/>
                        </a:rPr>
                        <a:t>привлекает внимание, призывает одуматься людей и не разрушать окружающую природу..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ahoma"/>
                          <a:ea typeface="Times New Roman"/>
                        </a:rPr>
                        <a:t>Сайгако-лошадь</a:t>
                      </a:r>
                      <a:r>
                        <a:rPr lang="ru-RU" sz="2400" i="1" dirty="0">
                          <a:latin typeface="Tahoma"/>
                          <a:ea typeface="Times New Roman"/>
                        </a:rPr>
                        <a:t>, – где ты нынче, где? А дикий тур?  Последний тур!</a:t>
                      </a:r>
                      <a:r>
                        <a:rPr lang="ru-RU" sz="2400" dirty="0">
                          <a:latin typeface="Tahoma"/>
                          <a:ea typeface="Times New Roman"/>
                        </a:rPr>
                        <a:t> – в этих строках вопросительные </a:t>
                      </a:r>
                      <a:r>
                        <a:rPr lang="ru-RU" sz="2400" dirty="0" smtClean="0">
                          <a:latin typeface="Tahoma"/>
                          <a:ea typeface="Times New Roman"/>
                        </a:rPr>
                        <a:t>и восклицательные знаки </a:t>
                      </a:r>
                      <a:r>
                        <a:rPr lang="ru-RU" sz="2400" dirty="0">
                          <a:latin typeface="Tahoma"/>
                          <a:ea typeface="Times New Roman"/>
                        </a:rPr>
                        <a:t>используются для выражения сожаления об исчезнувших животных.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ahoma"/>
                          <a:ea typeface="Times New Roman"/>
                        </a:rPr>
                        <a:t>О, книга Красная! – мандат звериный: Да будет каждый зверь храним тобой!</a:t>
                      </a:r>
                      <a:r>
                        <a:rPr lang="ru-RU" sz="2400" dirty="0">
                          <a:latin typeface="Tahoma"/>
                          <a:ea typeface="Times New Roman"/>
                        </a:rPr>
                        <a:t> -  в этих строках используется для выражения надежды на спасение исчезающей фауны.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26784" y="0"/>
            <a:ext cx="9117216" cy="6710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7158" y="339090"/>
            <a:ext cx="8143932" cy="1304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lnSpc>
                <a:spcPct val="115000"/>
              </a:lnSpc>
            </a:pPr>
            <a:endParaRPr lang="ru-RU" altLang="ru-RU" sz="3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857232"/>
            <a:ext cx="81439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 </a:t>
            </a:r>
            <a:endParaRPr lang="ru-RU" sz="3200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524000" y="3337560"/>
          <a:ext cx="6096000" cy="16764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18473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14282" y="1071546"/>
          <a:ext cx="8643998" cy="4857783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57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4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Вернемся к</a:t>
                      </a:r>
                      <a:r>
                        <a:rPr lang="ru-RU" sz="4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эпиграф</a:t>
                      </a:r>
                      <a:r>
                        <a:rPr lang="kk-KZ" sz="4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</a:t>
                      </a:r>
                      <a:r>
                        <a:rPr lang="ru-RU" sz="4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4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урока.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 </a:t>
                      </a:r>
                      <a:r>
                        <a:rPr lang="ru-RU" sz="4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чём предупреждает </a:t>
                      </a:r>
                      <a:endParaRPr lang="ru-RU" sz="44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</a:t>
                      </a:r>
                      <a:r>
                        <a:rPr lang="ru-RU" sz="4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Смирнов? </a:t>
                      </a:r>
                      <a:endParaRPr lang="ru-RU" sz="44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Раскройте </a:t>
                      </a:r>
                      <a:r>
                        <a:rPr lang="ru-RU" sz="4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смысл эпиграфа.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2055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4754" name="Picture 2" descr="C:\Users\80мектеп-гимназия\Desktop\slide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8" cy="571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5778" name="Picture 2" descr="C:\Users\80мектеп-гимназия\Desktop\slide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215370" cy="5786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6802" name="Picture 2" descr="C:\Users\80мектеп-гимназия\Desktop\slide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32149"/>
            <a:ext cx="8215370" cy="59828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01080" cy="857256"/>
          </a:xfrm>
        </p:spPr>
        <p:txBody>
          <a:bodyPr>
            <a:normAutofit fontScale="90000"/>
          </a:bodyPr>
          <a:lstStyle/>
          <a:p>
            <a:r>
              <a:rPr lang="kk-KZ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kk-KZ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kk-KZ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Предлагаю разгадать «Кроссенс» и определить тему изучаемого раздела.</a:t>
            </a:r>
            <a:r>
              <a:rPr lang="ru-RU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786874" cy="4625989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Кроссенс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ассоциативная головоломка нового поколения. Слово «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кроссенс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» означает  «пересечение смыслов» и придумано по аналогии со словом «кроссворд», которое в переводе с английского языка означает «пересечение слов». </a:t>
            </a:r>
          </a:p>
          <a:p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Изображения расставлены таким образом, что каждая картинка имеет связь с предыдущей и последующей, а центральная объединяет по смыслу сразу несколько картинок. Задача разгадывающего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кроссенс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найти ассоциативную связь между соседним</a:t>
            </a:r>
            <a:r>
              <a:rPr lang="kk-K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картинками</a:t>
            </a:r>
            <a:r>
              <a:rPr lang="kk-K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kk-K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Перед вами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9 элементов (образов), имеющих отношение к теме.</a:t>
            </a:r>
            <a:r>
              <a:rPr lang="kk-K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С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мысл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 одном элементе </a:t>
            </a:r>
            <a:r>
              <a:rPr lang="kk-K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это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центр</a:t>
            </a:r>
            <a:r>
              <a:rPr lang="kk-K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альный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5-й квадрат.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7826" name="Picture 2" descr="C:\Users\80мектеп-гимназия\Desktop\slide_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286808" cy="5929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8850" name="Picture 2" descr="C:\Users\80мектеп-гимназия\Desktop\slide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0009"/>
            <a:ext cx="8286808" cy="58936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9874" name="Picture 2" descr="C:\Users\80мектеп-гимназия\Desktop\slide_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67868"/>
            <a:ext cx="8286808" cy="5875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22" name="Picture 2" descr="C:\Users\80мектеп-гимназия\Desktop\slide_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8" cy="6000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0898" name="Picture 2" descr="C:\Users\80мектеп-гимназия\Desktop\slide_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286808" cy="59293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2857496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solidFill>
                <a:srgbClr val="000000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844" y="500042"/>
            <a:ext cx="88583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ПРОВЕРИМ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42844" y="1000108"/>
          <a:ext cx="8786874" cy="1467676"/>
        </p:xfrm>
        <a:graphic>
          <a:graphicData uri="http://schemas.openxmlformats.org/drawingml/2006/table">
            <a:tbl>
              <a:tblPr/>
              <a:tblGrid>
                <a:gridCol w="8786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44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Земля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– единственная избранница Солнечной системы, на которой существует жизнь. Но человек загрязняет атмосферу, уничтожает леса, отравляет воды рек, безжалостно использует природу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.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2571744"/>
            <a:ext cx="878687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kk-KZ" sz="2400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    </a:t>
            </a:r>
            <a:r>
              <a:rPr lang="kk-KZ" sz="2200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Ребята! </a:t>
            </a:r>
            <a:r>
              <a:rPr lang="ru-RU" sz="2200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Представь</a:t>
            </a:r>
            <a:r>
              <a:rPr lang="kk-KZ" sz="2200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те</a:t>
            </a:r>
            <a:r>
              <a:rPr lang="ru-RU" sz="2200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себя деревом. 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    </a:t>
            </a:r>
            <a:r>
              <a:rPr lang="ru-RU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Закройте глаза... Деревья играют очень важную роль в жизни Земли. Они создают половину кислорода, содержащегося в нашей атмосфере. Они дают пищу и убежище бесчисленному множеству животных. Деревья пробуждают в нас мысли о красоте, благородстве, силе и спокойствии.</a:t>
            </a:r>
            <a:r>
              <a:rPr lang="kk-KZ" sz="2200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ru-RU" sz="2200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Вы даете им убежище.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    Протяните ваши ветви ко всем живым существам в лесу, словно защищая их и даря свою любовь. Почувствуйте, что все вы живете одной общей жизнью, полной красоты и гармонии!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1214422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- </a:t>
            </a:r>
            <a:r>
              <a:rPr lang="kk-KZ" sz="3600" dirty="0" smtClean="0"/>
              <a:t>познакомились с жизнью и творчеством известного поэта Кадыра Мырзалиева</a:t>
            </a:r>
            <a:r>
              <a:rPr lang="ru-RU" sz="3600" dirty="0" smtClean="0"/>
              <a:t>;</a:t>
            </a:r>
          </a:p>
          <a:p>
            <a:r>
              <a:rPr lang="ru-RU" sz="3600" dirty="0" smtClean="0"/>
              <a:t>-  ответили на вопросы по содержанию стихотворения «Красная книга», используя аналитическое чтение;</a:t>
            </a:r>
          </a:p>
          <a:p>
            <a:r>
              <a:rPr lang="ru-RU" sz="3600" dirty="0" smtClean="0"/>
              <a:t>- узнали какие художественно-изобразительные средства использовал автор в стихотворении;</a:t>
            </a:r>
          </a:p>
          <a:p>
            <a:r>
              <a:rPr lang="ru-RU" sz="3600" dirty="0" smtClean="0"/>
              <a:t>- </a:t>
            </a:r>
            <a:r>
              <a:rPr lang="kk-KZ" sz="3600" dirty="0" smtClean="0"/>
              <a:t>р</a:t>
            </a:r>
            <a:r>
              <a:rPr lang="en-US" sz="3600" dirty="0" err="1" smtClean="0"/>
              <a:t>аскр</a:t>
            </a:r>
            <a:r>
              <a:rPr lang="kk-KZ" sz="3600" dirty="0" smtClean="0"/>
              <a:t>ыли</a:t>
            </a:r>
            <a:r>
              <a:rPr lang="en-US" sz="3600" dirty="0" smtClean="0"/>
              <a:t> </a:t>
            </a:r>
            <a:r>
              <a:rPr lang="en-US" sz="3600" dirty="0" err="1" smtClean="0"/>
              <a:t>смысл</a:t>
            </a:r>
            <a:r>
              <a:rPr lang="en-US" sz="3600" dirty="0" smtClean="0"/>
              <a:t> </a:t>
            </a:r>
            <a:r>
              <a:rPr lang="en-US" sz="3600" dirty="0" err="1" smtClean="0"/>
              <a:t>эпиграфа</a:t>
            </a:r>
            <a:r>
              <a:rPr lang="kk-KZ" sz="3600" dirty="0" smtClean="0"/>
              <a:t>.</a:t>
            </a:r>
            <a:endParaRPr lang="ru-RU" sz="3600" dirty="0" smtClean="0"/>
          </a:p>
          <a:p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2910" y="214290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Мы сегодня на уроке:</a:t>
            </a: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14422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214423"/>
            <a:ext cx="842968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   </a:t>
            </a:r>
          </a:p>
          <a:p>
            <a:endParaRPr lang="ru-RU" sz="5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2910" y="214290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Рефлекссия</a:t>
            </a:r>
            <a:endParaRPr lang="ru-RU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4" name="Рисунок 13" descr="C:\Users\80мектеп-гимназия\Desktop\56564554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1546"/>
            <a:ext cx="914400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285728"/>
            <a:ext cx="7643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Рекомендуемое задание</a:t>
            </a:r>
            <a:endParaRPr lang="ru-RU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57158" y="1214422"/>
          <a:ext cx="8786842" cy="4515803"/>
        </p:xfrm>
        <a:graphic>
          <a:graphicData uri="http://schemas.openxmlformats.org/drawingml/2006/table">
            <a:tbl>
              <a:tblPr/>
              <a:tblGrid>
                <a:gridCol w="878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00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 b="1" i="1" dirty="0">
                          <a:latin typeface="Tahoma"/>
                          <a:ea typeface="Calibri"/>
                          <a:cs typeface="Times New Roman"/>
                        </a:rPr>
                        <a:t>Что мне дал сегодняшний урок</a:t>
                      </a:r>
                      <a:r>
                        <a:rPr lang="kk-KZ" sz="3600" b="1" i="1" dirty="0">
                          <a:latin typeface="Tahoma"/>
                          <a:ea typeface="Calibri"/>
                          <a:cs typeface="Times New Roman"/>
                        </a:rPr>
                        <a:t> и н</a:t>
                      </a:r>
                      <a:r>
                        <a:rPr lang="ru-RU" sz="3600" b="1" i="1" dirty="0">
                          <a:latin typeface="Tahoma"/>
                          <a:ea typeface="Calibri"/>
                          <a:cs typeface="Times New Roman"/>
                        </a:rPr>
                        <a:t>ад чем стоит поразмышлять в дальнейшем</a:t>
                      </a:r>
                      <a:r>
                        <a:rPr lang="ru-RU" sz="3600" b="1" i="1" dirty="0" smtClean="0">
                          <a:latin typeface="Tahoma"/>
                          <a:ea typeface="Calibri"/>
                          <a:cs typeface="Times New Roman"/>
                        </a:rPr>
                        <a:t>?</a:t>
                      </a:r>
                      <a:endParaRPr lang="kk-KZ" sz="3600" b="1" i="1" dirty="0" smtClean="0"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Напишите эссе – рассуждение.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Calibri" pitchFamily="34" charset="0"/>
                          <a:cs typeface="Tahoma" pitchFamily="34" charset="0"/>
                        </a:rPr>
                        <a:t>150 – 200 слов.</a:t>
                      </a: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k-KZ" sz="3600" b="1" i="1" dirty="0" smtClean="0">
                        <a:latin typeface="Tahom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3600" b="1" i="1" dirty="0" smtClean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57214"/>
            <a:ext cx="8229600" cy="3572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14290"/>
          <a:ext cx="8472519" cy="6286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95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kk-KZ" sz="7200" b="1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?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Рисунок 4" descr="C:\Users\80мектеп-гимназия\Desktop\images (2).jf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214314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80мектеп-гимназия\Desktop\Без названия (2).jf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428604"/>
            <a:ext cx="228601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80мектеп-гимназия\Desktop\images (1).jf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428604"/>
            <a:ext cx="2357454" cy="150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80мектеп-гимназия\Desktop\Без названия (4).jfi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2428868"/>
            <a:ext cx="135732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80мектеп-гимназия\Desktop\Без названия (1).jfi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15074" y="2571744"/>
            <a:ext cx="2143140" cy="174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80мектеп-гимназия\Desktop\images (3).jfif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388" y="4500570"/>
            <a:ext cx="2000264" cy="1644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80мектеп-гимназия\AppData\Local\Microsoft\Windows\INetCache\Content.Word\images.jfif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28992" y="4572008"/>
            <a:ext cx="2286016" cy="161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80мектеп-гимназия\Desktop\Без названия (3).jfif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4348" y="4500570"/>
            <a:ext cx="1928826" cy="1619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57214"/>
            <a:ext cx="8229600" cy="3572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14290"/>
          <a:ext cx="8472519" cy="6286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95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МИР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ЖИВОЙ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ПРИРОДЫ</a:t>
                      </a:r>
                      <a:endParaRPr lang="ru-RU" sz="3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Рисунок 4" descr="C:\Users\80мектеп-гимназия\Desktop\images (2).jf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214314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80мектеп-гимназия\Desktop\Без названия (2).jf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428604"/>
            <a:ext cx="228601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80мектеп-гимназия\Desktop\images (1).jf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428604"/>
            <a:ext cx="2357454" cy="150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80мектеп-гимназия\Desktop\Без названия (4).jfi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2428868"/>
            <a:ext cx="135732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80мектеп-гимназия\Desktop\Без названия (1).jfi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15074" y="2571744"/>
            <a:ext cx="2143140" cy="174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80мектеп-гимназия\Desktop\images (3).jfif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388" y="4500570"/>
            <a:ext cx="2000264" cy="1644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80мектеп-гимназия\AppData\Local\Microsoft\Windows\INetCache\Content.Word\images.jfif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28992" y="4572008"/>
            <a:ext cx="2286016" cy="161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80мектеп-гимназия\Desktop\Без названия (3).jfif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4348" y="4500570"/>
            <a:ext cx="1928826" cy="1619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428652"/>
            <a:ext cx="9144000" cy="6500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428596" y="500042"/>
            <a:ext cx="77153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- </a:t>
            </a:r>
            <a:r>
              <a:rPr lang="kk-K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мы познакомимся с жизнью и творчеством известного поэта Кадыра Мырзалиева</a:t>
            </a:r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будем вести разговор о стихотворений «Красная книга»;</a:t>
            </a:r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ответим на вопросы по содержанию произведения, используя аналитическое чтение.</a:t>
            </a:r>
            <a:endParaRPr lang="ru-RU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0"/>
            <a:ext cx="7786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Сегодня на уроке:</a:t>
            </a: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26784" y="0"/>
            <a:ext cx="9117216" cy="6710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7158" y="339090"/>
            <a:ext cx="8143932" cy="135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Эпиграф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lnSpc>
                <a:spcPct val="115000"/>
              </a:lnSpc>
            </a:pPr>
            <a:endParaRPr lang="ru-RU" altLang="ru-RU" sz="3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857232"/>
            <a:ext cx="81439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 </a:t>
            </a:r>
            <a:endParaRPr lang="ru-RU" sz="3200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524000" y="3337560"/>
          <a:ext cx="6096000" cy="16764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18473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14282" y="1071546"/>
          <a:ext cx="8643998" cy="4857783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5778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Есть </a:t>
                      </a:r>
                      <a:r>
                        <a:rPr lang="ru-RU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просто храм, </a:t>
                      </a:r>
                      <a:endParaRPr lang="ru-RU" sz="1800" i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Есть </a:t>
                      </a:r>
                      <a:r>
                        <a:rPr lang="ru-RU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храм науки. 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              </a:t>
                      </a:r>
                      <a:r>
                        <a:rPr lang="ru-RU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 есть ещё природы храм – 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          </a:t>
                      </a:r>
                      <a:r>
                        <a:rPr lang="ru-RU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 лесами, тянущими руки 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                         </a:t>
                      </a:r>
                      <a:r>
                        <a:rPr lang="kk-KZ" sz="1800" i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</a:t>
                      </a:r>
                      <a:r>
                        <a:rPr lang="ru-RU" sz="1800" i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Навстречу </a:t>
                      </a:r>
                      <a:r>
                        <a:rPr lang="ru-RU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солнцу и ветрам. 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                        </a:t>
                      </a:r>
                      <a:r>
                        <a:rPr lang="ru-RU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Он свят в любое время суток, 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               </a:t>
                      </a:r>
                      <a:r>
                        <a:rPr lang="ru-RU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Открыт для нас в жару и стынь. 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                </a:t>
                      </a:r>
                      <a:r>
                        <a:rPr lang="ru-RU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Входи сюда, </a:t>
                      </a:r>
                      <a:endParaRPr lang="ru-RU" sz="1800" i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Будь </a:t>
                      </a:r>
                      <a:r>
                        <a:rPr lang="ru-RU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сердцем чуток. 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</a:t>
                      </a:r>
                      <a:r>
                        <a:rPr lang="kk-KZ" sz="1800" i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</a:t>
                      </a:r>
                      <a:r>
                        <a:rPr lang="ru-RU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 оскверняй его святынь</a:t>
                      </a:r>
                      <a:r>
                        <a:rPr lang="ru-RU" sz="1800" i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С. С м и </a:t>
                      </a:r>
                      <a:r>
                        <a:rPr lang="ru-RU" sz="18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 в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2055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1538" y="5072074"/>
            <a:ext cx="57864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Ребята, предлагаю познакомиться </a:t>
            </a:r>
            <a:r>
              <a:rPr lang="kk-K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жизнью и творчеством К. Мырзалиева.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u="sng" dirty="0" smtClean="0">
                <a:hlinkClick r:id="rId4"/>
              </a:rPr>
              <a:t>https://youtu.be/_CSZT72y74Q</a:t>
            </a:r>
            <a:r>
              <a:rPr lang="kk-KZ" u="sng" dirty="0" smtClean="0">
                <a:hlinkClick r:id="rId4"/>
              </a:rPr>
              <a:t>-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428652"/>
            <a:ext cx="9144000" cy="6500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214282" y="0"/>
            <a:ext cx="7786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Кадыр Мырзалиев</a:t>
            </a:r>
            <a:endParaRPr lang="ru-RU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3786190"/>
            <a:ext cx="87154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Послушайте, какую с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праведлив</a:t>
            </a:r>
            <a:r>
              <a:rPr lang="kk-K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ую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оценк</a:t>
            </a:r>
            <a:r>
              <a:rPr lang="kk-K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 дает 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Кадыр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Мырзалиев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творчеству своей современницы - акыну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Канипе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Бугибаевой</a:t>
            </a:r>
            <a:r>
              <a:rPr lang="kk-K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 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Это мнение правдивого, добросовестного и искреннего человека.</a:t>
            </a:r>
          </a:p>
          <a:p>
            <a:r>
              <a:rPr lang="kk-KZ" b="1" dirty="0" smtClean="0"/>
              <a:t> </a:t>
            </a:r>
            <a:r>
              <a:rPr lang="kk-KZ" sz="1400" b="1" u="sng" dirty="0" smtClean="0">
                <a:hlinkClick r:id="rId4"/>
              </a:rPr>
              <a:t>https://youtu.be/U9zZZQNhRvQ</a:t>
            </a:r>
            <a:r>
              <a:rPr lang="kk-KZ" sz="1400" b="1" dirty="0" smtClean="0"/>
              <a:t> - интерьвью с  Кадыром Мырзалиевым.</a:t>
            </a:r>
            <a:endParaRPr lang="ru-RU" sz="1400" dirty="0" smtClean="0"/>
          </a:p>
          <a:p>
            <a:r>
              <a:rPr lang="kk-KZ" b="1" dirty="0" smtClean="0"/>
              <a:t> </a:t>
            </a:r>
            <a:endParaRPr lang="ru-RU" dirty="0"/>
          </a:p>
        </p:txBody>
      </p:sp>
      <p:pic>
        <p:nvPicPr>
          <p:cNvPr id="1026" name="Picture 2" descr="C:\Users\80мектеп-гимназия\Desktop\Без названия.jf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500042"/>
            <a:ext cx="2143141" cy="2857520"/>
          </a:xfrm>
          <a:prstGeom prst="rect">
            <a:avLst/>
          </a:prstGeom>
          <a:noFill/>
        </p:spPr>
      </p:pic>
      <p:pic>
        <p:nvPicPr>
          <p:cNvPr id="1027" name="Picture 3" descr="C:\Users\80мектеп-гимназия\Desktop\images.jf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57422" y="571480"/>
            <a:ext cx="3246174" cy="2187898"/>
          </a:xfrm>
          <a:prstGeom prst="rect">
            <a:avLst/>
          </a:prstGeom>
          <a:noFill/>
        </p:spPr>
      </p:pic>
      <p:pic>
        <p:nvPicPr>
          <p:cNvPr id="1028" name="Picture 4" descr="C:\Users\80мектеп-гимназия\Desktop\unnamed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42560" y="1285860"/>
            <a:ext cx="3901440" cy="24688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428652"/>
            <a:ext cx="9144000" cy="6500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428596" y="500042"/>
            <a:ext cx="771530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1400" u="sng" dirty="0" smtClean="0">
              <a:hlinkClick r:id="rId4"/>
            </a:endParaRPr>
          </a:p>
          <a:p>
            <a:endParaRPr lang="ru-RU" sz="1400" u="sng" dirty="0" smtClean="0">
              <a:hlinkClick r:id="rId4"/>
            </a:endParaRPr>
          </a:p>
          <a:p>
            <a:endParaRPr lang="ru-RU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180677"/>
              </p:ext>
            </p:extLst>
          </p:nvPr>
        </p:nvGraphicFramePr>
        <p:xfrm>
          <a:off x="0" y="0"/>
          <a:ext cx="8191048" cy="1285860"/>
        </p:xfrm>
        <a:graphic>
          <a:graphicData uri="http://schemas.openxmlformats.org/drawingml/2006/table">
            <a:tbl>
              <a:tblPr/>
              <a:tblGrid>
                <a:gridCol w="8191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5860">
                <a:tc>
                  <a:txBody>
                    <a:bodyPr/>
                    <a:lstStyle/>
                    <a:p>
                      <a:pPr marL="67945" marR="60960"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Словарная </a:t>
                      </a:r>
                      <a:r>
                        <a:rPr lang="ru-RU" sz="28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работа</a:t>
                      </a:r>
                      <a:endParaRPr lang="ru-RU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67945" marR="60960"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Задание </a:t>
                      </a:r>
                      <a:endParaRPr lang="ru-RU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67945" marR="6096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Соотнесите слово и его значение.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1285858"/>
          <a:ext cx="8643998" cy="4654377"/>
        </p:xfrm>
        <a:graphic>
          <a:graphicData uri="http://schemas.openxmlformats.org/drawingml/2006/table">
            <a:tbl>
              <a:tblPr/>
              <a:tblGrid>
                <a:gridCol w="192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87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6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Диво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Дикий бык с огромными рогами в лесах Европы ХҮІІ века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Морская корова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Животные, звери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Бороздить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Слегка сгорбленный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Глазей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То, что вызывает удивление; чудо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Дикий тур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Место погребения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Сутулый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Стеллерова корова- морское млекопитающее отряда сирен. Полностью истреблена.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Гребни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Ж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Крупный длинношерстный центральноазиатский бык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1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Меньшие братья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З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Плавать, ходить, пересекая в разных направлениях море, землю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6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Мелеют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Место в реке, потоке с бурным стремительным течением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Мазар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То же, что глядеть, смотреть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Як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Верхний край, вершина чего - либо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1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Стремнина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ahoma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ahoma"/>
                          <a:ea typeface="Times New Roman"/>
                          <a:cs typeface="Times New Roman"/>
                        </a:rPr>
                        <a:t>Становиться мелким или менее глубоким (о реке, водоеме)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428652"/>
            <a:ext cx="9144000" cy="6500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428596" y="500042"/>
            <a:ext cx="771530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1400" u="sng" dirty="0" smtClean="0">
              <a:hlinkClick r:id="rId4"/>
            </a:endParaRPr>
          </a:p>
          <a:p>
            <a:endParaRPr lang="ru-RU" sz="1400" u="sng" dirty="0" smtClean="0">
              <a:hlinkClick r:id="rId4"/>
            </a:endParaRPr>
          </a:p>
          <a:p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214290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36424" y="0"/>
            <a:ext cx="3271152" cy="52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spc="60" dirty="0" smtClean="0">
                <a:latin typeface="Tahoma"/>
                <a:ea typeface="Calibri"/>
                <a:cs typeface="Times New Roman"/>
              </a:rPr>
              <a:t>ПРОВЕРИМ</a:t>
            </a:r>
            <a:endParaRPr lang="ru-RU" sz="2800" dirty="0">
              <a:ea typeface="Calibri"/>
              <a:cs typeface="Times New Roman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44" y="428604"/>
          <a:ext cx="9001155" cy="5791439"/>
        </p:xfrm>
        <a:graphic>
          <a:graphicData uri="http://schemas.openxmlformats.org/drawingml/2006/table">
            <a:tbl>
              <a:tblPr/>
              <a:tblGrid>
                <a:gridCol w="2071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0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8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Диво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То, что вызывает удивление; чудо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Морская корова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Стеллерова корова- морское млекопитающее отряда сирен. Полностью истреблена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Бороздить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Плавать, ходить, пересекая в разных направлениях море, землю 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Глазей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Г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То же, что глядеть, смотреть  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Дикий тур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Д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Дикий бык с огромными рогами в лесах Европы ХҮІІ </a:t>
                      </a:r>
                      <a:r>
                        <a:rPr lang="kk-KZ" sz="2000" dirty="0" smtClean="0">
                          <a:latin typeface="Tahoma"/>
                          <a:ea typeface="Times New Roman"/>
                          <a:cs typeface="Times New Roman"/>
                        </a:rPr>
                        <a:t>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Сутулый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Е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Слегка сгорбленный 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Гребни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Ж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Верхний край, вершина чего – либо 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79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ahoma"/>
                          <a:ea typeface="Times New Roman"/>
                          <a:cs typeface="Times New Roman"/>
                        </a:rPr>
                        <a:t>Меньшие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ahoma"/>
                          <a:ea typeface="Times New Roman"/>
                          <a:cs typeface="Times New Roman"/>
                        </a:rPr>
                        <a:t>братья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З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Животные, звери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6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Мелеют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Становиться мелким или менее глубоким (о реке, водоеме)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Мазар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Место погребения 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Як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Л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Крупный длинношерстный центральноазиатский бык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76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Стремнина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ahoma"/>
                          <a:ea typeface="Times New Roman"/>
                          <a:cs typeface="Times New Roman"/>
                        </a:rPr>
                        <a:t>м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ahoma"/>
                          <a:ea typeface="Times New Roman"/>
                          <a:cs typeface="Times New Roman"/>
                        </a:rPr>
                        <a:t>Место в реке, потоке с бурным стремительным течением  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524000" y="3339306"/>
          <a:ext cx="6096000" cy="179388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</TotalTime>
  <Words>1019</Words>
  <Application>Microsoft Office PowerPoint</Application>
  <PresentationFormat>Экран (4:3)</PresentationFormat>
  <Paragraphs>291</Paragraphs>
  <Slides>29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7" baseType="lpstr">
      <vt:lpstr>Arial</vt:lpstr>
      <vt:lpstr>Calibri</vt:lpstr>
      <vt:lpstr>Century Gothic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  Предлагаю разгадать «Кроссенс» и определить тему изучаемого раздела.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321</cp:revision>
  <dcterms:created xsi:type="dcterms:W3CDTF">2020-07-18T05:19:20Z</dcterms:created>
  <dcterms:modified xsi:type="dcterms:W3CDTF">2024-12-12T04:13:52Z</dcterms:modified>
</cp:coreProperties>
</file>