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320" r:id="rId3"/>
    <p:sldId id="325" r:id="rId4"/>
    <p:sldId id="274" r:id="rId5"/>
    <p:sldId id="307" r:id="rId6"/>
    <p:sldId id="272" r:id="rId7"/>
    <p:sldId id="309" r:id="rId8"/>
    <p:sldId id="317" r:id="rId9"/>
    <p:sldId id="280" r:id="rId10"/>
    <p:sldId id="310" r:id="rId11"/>
    <p:sldId id="327" r:id="rId12"/>
    <p:sldId id="326" r:id="rId13"/>
    <p:sldId id="328" r:id="rId14"/>
    <p:sldId id="324" r:id="rId15"/>
    <p:sldId id="329" r:id="rId16"/>
    <p:sldId id="299" r:id="rId17"/>
    <p:sldId id="315" r:id="rId18"/>
    <p:sldId id="301" r:id="rId19"/>
    <p:sldId id="26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41" autoAdjust="0"/>
  </p:normalViewPr>
  <p:slideViewPr>
    <p:cSldViewPr>
      <p:cViewPr varScale="1">
        <p:scale>
          <a:sx n="75" d="100"/>
          <a:sy n="75" d="100"/>
        </p:scale>
        <p:origin x="1109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hyperlink" Target="https://youtu.be/oYyr6Vf5HHQ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hyperlink" Target="https://youtu.be/tCLRy-zvU9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357159" y="2928934"/>
            <a:ext cx="8572560" cy="199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ТЕМА УРОКА: </a:t>
            </a:r>
            <a:r>
              <a:rPr lang="ru-RU" sz="2400" b="1" dirty="0" smtClean="0"/>
              <a:t>  </a:t>
            </a:r>
          </a:p>
          <a:p>
            <a:pPr algn="ctr">
              <a:buClr>
                <a:srgbClr val="000000"/>
              </a:buClr>
            </a:pP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</a:t>
            </a:r>
            <a:r>
              <a:rPr lang="ru-RU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Чингиз</a:t>
            </a: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Айтматов. Роман «Плаха»» </a:t>
            </a:r>
          </a:p>
          <a:p>
            <a:pPr algn="ctr">
              <a:buClr>
                <a:srgbClr val="000000"/>
              </a:buClr>
            </a:pP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Урок 1</a:t>
            </a:r>
            <a: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alt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Раздел:«Мир живой природы»</a:t>
            </a:r>
          </a:p>
          <a:p>
            <a:pPr algn="ctr">
              <a:buClr>
                <a:srgbClr val="000000"/>
              </a:buClr>
            </a:pPr>
            <a:r>
              <a:rPr lang="en-US" alt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8 </a:t>
            </a:r>
            <a:r>
              <a:rPr lang="ru-RU" alt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класс с казахским языком обучения</a:t>
            </a:r>
          </a:p>
          <a:p>
            <a:pPr algn="ctr">
              <a:buClr>
                <a:srgbClr val="000000"/>
              </a:buClr>
            </a:pPr>
            <a:endParaRPr lang="ru-RU" altLang="ru-RU" sz="2500" b="1" dirty="0" smtClean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buClr>
                <a:srgbClr val="000000"/>
              </a:buClr>
            </a:pPr>
            <a:endParaRPr lang="ru-RU" altLang="ru-RU" sz="2500" b="1" dirty="0" smtClean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buClr>
                <a:srgbClr val="000000"/>
              </a:buClr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57158" y="428604"/>
          <a:ext cx="8572560" cy="4389120"/>
        </p:xfrm>
        <a:graphic>
          <a:graphicData uri="http://schemas.openxmlformats.org/drawingml/2006/table">
            <a:tbl>
              <a:tblPr/>
              <a:tblGrid>
                <a:gridCol w="857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6136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Один из героев романа </a:t>
                      </a:r>
                      <a:r>
                        <a:rPr lang="ru-RU" sz="2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Базарбай</a:t>
                      </a: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украл у Акбары волчат, чтобы продать их на базаре, а деньги пропил. Волчица тосковала по своим детёнышам, выла по ночам, не знала, куда излить своё материнское тепло и ласку… Трагедия волчицы обернулась человеческим горем. Два мира в романе, как и в жизни, оказались тесно переплетёнными. Распят на саксауле, как Иисус на кресте, юноша-семинарист </a:t>
                      </a:r>
                      <a:r>
                        <a:rPr lang="ru-RU" sz="24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Авдий</a:t>
                      </a:r>
                      <a:r>
                        <a:rPr lang="ru-RU" sz="24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в жестокой борьбе за свое материнское право погибает Акбара. В безысходности, которая хуже смерти, остаётся Бостон, нечаянно убивший в погоне за волчицей своего маленького сына…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074" name="Picture 2" descr="C:\Users\80мектеп-гимназия\Desktop\images.jf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4500570"/>
            <a:ext cx="1684020" cy="1737360"/>
          </a:xfrm>
          <a:prstGeom prst="rect">
            <a:avLst/>
          </a:prstGeom>
          <a:noFill/>
        </p:spPr>
      </p:pic>
      <p:pic>
        <p:nvPicPr>
          <p:cNvPr id="3075" name="Picture 3" descr="C:\Users\80мектеп-гимназия\Desktop\132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4" y="4643446"/>
            <a:ext cx="1973580" cy="1478280"/>
          </a:xfrm>
          <a:prstGeom prst="rect">
            <a:avLst/>
          </a:prstGeom>
          <a:noFill/>
        </p:spPr>
      </p:pic>
      <p:pic>
        <p:nvPicPr>
          <p:cNvPr id="3076" name="Picture 4" descr="C:\Users\80мектеп-гимназия\Desktop\Без названия (2).jf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85852" y="4929198"/>
            <a:ext cx="2286000" cy="1280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762000"/>
          <a:ext cx="9001156" cy="6096000"/>
        </p:xfrm>
        <a:graphic>
          <a:graphicData uri="http://schemas.openxmlformats.org/drawingml/2006/table">
            <a:tbl>
              <a:tblPr/>
              <a:tblGrid>
                <a:gridCol w="9001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58856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 baseline="0" dirty="0" smtClean="0"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 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наступил тот день… </a:t>
                      </a:r>
                    </a:p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Но ему предшествовала ночь, когда Акбара вернулась в своё старое логово. Впервые после гибели </a:t>
                      </a:r>
                      <a:r>
                        <a:rPr lang="ru-RU" sz="20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Ташчайнара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Одинокая волчица избегала старого логова под свесом скалы – знала, что оно пусто и что там её никто не ждёт. И всё-таки однажды исстрадавшейся Акбаре захотелось вдруг побежать знакомым путём, юркнуть через лазы в логово – а вдруг там ждут её детёныши. Не справилась она с искушением, поддалась самообману. </a:t>
                      </a:r>
                    </a:p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Акбара бежала как сумасшедшая, не разбирая пути, по воде, по камням, мимо ночных костров, засветившихся на летних стойбищах, мимо злобных собак, а вдогонку ей громыхали выстрелы… </a:t>
                      </a:r>
                    </a:p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Так бежала она, одинокая и обезумевшая, по горам под высокой, стоявшей на небе луной… И когда добежала до логова, так заросшего новой порослью травы и барбариса, что и не узнать, не посмела войти в своё давно осиротевшее, забытое жильё… А перебороть себя, уйти прочь тоже не было сил… И вновь обратилась Акбара к волчьей богине </a:t>
                      </a:r>
                      <a:r>
                        <a:rPr lang="ru-RU" sz="20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Бюри-Ане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и долго плакалась, скуля и воя, долго жаловалась на свою горемычную судьбу и просила богиню взять её к себе на луну, туда, где нет людей… </a:t>
                      </a:r>
                    </a:p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</a:t>
                      </a:r>
                    </a:p>
                  </a:txBody>
                  <a:tcPr marL="46322" marR="463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42844" y="214290"/>
            <a:ext cx="78581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Волчица Акбара</a:t>
            </a:r>
            <a:endParaRPr lang="ru-RU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844" y="857232"/>
            <a:ext cx="88583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945" marR="60960" algn="just">
              <a:spcAft>
                <a:spcPts val="0"/>
              </a:spcAft>
            </a:pP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Бостон той ночью был в дороге. Возвращался после отгона скота назад на зимовье. Можно было, конечно, дождаться утра и потом двинуться в путь. Но тогда он прибыл бы на кошт только к вечеру, и ему пришлось бы ждать целый день и только потом погрузиться на машину и отправиться 32 вслед за гуртами, а он не мог себе позволить потерять столько времени. К тому же на коште почти никого не оставалось, кроме </a:t>
            </a:r>
            <a:r>
              <a:rPr lang="ru-RU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Гулюмкан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с малышом да ещё одной семьи, которые ждали, когда придёт их очередь выезжать на </a:t>
            </a:r>
            <a:r>
              <a:rPr lang="ru-RU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летовку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а мужчин и вовсе не было. </a:t>
            </a:r>
          </a:p>
          <a:p>
            <a:pPr marL="67945" marR="60960" algn="just">
              <a:spcAft>
                <a:spcPts val="0"/>
              </a:spcAft>
            </a:pP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Вот почему Бостон так спешил той ночью, благо </a:t>
            </a:r>
            <a:r>
              <a:rPr lang="ru-RU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Донкулюк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как всегда, шёл сноровисто и уверенно. Хорошо шёл, душа радовалась. Скорый шаг у </a:t>
            </a:r>
            <a:r>
              <a:rPr lang="ru-RU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Донкулюка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При лунном свете поблескивали уши и грива золотистого дончака, на плотном крупе, как рябь на воде ночью, переливались мускулы. Погода стояла ни жаркая, ни холодная. Пахло травами. За спиной у Бостона висело ружьё – мало ли что может случиться ночью в горах. А уж дома Бостон вернет ружьё на место, и неразряженное ружьё будет висеть на гвозде с полной обоймой в пять патронов. </a:t>
            </a:r>
          </a:p>
          <a:p>
            <a:pPr marL="67945" marR="60960" algn="just">
              <a:spcAft>
                <a:spcPts val="0"/>
              </a:spcAft>
            </a:pP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endParaRPr lang="ru-RU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1000108"/>
            <a:ext cx="87154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945" marR="60960" algn="just">
              <a:spcAft>
                <a:spcPts val="0"/>
              </a:spcAft>
            </a:pPr>
            <a:r>
              <a:rPr lang="ru-RU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Бостон рассчитывал прибыть на кошт ещё на рассвете, часам к пяти, и похоже было, что так оно и будет. Этой ночью он лишний раз убедился, как привязан к жене и сыну: он уже через день затосковал по ним и теперь спешил домой. И больше всего его тревожило в пути, как бы волчица Акбара не стала снова бродить возле жилья и не подняла свой жуткий вой, наводя страх на </a:t>
            </a:r>
            <a:r>
              <a:rPr lang="ru-RU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Гулюмкан</a:t>
            </a:r>
            <a:r>
              <a:rPr lang="ru-RU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и </a:t>
            </a:r>
            <a:r>
              <a:rPr lang="ru-RU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Кенджеша</a:t>
            </a:r>
            <a:r>
              <a:rPr lang="ru-RU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Успокаивал Бостон себя лишь тем, что после убийства волка волчица перестала приходить – во всяком случае, её не стало слышно. </a:t>
            </a:r>
          </a:p>
          <a:p>
            <a:pPr marL="67945" marR="60960" algn="just">
              <a:spcAft>
                <a:spcPts val="0"/>
              </a:spcAft>
            </a:pPr>
            <a:r>
              <a:rPr lang="ru-RU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Но напрасно беспокоился в ту ночь Бостон. </a:t>
            </a:r>
          </a:p>
          <a:p>
            <a:pPr marL="67945" marR="60960" algn="just">
              <a:spcAft>
                <a:spcPts val="0"/>
              </a:spcAft>
            </a:pPr>
            <a:r>
              <a:rPr lang="ru-RU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В ту ночь Акбара в </a:t>
            </a:r>
            <a:r>
              <a:rPr lang="ru-RU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Башатском</a:t>
            </a:r>
            <a:r>
              <a:rPr lang="ru-RU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ущелье жаловалась </a:t>
            </a:r>
            <a:r>
              <a:rPr lang="ru-RU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Бюри-Ане</a:t>
            </a:r>
            <a:r>
              <a:rPr lang="ru-RU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у старого логова. И даже если бы Акбара оказалась возле </a:t>
            </a:r>
            <a:r>
              <a:rPr lang="ru-RU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Бостонова</a:t>
            </a:r>
            <a:r>
              <a:rPr lang="ru-RU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кошта, она никого не потревожила бы – после гибели </a:t>
            </a:r>
            <a:r>
              <a:rPr lang="ru-RU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Ташчайнара</a:t>
            </a:r>
            <a:r>
              <a:rPr lang="ru-RU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она лишь скорбно вслушивалась в доносящиеся со становища голоса</a:t>
            </a:r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u-RU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857232"/>
            <a:ext cx="814393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 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ru-RU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357166"/>
            <a:ext cx="72152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ПРОВЕРИМ</a:t>
            </a:r>
            <a:endParaRPr lang="ru-RU" sz="3600" dirty="0" smtClean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2844" y="1000108"/>
          <a:ext cx="9001156" cy="5212080"/>
        </p:xfrm>
        <a:graphic>
          <a:graphicData uri="http://schemas.openxmlformats.org/drawingml/2006/table">
            <a:tbl>
              <a:tblPr/>
              <a:tblGrid>
                <a:gridCol w="9001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0892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ru-RU" sz="18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1.Какими человеческими качествами наделяет автор волчицу Акбару</a:t>
                      </a:r>
                      <a:r>
                        <a:rPr lang="ru-RU" sz="18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?</a:t>
                      </a:r>
                      <a:endParaRPr lang="ru-RU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Так бежала она, одинокая и обезумевшая, по горам под высокой, стоявшей на небе луной… И когда добежала до логова, так заросшего новой порослью травы и барбариса, что и не узнать, не посмела войти в своё давно осиротевшее, забытое жильё… А перебороть себя, уйти прочь тоже не было сил… И вновь обратилась Акбара к волчьей богине </a:t>
                      </a:r>
                      <a:r>
                        <a:rPr lang="ru-RU" sz="18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Бюри-Ане</a:t>
                      </a: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и долго плакалась, скуля и воя, долго жаловалась на свою горемычную судьбу и просила богиню взять её к себе на луну, туда, где нет людей…</a:t>
                      </a:r>
                    </a:p>
                    <a:p>
                      <a:pPr marL="342900" marR="60960" lvl="0" indent="-342900" algn="just"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ru-RU" sz="18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Как она вела себя после гибели </a:t>
                      </a:r>
                      <a:r>
                        <a:rPr lang="ru-RU" sz="18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Ташчайнара</a:t>
                      </a:r>
                      <a:r>
                        <a:rPr lang="ru-RU" sz="18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? О чём она молилась волчьей богине </a:t>
                      </a:r>
                      <a:r>
                        <a:rPr lang="ru-RU" sz="18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Бюри-Ане</a:t>
                      </a:r>
                      <a:r>
                        <a:rPr lang="ru-RU" sz="18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?</a:t>
                      </a:r>
                    </a:p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Впервые после гибели </a:t>
                      </a:r>
                      <a:r>
                        <a:rPr lang="ru-RU" sz="18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Ташчайнара</a:t>
                      </a: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Одинокая волчица избегала старого логова под свесом скалы – знала, что оно пусто и что там её никто не ждёт. И всё-таки однажды исстрадавшейся Акбаре захотелось вдруг побежать знакомым путём, юркнуть через лазы в логово – а вдруг там ждут её детёныши. Не справилась она с искушением, поддалась самообману. </a:t>
                      </a:r>
                    </a:p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В ту ночь Акбара в </a:t>
                      </a:r>
                      <a:r>
                        <a:rPr lang="ru-RU" sz="18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Башатском</a:t>
                      </a: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ущелье жаловалась </a:t>
                      </a:r>
                      <a:r>
                        <a:rPr lang="ru-RU" sz="18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Бюри-Ане</a:t>
                      </a: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у старого логова. И даже если бы Акбара оказалась возле </a:t>
                      </a:r>
                      <a:r>
                        <a:rPr lang="ru-RU" sz="18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Бостонова</a:t>
                      </a: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кошта, она никого не потревожила бы – после гибели </a:t>
                      </a:r>
                      <a:r>
                        <a:rPr lang="ru-RU" sz="18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Ташчайнара</a:t>
                      </a: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она лишь скорбно вслушивалась в доносящиеся со становища голоса.</a:t>
                      </a:r>
                    </a:p>
                  </a:txBody>
                  <a:tcPr marL="101046" marR="1010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857232"/>
            <a:ext cx="814393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 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ru-RU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357166"/>
            <a:ext cx="72152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ПРОВЕРИМ</a:t>
            </a:r>
            <a:endParaRPr lang="ru-RU" sz="3600" dirty="0" smtClean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42844" y="928670"/>
          <a:ext cx="8786874" cy="5467096"/>
        </p:xfrm>
        <a:graphic>
          <a:graphicData uri="http://schemas.openxmlformats.org/drawingml/2006/table">
            <a:tbl>
              <a:tblPr/>
              <a:tblGrid>
                <a:gridCol w="8786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7702">
                <a:tc>
                  <a:txBody>
                    <a:bodyPr/>
                    <a:lstStyle/>
                    <a:p>
                      <a:pPr marL="342900" marR="60960" lvl="0" indent="-342900" algn="just"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ru-RU" sz="18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Почему Бостон хотел быстрее выехать на </a:t>
                      </a:r>
                      <a:r>
                        <a:rPr lang="ru-RU" sz="18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жайлау</a:t>
                      </a:r>
                      <a:r>
                        <a:rPr lang="ru-RU" sz="18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? Как звали его коня? Прочитайте описание коня. Как вы понимаете сравнение: </a:t>
                      </a:r>
                      <a:r>
                        <a:rPr lang="ru-RU" sz="1800" b="1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плотном крупе, как рябь на воде ночью, переливались мускулы?</a:t>
                      </a:r>
                      <a:endParaRPr lang="ru-RU" sz="18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Бостон </a:t>
                      </a: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той ночью был в дороге. Возвращался после отгона скота назад на зимовье. Можно было, конечно, дождаться утра и потом двинуться в путь. Но тогда он прибыл бы на кошт только к вечеру, и ему пришлось бы ждать целый день и только потом погрузиться на машину и отправиться вслед за гуртами, а он не мог себе позволить потерять столько времени. К тому же на коште почти никого не оставалось, кроме </a:t>
                      </a:r>
                      <a:r>
                        <a:rPr lang="ru-RU" sz="18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Гулюмкан</a:t>
                      </a: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с малышом да ещё одной семьи, которые ждали, когда придёт их очередь выезжать на </a:t>
                      </a:r>
                      <a:r>
                        <a:rPr lang="ru-RU" sz="18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летовку</a:t>
                      </a: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а мужчин и вовсе не было. </a:t>
                      </a:r>
                    </a:p>
                    <a:p>
                      <a:pPr marR="361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Вот почему Бостон так спешил той ночью, </a:t>
                      </a:r>
                      <a:r>
                        <a:rPr lang="ru-RU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благо </a:t>
                      </a:r>
                      <a:r>
                        <a:rPr lang="ru-RU" sz="1800" i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Донкулюк</a:t>
                      </a:r>
                      <a:r>
                        <a:rPr lang="ru-RU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как всегда, шёл сноровисто и уверенно. Хорошо шёл, душа радовалась. Скорый шаг у </a:t>
                      </a:r>
                      <a:r>
                        <a:rPr lang="ru-RU" sz="1800" i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Донкулюка</a:t>
                      </a:r>
                      <a:r>
                        <a:rPr lang="ru-RU" sz="18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При лунном свете поблескивали уши и грива золотистого дончака, на плотном крупе, как рябь на воде ночью, переливались мускулы.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R="361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Круп настолько крепок и мускулист, что его мышцы выделяются при движении подобно ряби на воде. В свою очередь рябь выглядит объёмной на фоне чёрной воды, иначе говоря, оформляется. Форма мышц - словно эта самая рябь.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03497" marR="1034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1214422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- </a:t>
            </a:r>
            <a:r>
              <a:rPr lang="kk-KZ" sz="3600" b="1" dirty="0" smtClean="0"/>
              <a:t>познакомились с жизнью и творчеством советского, киргизского писателя Чингиза Айтматова</a:t>
            </a:r>
            <a:r>
              <a:rPr lang="ru-RU" sz="3600" b="1" dirty="0" smtClean="0"/>
              <a:t>;</a:t>
            </a:r>
            <a:endParaRPr lang="ru-RU" sz="3600" dirty="0" smtClean="0"/>
          </a:p>
          <a:p>
            <a:r>
              <a:rPr lang="ru-RU" sz="3600" b="1" dirty="0" smtClean="0"/>
              <a:t>- определили значение слова «плаха» и провели словарную работу,  соотнеся слово и его значение;</a:t>
            </a:r>
            <a:endParaRPr lang="ru-RU" sz="3600" dirty="0" smtClean="0"/>
          </a:p>
          <a:p>
            <a:r>
              <a:rPr lang="ru-RU" sz="3600" b="1" dirty="0" smtClean="0"/>
              <a:t>- ответили на поставленные вопросы, используя аналитическое чтение.</a:t>
            </a:r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2910" y="214290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Мы сегодня на уроке:</a:t>
            </a:r>
            <a:endParaRPr lang="ru-RU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214422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214423"/>
            <a:ext cx="842968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    </a:t>
            </a:r>
          </a:p>
          <a:p>
            <a:endParaRPr lang="ru-RU" sz="5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2910" y="214290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Рефлекссия</a:t>
            </a:r>
            <a:endParaRPr lang="ru-RU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42844" y="1071546"/>
          <a:ext cx="8858312" cy="5378450"/>
        </p:xfrm>
        <a:graphic>
          <a:graphicData uri="http://schemas.openxmlformats.org/drawingml/2006/table">
            <a:tbl>
              <a:tblPr/>
              <a:tblGrid>
                <a:gridCol w="885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149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Предлагаю вам «</a:t>
                      </a: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Облако "тегов"»,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которые необходимо дополнить. </a:t>
                      </a:r>
                      <a:endParaRPr lang="ru-RU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Courier New"/>
                        <a:buChar char="o"/>
                        <a:tabLst>
                          <a:tab pos="457200" algn="l"/>
                        </a:tabLs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Сегодня я узнал...</a:t>
                      </a:r>
                      <a:endParaRPr lang="ru-RU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Courier New"/>
                        <a:buChar char="o"/>
                        <a:tabLst>
                          <a:tab pos="457200" algn="l"/>
                        </a:tabLs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Было трудно…</a:t>
                      </a:r>
                      <a:endParaRPr lang="ru-RU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Courier New"/>
                        <a:buChar char="o"/>
                        <a:tabLst>
                          <a:tab pos="457200" algn="l"/>
                        </a:tabLs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Я понял, что…</a:t>
                      </a:r>
                      <a:endParaRPr lang="ru-RU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Courier New"/>
                        <a:buChar char="o"/>
                        <a:tabLst>
                          <a:tab pos="457200" algn="l"/>
                        </a:tabLs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Я научился…</a:t>
                      </a:r>
                      <a:endParaRPr lang="ru-RU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Courier New"/>
                        <a:buChar char="o"/>
                        <a:tabLst>
                          <a:tab pos="457200" algn="l"/>
                        </a:tabLs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Я смог…</a:t>
                      </a:r>
                      <a:endParaRPr lang="ru-RU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Courier New"/>
                        <a:buChar char="o"/>
                        <a:tabLst>
                          <a:tab pos="457200" algn="l"/>
                        </a:tabLs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Было интересно узнать, что…</a:t>
                      </a:r>
                      <a:endParaRPr lang="ru-RU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Courier New"/>
                        <a:buChar char="o"/>
                        <a:tabLst>
                          <a:tab pos="457200" algn="l"/>
                        </a:tabLs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Меня удивило</a:t>
                      </a:r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…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Courier New"/>
                        <a:buChar char="o"/>
                        <a:tabLst>
                          <a:tab pos="457200" algn="l"/>
                        </a:tabLst>
                      </a:pPr>
                      <a:endParaRPr lang="ru-RU" sz="2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42844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85721" y="339090"/>
            <a:ext cx="7715304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857233"/>
            <a:ext cx="84296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      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Роман «Плаха» - восхитительное произведение о переплетении страшных, но необычайных судеб людей и животных. </a:t>
            </a:r>
          </a:p>
          <a:p>
            <a:pPr algn="ctr"/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Рассказ о жизни волков Акбары и </a:t>
            </a:r>
            <a:r>
              <a:rPr lang="ru-RU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Ташчайнара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algn="ctr"/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Этот роман бесспорно шедевр.</a:t>
            </a:r>
          </a:p>
          <a:p>
            <a:pPr algn="ctr"/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Рекомендую посмотреть кинофильм режиссера </a:t>
            </a:r>
            <a:r>
              <a:rPr lang="ru-RU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Доронбека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Садырбаева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"Плач волчицы" (1989) </a:t>
            </a:r>
          </a:p>
          <a:p>
            <a:pPr algn="ctr"/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 роману </a:t>
            </a:r>
            <a:r>
              <a:rPr lang="ru-RU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Чингиза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Айтматова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"</a:t>
            </a:r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Плаха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". </a:t>
            </a:r>
            <a:endParaRPr lang="ru-RU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285728"/>
            <a:ext cx="7643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Рекомендуемое задание</a:t>
            </a:r>
            <a:endParaRPr lang="ru-RU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428652"/>
            <a:ext cx="9144000" cy="65008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428596" y="500042"/>
            <a:ext cx="77153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kk-K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мы познакомимся с жизнью и творчеством советского, киргизского писателя Чингиза Айтматова</a:t>
            </a:r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ru-RU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определим значение слова «плаха» и проведём словарную работу,  соотнеся слово и его значение;</a:t>
            </a:r>
            <a:endParaRPr lang="ru-RU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ответим на поставленные вопросы, используя аналитическое чтение.</a:t>
            </a:r>
            <a:endParaRPr lang="ru-RU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-142900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Сегодня на уроке:</a:t>
            </a: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428652"/>
            <a:ext cx="9144000" cy="65008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428596" y="500042"/>
            <a:ext cx="771530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3200" u="sng" dirty="0" smtClean="0">
              <a:hlinkClick r:id="rId4"/>
            </a:endParaRPr>
          </a:p>
          <a:p>
            <a:endParaRPr lang="ru-RU" sz="1400" u="sng" dirty="0" smtClean="0">
              <a:hlinkClick r:id="rId4"/>
            </a:endParaRPr>
          </a:p>
          <a:p>
            <a:endParaRPr lang="ru-RU" sz="1400" u="sng" dirty="0" smtClean="0">
              <a:hlinkClick r:id="rId4"/>
            </a:endParaRPr>
          </a:p>
          <a:p>
            <a:endParaRPr lang="ru-RU" dirty="0" smtClean="0"/>
          </a:p>
        </p:txBody>
      </p:sp>
      <p:pic>
        <p:nvPicPr>
          <p:cNvPr id="1026" name="Picture 2" descr="C:\Users\80мектеп-гимназия\Desktop\Без названия.jf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500042"/>
            <a:ext cx="4357718" cy="602323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4929190" y="571480"/>
            <a:ext cx="364333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Ребята, я предлагаю вам познакомиться с </a:t>
            </a:r>
            <a:r>
              <a:rPr lang="kk-KZ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жизнью и творчеством  писателя с мировым именем Чингиза Айтматова. </a:t>
            </a:r>
          </a:p>
          <a:p>
            <a:endParaRPr lang="ru-RU" dirty="0" smtClean="0"/>
          </a:p>
          <a:p>
            <a:r>
              <a:rPr lang="ru-RU" dirty="0" smtClean="0"/>
              <a:t>              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072066" y="5572140"/>
            <a:ext cx="3469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 smtClean="0">
                <a:hlinkClick r:id="rId4"/>
              </a:rPr>
              <a:t>https://youtu.be/oYyr6Vf5HHQ</a:t>
            </a:r>
            <a:r>
              <a:rPr lang="kk-KZ" dirty="0" smtClean="0"/>
              <a:t> - </a:t>
            </a:r>
            <a:r>
              <a:rPr lang="ru-RU" dirty="0" smtClean="0"/>
              <a:t>3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071546"/>
            <a:ext cx="7961538" cy="5405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endParaRPr lang="ru-RU" sz="2800" dirty="0" smtClean="0"/>
          </a:p>
          <a:p>
            <a:r>
              <a:rPr lang="ru-RU" sz="4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Как вы понимаете значение слова «плаха»? Какие ассоциации у вас возникают?</a:t>
            </a:r>
          </a:p>
          <a:p>
            <a:r>
              <a:rPr lang="kk-KZ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ru-RU" sz="4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/>
              <a:t> </a:t>
            </a:r>
          </a:p>
          <a:p>
            <a:endParaRPr lang="ru-RU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9" y="285728"/>
            <a:ext cx="7786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 </a:t>
            </a:r>
            <a:endParaRPr lang="ru-RU" sz="4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214282" y="214290"/>
            <a:ext cx="4071966" cy="802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ru-RU" sz="4000" b="1" dirty="0" smtClean="0"/>
              <a:t>Проверим</a:t>
            </a:r>
            <a:endParaRPr lang="ru-RU" sz="4000" dirty="0" smtClean="0"/>
          </a:p>
          <a:p>
            <a:r>
              <a:rPr lang="ru-RU" sz="1800" dirty="0" smtClean="0"/>
              <a:t>         </a:t>
            </a:r>
            <a:r>
              <a:rPr lang="kk-K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ПЛАХА</a:t>
            </a:r>
            <a:endParaRPr lang="ru-RU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Кусок бревна, расколотого или распиленного вдоль. 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В старину: обрубок дерева, на котором отсекали голову казнимого, а также помост, на котором совершалась казнь. 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также </a:t>
            </a:r>
            <a:r>
              <a:rPr lang="ru-RU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перен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.: 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обрекать себя на неминуемую беду.</a:t>
            </a:r>
          </a:p>
          <a:p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(С.И. Ожегов)</a:t>
            </a:r>
          </a:p>
          <a:p>
            <a:r>
              <a:rPr lang="ru-RU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endParaRPr lang="ru-RU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7" name="Picture 3" descr="C:\Users\80мектеп-гимназия\Desktop\408400_64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1071546"/>
            <a:ext cx="4876800" cy="3238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50009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282" y="571480"/>
          <a:ext cx="8501122" cy="5643602"/>
        </p:xfrm>
        <a:graphic>
          <a:graphicData uri="http://schemas.openxmlformats.org/drawingml/2006/table">
            <a:tbl>
              <a:tblPr/>
              <a:tblGrid>
                <a:gridCol w="8501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43602">
                <a:tc>
                  <a:txBody>
                    <a:bodyPr/>
                    <a:lstStyle/>
                    <a:p>
                      <a:pPr marL="67945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22222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</a:t>
                      </a:r>
                      <a:r>
                        <a:rPr lang="ru-RU" sz="2200" dirty="0" smtClean="0">
                          <a:solidFill>
                            <a:srgbClr val="22222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Роман </a:t>
                      </a:r>
                      <a:r>
                        <a:rPr lang="ru-RU" sz="2200" dirty="0">
                          <a:solidFill>
                            <a:srgbClr val="22222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«Плаха» — один из интереснейших в творчестве  писателя </a:t>
                      </a:r>
                      <a:r>
                        <a:rPr lang="ru-RU" sz="2200" dirty="0" err="1">
                          <a:solidFill>
                            <a:srgbClr val="22222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Чингиза</a:t>
                      </a:r>
                      <a:r>
                        <a:rPr lang="ru-RU" sz="2200" dirty="0">
                          <a:solidFill>
                            <a:srgbClr val="22222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rgbClr val="22222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Торекуловича</a:t>
                      </a:r>
                      <a:r>
                        <a:rPr lang="ru-RU" sz="2200" dirty="0">
                          <a:solidFill>
                            <a:srgbClr val="22222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Айтматова. Произведение </a:t>
                      </a:r>
                      <a:r>
                        <a:rPr lang="ru-RU" sz="2200" dirty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заставляет задуматься и поразмышлять читателя над той, или иной проблемой, которая, собственно, и представлена в </a:t>
                      </a:r>
                      <a:r>
                        <a:rPr lang="ru-RU" sz="2200" dirty="0" smtClean="0">
                          <a:solidFill>
                            <a:srgbClr val="333333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произведении.</a:t>
                      </a:r>
                      <a:endParaRPr lang="ru-RU" sz="2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Главная тема - противостояние человека и природы, о трагическом столкновении человека и природы.</a:t>
                      </a:r>
                      <a:endParaRPr lang="ru-RU" sz="2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Роман </a:t>
                      </a:r>
                      <a:r>
                        <a:rPr lang="ru-RU" sz="2200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Чингиза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Айтматова «Плаха» - это призыв одуматься, осознать ответственность за всё, что было разрушено человеком.              Трагедия Волков предстаёт как гибель всего живого мира, как предвестие конца света.</a:t>
                      </a:r>
                      <a:endParaRPr lang="ru-RU" sz="2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rgbClr val="22222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Предлагаю посмотреть </a:t>
                      </a:r>
                      <a:r>
                        <a:rPr lang="ru-RU" sz="2200" dirty="0" err="1">
                          <a:solidFill>
                            <a:srgbClr val="22222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буктрейлер</a:t>
                      </a:r>
                      <a:r>
                        <a:rPr lang="ru-RU" sz="2200" dirty="0">
                          <a:solidFill>
                            <a:srgbClr val="22222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к роману.</a:t>
                      </a:r>
                      <a:endParaRPr lang="ru-RU" sz="2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67945" marR="60960" algn="just">
                        <a:spcAft>
                          <a:spcPts val="0"/>
                        </a:spcAft>
                      </a:pPr>
                      <a:endParaRPr lang="ru-RU" sz="2000" b="1" u="sng" dirty="0" smtClean="0">
                        <a:solidFill>
                          <a:srgbClr val="0000FF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  <a:hlinkClick r:id="rId4"/>
                      </a:endParaRPr>
                    </a:p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2000" b="1" u="sng" dirty="0" smtClean="0">
                          <a:solidFill>
                            <a:srgbClr val="0000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hlinkClick r:id="rId4"/>
                        </a:rPr>
                        <a:t>https</a:t>
                      </a:r>
                      <a:r>
                        <a:rPr lang="ru-RU" sz="2000" b="1" u="sng" dirty="0">
                          <a:solidFill>
                            <a:srgbClr val="0000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  <a:hlinkClick r:id="rId4"/>
                        </a:rPr>
                        <a:t>://youtu.be/tCLRy-zvU9o</a:t>
                      </a:r>
                      <a:r>
                        <a:rPr lang="ru-RU" sz="20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-</a:t>
                      </a:r>
                      <a:r>
                        <a:rPr lang="ru-RU" sz="2000" b="1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Буктрейлер</a:t>
                      </a:r>
                      <a:r>
                        <a:rPr lang="ru-RU" sz="20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«Плаха»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50" name="Picture 2" descr="C:\Users\80мектеп-гимназия\Desktop\Без названия (1).jf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96" y="4286256"/>
            <a:ext cx="1394460" cy="2103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071538" y="214290"/>
            <a:ext cx="6010805" cy="1092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 </a:t>
            </a:r>
            <a:r>
              <a:rPr lang="ru-RU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Open Sans"/>
              </a:rPr>
            </a:br>
            <a:endParaRPr lang="ru-RU" altLang="ru-RU" sz="28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714356"/>
            <a:ext cx="835824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Словарная работа</a:t>
            </a:r>
          </a:p>
          <a:p>
            <a:pPr algn="ctr"/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Соотнесите слово и его значение</a:t>
            </a:r>
          </a:p>
          <a:p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85720" y="1285859"/>
          <a:ext cx="8643996" cy="4693755"/>
        </p:xfrm>
        <a:graphic>
          <a:graphicData uri="http://schemas.openxmlformats.org/drawingml/2006/table">
            <a:tbl>
              <a:tblPr/>
              <a:tblGrid>
                <a:gridCol w="1954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63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117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Наставник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Пятнистый, пёстрый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17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Наперсник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Клеймо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7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Пегий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Быстрыми движениями скрыться куда </a:t>
                      </a:r>
                      <a:r>
                        <a:rPr lang="ru-RU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</a:t>
                      </a:r>
                      <a:r>
                        <a:rPr lang="ru-RU" sz="18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нибудь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17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Тавро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Любимец, пользующийся особым доверием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635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Полустанок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Учитель и воспитатель, руководитель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17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Пропасть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То же, что лазейки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17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Юркнуть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Ловко, проворно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17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Лазы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Небольшая железнодорожная станция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17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Гурт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Печально, очень грустно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17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Сноровисто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Крутой и глубокий обрыв, бездна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17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Скорбно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Большая группа домашних животных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17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Золотистый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Мелкое волнение водной поверхности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17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Дончак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Место стоянки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117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Круп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Цвет золота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17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Рябь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Молодые побеги растений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117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Становище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Лошадь, конь донской породы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117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Поросль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Задняя часть туловища лошади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857232"/>
            <a:ext cx="81439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 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pPr algn="just"/>
            <a:r>
              <a:rPr lang="ru-RU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ru-RU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357166"/>
            <a:ext cx="72152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ПРОВЕРИМ</a:t>
            </a:r>
            <a:endParaRPr lang="ru-RU" sz="3600" dirty="0" smtClean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14282" y="928663"/>
          <a:ext cx="8786873" cy="4913519"/>
        </p:xfrm>
        <a:graphic>
          <a:graphicData uri="http://schemas.openxmlformats.org/drawingml/2006/table">
            <a:tbl>
              <a:tblPr/>
              <a:tblGrid>
                <a:gridCol w="1594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6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64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Наставник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Учитель и воспитатель, руководитель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Наперсник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Любимец, пользующийся особым доверием кого - </a:t>
                      </a:r>
                      <a:r>
                        <a:rPr lang="ru-RU" sz="18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нибудь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Пегий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Пятнистый, пёстрый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Тавро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Клеймо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48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Полустанок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Небольшая железнодорожная станция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Пропасть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Крутой и глубокий обрыв, бездна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Юркнуть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Быстрыми движениями скрыться куда - </a:t>
                      </a:r>
                      <a:r>
                        <a:rPr lang="ru-RU" sz="18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нибудь</a:t>
                      </a:r>
                      <a:endParaRPr lang="ru-RU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Лазы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То же, что лазейки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Гурт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Большая группа домашних животных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913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Сноровисто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Ловко, проворно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Скорбно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Печально, очень грустно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639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Золотистый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Цвет золота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Дончак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Лошадь, конь донской породы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Круп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Задняя часть туловища лошади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Рябь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Мелкое волнение водной поверхности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Становище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Место стоянки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6457"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Поросль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Молодые побеги растений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7158" y="339090"/>
            <a:ext cx="8143932" cy="1304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ЗАДАНИЕ </a:t>
            </a:r>
            <a:endParaRPr lang="ru-RU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lnSpc>
                <a:spcPct val="115000"/>
              </a:lnSpc>
            </a:pPr>
            <a:endParaRPr lang="ru-RU" altLang="ru-RU" sz="3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857232"/>
            <a:ext cx="81439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 </a:t>
            </a:r>
            <a:endParaRPr lang="ru-RU" sz="32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00034" y="1000108"/>
          <a:ext cx="8286808" cy="2438400"/>
        </p:xfrm>
        <a:graphic>
          <a:graphicData uri="http://schemas.openxmlformats.org/drawingml/2006/table">
            <a:tbl>
              <a:tblPr/>
              <a:tblGrid>
                <a:gridCol w="8286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14512">
                <a:tc>
                  <a:txBody>
                    <a:bodyPr/>
                    <a:lstStyle/>
                    <a:p>
                      <a:pPr marL="342900" marR="60960" lvl="0" indent="-342900" algn="just">
                        <a:spcAft>
                          <a:spcPts val="0"/>
                        </a:spcAft>
                        <a:buSzPts val="1400"/>
                        <a:buFont typeface="Tahoma"/>
                        <a:buAutoNum type="arabicPeriod"/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Какими человеческими качествами наделяет автор волчицу Акбару? Прочитайте.</a:t>
                      </a:r>
                    </a:p>
                    <a:p>
                      <a:pPr marL="342900" marR="60960" lvl="0" indent="-342900" algn="just">
                        <a:spcAft>
                          <a:spcPts val="0"/>
                        </a:spcAft>
                        <a:buSzPts val="1400"/>
                        <a:buFont typeface="Tahoma"/>
                        <a:buAutoNum type="arabicPeriod"/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Как она вела себя после гибели </a:t>
                      </a:r>
                      <a:r>
                        <a:rPr lang="ru-RU" sz="20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Ташчайнара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? О чём она молилась волчьей богине </a:t>
                      </a:r>
                      <a:r>
                        <a:rPr lang="ru-RU" sz="20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Бюри-Ане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?</a:t>
                      </a:r>
                    </a:p>
                    <a:p>
                      <a:pPr marL="342900" marR="60960" lvl="0" indent="-342900" algn="just">
                        <a:spcAft>
                          <a:spcPts val="0"/>
                        </a:spcAft>
                        <a:buSzPts val="1400"/>
                        <a:buFont typeface="Tahoma"/>
                        <a:buAutoNum type="arabicPeriod"/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Почему Бостон хотел быстрее выехать на </a:t>
                      </a:r>
                      <a:r>
                        <a:rPr lang="ru-RU" sz="20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жайлау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? Как звали его коня? Прочитайте описание коня. Как вы понимаете сравнение: </a:t>
                      </a:r>
                      <a:r>
                        <a:rPr lang="ru-RU" sz="2000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 плотном крупе, как рябь на воде ночью, переливались мускулы?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85720" y="3500438"/>
          <a:ext cx="8715436" cy="2643208"/>
        </p:xfrm>
        <a:graphic>
          <a:graphicData uri="http://schemas.openxmlformats.org/drawingml/2006/table">
            <a:tbl>
              <a:tblPr/>
              <a:tblGrid>
                <a:gridCol w="8715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6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Дескрипторы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2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найдите в отрывке строки, где автор наделяет волчицу человеческими качествами;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2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 найдите предложения, в которых описывается поведение Акбары после гибели </a:t>
                      </a:r>
                      <a:r>
                        <a:rPr lang="ru-RU" sz="2000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Ташчайнара</a:t>
                      </a: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6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найдите описание коня в отрывке;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6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определите значение сравнения.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1810</Words>
  <Application>Microsoft Office PowerPoint</Application>
  <PresentationFormat>Экран (4:3)</PresentationFormat>
  <Paragraphs>251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Calibri</vt:lpstr>
      <vt:lpstr>Century Gothic</vt:lpstr>
      <vt:lpstr>Comfortaa</vt:lpstr>
      <vt:lpstr>Courier New</vt:lpstr>
      <vt:lpstr>Open Sans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255</cp:revision>
  <dcterms:created xsi:type="dcterms:W3CDTF">2020-07-18T05:19:20Z</dcterms:created>
  <dcterms:modified xsi:type="dcterms:W3CDTF">2024-12-12T04:11:23Z</dcterms:modified>
</cp:coreProperties>
</file>