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84" r:id="rId4"/>
    <p:sldId id="305" r:id="rId5"/>
    <p:sldId id="272" r:id="rId6"/>
    <p:sldId id="292" r:id="rId7"/>
    <p:sldId id="301" r:id="rId8"/>
    <p:sldId id="312" r:id="rId9"/>
    <p:sldId id="307" r:id="rId10"/>
    <p:sldId id="323" r:id="rId11"/>
    <p:sldId id="322" r:id="rId12"/>
    <p:sldId id="310" r:id="rId13"/>
    <p:sldId id="303" r:id="rId14"/>
    <p:sldId id="304" r:id="rId15"/>
    <p:sldId id="311" r:id="rId16"/>
    <p:sldId id="313" r:id="rId17"/>
    <p:sldId id="276" r:id="rId18"/>
    <p:sldId id="325" r:id="rId19"/>
    <p:sldId id="324" r:id="rId20"/>
    <p:sldId id="314" r:id="rId21"/>
    <p:sldId id="315" r:id="rId22"/>
    <p:sldId id="316" r:id="rId23"/>
    <p:sldId id="26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2360905"/>
            <a:ext cx="7711857" cy="2854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Русский язык и литература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8 класс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Раздел: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Мир живой природы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Тема урока: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О.Сулейменов «Волчата». 1 урок.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Учитель русского языка и литературы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6072206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614364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39" r="11484" b="85908"/>
          <a:stretch/>
        </p:blipFill>
        <p:spPr bwMode="auto">
          <a:xfrm>
            <a:off x="32" y="-24"/>
            <a:ext cx="9144000" cy="642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785794"/>
          <a:ext cx="5939349" cy="5362956"/>
        </p:xfrm>
        <a:graphic>
          <a:graphicData uri="http://schemas.openxmlformats.org/drawingml/2006/table">
            <a:tbl>
              <a:tblPr/>
              <a:tblGrid>
                <a:gridCol w="5939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6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Они, прижавшись к маме, жадно пили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Густую холодеющую кровь.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С глотками в них входила жажда мести.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Кому?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Любому.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Лишь бы не простить.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И будут мстить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 отдельности,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Не вместе.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А встретятся –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Друг другу будут мстить.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И человек пошёл своей дорогой.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Куда?.. Зачем?..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Нам это не узнать.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Он был волчатник,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Но волчат не тронул,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Ребят уже не защищала мать...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111363" marR="11136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1000108"/>
          <a:ext cx="8929718" cy="1051560"/>
        </p:xfrm>
        <a:graphic>
          <a:graphicData uri="http://schemas.openxmlformats.org/drawingml/2006/table">
            <a:tbl>
              <a:tblPr/>
              <a:tblGrid>
                <a:gridCol w="8929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u="sng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2 задание: 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u="sng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Диалог-дискуссия: </a:t>
                      </a:r>
                      <a:r>
                        <a:rPr lang="kk-KZ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поделиться на «Защитников» и «Противников». </a:t>
                      </a:r>
                      <a:r>
                        <a:rPr lang="kk-KZ" sz="20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                                     Каждыйих </a:t>
                      </a:r>
                      <a:r>
                        <a:rPr lang="kk-KZ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из них придумывает вопросы и отвечает на них. 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14558" y="3156588"/>
          <a:ext cx="4429144" cy="841248"/>
        </p:xfrm>
        <a:graphic>
          <a:graphicData uri="http://schemas.openxmlformats.org/drawingml/2006/table">
            <a:tbl>
              <a:tblPr/>
              <a:tblGrid>
                <a:gridCol w="2055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3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Защитники: 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Противники: 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-24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7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00034" y="1285860"/>
          <a:ext cx="8501122" cy="1892808"/>
        </p:xfrm>
        <a:graphic>
          <a:graphicData uri="http://schemas.openxmlformats.org/drawingml/2006/table">
            <a:tbl>
              <a:tblPr/>
              <a:tblGrid>
                <a:gridCol w="8501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7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Дескприторы: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7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-</a:t>
                      </a:r>
                      <a:r>
                        <a:rPr lang="kk-KZ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взаимодействует с другими учениками;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-составляет вопросы; 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-отвечает на них.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Picture 16" descr="https://s.a-5.ru/p/23/af/23afa344eb28f51e.jpg"/>
          <p:cNvPicPr>
            <a:picLocks noChangeAspect="1" noChangeArrowheads="1"/>
          </p:cNvPicPr>
          <p:nvPr/>
        </p:nvPicPr>
        <p:blipFill>
          <a:blip r:embed="rId3" cstate="print"/>
          <a:srcRect l="4500" t="9678" r="4000" b="12902"/>
          <a:stretch>
            <a:fillRect/>
          </a:stretch>
        </p:blipFill>
        <p:spPr bwMode="auto">
          <a:xfrm>
            <a:off x="5715008" y="4929198"/>
            <a:ext cx="2857488" cy="1357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-24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57158" y="1285860"/>
          <a:ext cx="8501122" cy="3785616"/>
        </p:xfrm>
        <a:graphic>
          <a:graphicData uri="http://schemas.openxmlformats.org/drawingml/2006/table">
            <a:tbl>
              <a:tblPr/>
              <a:tblGrid>
                <a:gridCol w="3214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6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0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Защитники: Можете ли вы сказать что-то в защиту волков?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Волки –санитары леса.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Для волков важна семья, у них сильно развиты привязанность, инстинкг самосохранения. Волки- одни из самых верных животных. Они заботятся о своем потомстве. 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Противники: Почему люди преследуют волков?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Они свирепые и опасные. Могут нападать на людей и домашних животных. 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28596" y="714356"/>
          <a:ext cx="6096000" cy="420624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chemeClr val="tx2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Примерный </a:t>
                      </a:r>
                      <a:r>
                        <a:rPr lang="kk-KZ" sz="2400" b="1" dirty="0" smtClean="0">
                          <a:solidFill>
                            <a:schemeClr val="tx2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ответ:</a:t>
                      </a:r>
                      <a:endParaRPr lang="ru-RU" sz="2400" dirty="0">
                        <a:solidFill>
                          <a:schemeClr val="tx2"/>
                        </a:solidFill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28596" y="6053158"/>
          <a:ext cx="8215370" cy="304800"/>
        </p:xfrm>
        <a:graphic>
          <a:graphicData uri="http://schemas.openxmlformats.org/drawingml/2006/table">
            <a:tbl>
              <a:tblPr/>
              <a:tblGrid>
                <a:gridCol w="8215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Молодцы, ребята! </a:t>
                      </a:r>
                      <a:r>
                        <a:rPr lang="kk-KZ" sz="2000" b="1" i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Вы </a:t>
                      </a:r>
                      <a:r>
                        <a:rPr lang="kk-KZ" sz="20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отлично справились с заданием.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-24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7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00034" y="785794"/>
          <a:ext cx="6096000" cy="30480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000" b="1" u="sng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Задание 3:</a:t>
                      </a:r>
                      <a:r>
                        <a:rPr lang="kk-KZ" sz="2000" b="1" u="none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 Составить назывной план.</a:t>
                      </a:r>
                      <a:endParaRPr lang="ru-RU" sz="2000" u="none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2844" y="2071678"/>
          <a:ext cx="8929718" cy="1097280"/>
        </p:xfrm>
        <a:graphic>
          <a:graphicData uri="http://schemas.openxmlformats.org/drawingml/2006/table">
            <a:tbl>
              <a:tblPr/>
              <a:tblGrid>
                <a:gridCol w="8929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14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Памятка:</a:t>
                      </a:r>
                      <a:r>
                        <a:rPr lang="kk-KZ" sz="24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 план записывают в виде тезисов, в которых не используют </a:t>
                      </a:r>
                      <a:r>
                        <a:rPr lang="kk-KZ" sz="2400" dirty="0" smtClean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глаголы.</a:t>
                      </a: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 </a:t>
                      </a:r>
                      <a:r>
                        <a:rPr lang="kk-KZ" sz="2400" dirty="0" smtClean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В </a:t>
                      </a:r>
                      <a:r>
                        <a:rPr lang="kk-KZ" sz="24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назывном плане много существительных </a:t>
                      </a:r>
                      <a:r>
                        <a:rPr lang="kk-KZ" sz="2400" dirty="0" smtClean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              и </a:t>
                      </a:r>
                      <a:r>
                        <a:rPr lang="kk-KZ" sz="24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прилагательных. 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-24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pic>
        <p:nvPicPr>
          <p:cNvPr id="6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-71462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00034" y="2285992"/>
          <a:ext cx="8143932" cy="1234440"/>
        </p:xfrm>
        <a:graphic>
          <a:graphicData uri="http://schemas.openxmlformats.org/drawingml/2006/table">
            <a:tbl>
              <a:tblPr/>
              <a:tblGrid>
                <a:gridCol w="8143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b="1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Дескрипторы:</a:t>
                      </a:r>
                      <a:endParaRPr lang="ru-RU" sz="2700" b="1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-записывает в виде тезисов;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-не использует глаголы.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Picture 16" descr="https://s.a-5.ru/p/23/af/23afa344eb28f51e.jpg"/>
          <p:cNvPicPr>
            <a:picLocks noChangeAspect="1" noChangeArrowheads="1"/>
          </p:cNvPicPr>
          <p:nvPr/>
        </p:nvPicPr>
        <p:blipFill>
          <a:blip r:embed="rId4" cstate="print"/>
          <a:srcRect l="4500" t="9678" r="4000" b="12902"/>
          <a:stretch>
            <a:fillRect/>
          </a:stretch>
        </p:blipFill>
        <p:spPr bwMode="auto">
          <a:xfrm>
            <a:off x="5715008" y="4929198"/>
            <a:ext cx="2857488" cy="1357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0" y="857232"/>
            <a:ext cx="700159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cxnSp>
        <p:nvCxnSpPr>
          <p:cNvPr id="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-24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142976" y="1357298"/>
          <a:ext cx="6096000" cy="370332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700" b="1" dirty="0">
                          <a:solidFill>
                            <a:srgbClr val="FF0000"/>
                          </a:solidFill>
                          <a:latin typeface="Times New Roman"/>
                          <a:ea typeface="TimesNewRomanPSMT"/>
                        </a:rPr>
                        <a:t>Проверь себя!</a:t>
                      </a:r>
                      <a:endParaRPr lang="ru-RU" sz="27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1.Густая лощина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2. Волчица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3.Голодные волчата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4. Густая кровь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5. Жажда мести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6. Месть друг другу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7. Волчатник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</a:rPr>
                        <a:t>8. Беззащитные волчата.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57158" y="1000108"/>
          <a:ext cx="8501122" cy="1402080"/>
        </p:xfrm>
        <a:graphic>
          <a:graphicData uri="http://schemas.openxmlformats.org/drawingml/2006/table">
            <a:tbl>
              <a:tblPr/>
              <a:tblGrid>
                <a:gridCol w="8501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Ребята, подведем итог при помощи ваших презентаций. 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sng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Задание 4</a:t>
                      </a:r>
                      <a:r>
                        <a:rPr lang="ru-RU" sz="2000" b="1" u="sng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r>
                        <a:rPr lang="ru-RU" sz="2000" b="1" u="none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основе прочитанного материала подготовьте презентацию на тему «Дальнейшая судьба волчат». 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Используйте в своей работе метод «Портрет на стене».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Рисунок 11" descr="Волчата научились приносить человеку мячик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 flipH="1">
            <a:off x="3286116" y="3367408"/>
            <a:ext cx="2643204" cy="170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642910" y="3357562"/>
            <a:ext cx="2143140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42910" y="4500570"/>
            <a:ext cx="2143140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357950" y="4429132"/>
            <a:ext cx="2143140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357950" y="3357562"/>
            <a:ext cx="2143140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/>
          <p:cNvCxnSpPr/>
          <p:nvPr/>
        </p:nvCxnSpPr>
        <p:spPr>
          <a:xfrm rot="10800000">
            <a:off x="2857488" y="364331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>
            <a:off x="2857489" y="478632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929322" y="364331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929322" y="471329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-24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7" name="Google Shape;125;p4"/>
          <p:cNvCxnSpPr>
            <a:cxnSpLocks noChangeShapeType="1"/>
          </p:cNvCxnSpPr>
          <p:nvPr/>
        </p:nvCxnSpPr>
        <p:spPr bwMode="auto">
          <a:xfrm rot="10800000" flipH="1">
            <a:off x="428596" y="6643710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0034" y="1928802"/>
          <a:ext cx="7119966" cy="1419606"/>
        </p:xfrm>
        <a:graphic>
          <a:graphicData uri="http://schemas.openxmlformats.org/drawingml/2006/table">
            <a:tbl>
              <a:tblPr/>
              <a:tblGrid>
                <a:gridCol w="7119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Дескрипторы: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-опирается на текст и делает выводы;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-участвует в презентации. 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" name="Picture 16" descr="https://s.a-5.ru/p/23/af/23afa344eb28f51e.jpg"/>
          <p:cNvPicPr>
            <a:picLocks noChangeAspect="1" noChangeArrowheads="1"/>
          </p:cNvPicPr>
          <p:nvPr/>
        </p:nvPicPr>
        <p:blipFill>
          <a:blip r:embed="rId3" cstate="print"/>
          <a:srcRect l="4500" t="9678" r="4000" b="12902"/>
          <a:stretch>
            <a:fillRect/>
          </a:stretch>
        </p:blipFill>
        <p:spPr bwMode="auto">
          <a:xfrm>
            <a:off x="5715008" y="4929198"/>
            <a:ext cx="2857488" cy="1357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2" name="Рисунок 11" descr="Волчата научились приносить человеку мячик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 flipH="1">
            <a:off x="3286116" y="2285992"/>
            <a:ext cx="264320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642910" y="2143116"/>
            <a:ext cx="2143140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Волчата вырастут и пойдут своей дорогой</a:t>
            </a:r>
          </a:p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42910" y="4357694"/>
            <a:ext cx="2143140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Станут вожаками своей стаи</a:t>
            </a:r>
          </a:p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500826" y="4357694"/>
            <a:ext cx="2143140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Будут обходить людей стороной</a:t>
            </a:r>
          </a:p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572264" y="2143116"/>
            <a:ext cx="2143140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них будет чуждо жажда мести</a:t>
            </a:r>
          </a:p>
          <a:p>
            <a:pPr algn="ctr"/>
            <a:endParaRPr lang="ru-RU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rot="10800000">
            <a:off x="2857488" y="242886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>
            <a:off x="2857489" y="464344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000760" y="242728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000760" y="464344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1524000" y="6000768"/>
          <a:ext cx="6096000" cy="30480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</a:rPr>
                        <a:t>Молодцы, ребята! Вы отлично справились!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t="5208" r="11484" b="87500"/>
          <a:stretch/>
        </p:blipFill>
        <p:spPr bwMode="auto">
          <a:xfrm>
            <a:off x="32" y="142852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4" y="1142984"/>
          <a:ext cx="8858280" cy="4423410"/>
        </p:xfrm>
        <a:graphic>
          <a:graphicData uri="http://schemas.openxmlformats.org/drawingml/2006/table">
            <a:tbl>
              <a:tblPr/>
              <a:tblGrid>
                <a:gridCol w="885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уроке вы узнаете: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  <a:r>
                        <a:rPr lang="ru-RU" sz="27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 творчестве </a:t>
                      </a: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О.Сулейменова и его </a:t>
                      </a:r>
                      <a:r>
                        <a:rPr lang="kk-KZ" sz="27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произведении </a:t>
                      </a:r>
                      <a:r>
                        <a:rPr lang="ru-RU" sz="27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«</a:t>
                      </a:r>
                      <a:r>
                        <a:rPr lang="kk-KZ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Волчата</a:t>
                      </a: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».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 сможете: 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-</a:t>
                      </a: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участвовать в диалоге по общественно  значимым проблемам, аргументируя свою  точку зрения;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-составлять назывной  план к прочитанным  произведениям.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Вы будете: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-прогнозировать содержание по отрывку произведения.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14282" y="1000108"/>
          <a:ext cx="8643998" cy="4145280"/>
        </p:xfrm>
        <a:graphic>
          <a:graphicData uri="http://schemas.openxmlformats.org/drawingml/2006/table">
            <a:tbl>
              <a:tblPr/>
              <a:tblGrid>
                <a:gridCol w="8643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Ребята, какое впечатление произвело на вас стихотворение «Волчата»?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Какое настроение оно вызывает?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Какую проблему поднимает автор?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kk-KZ" sz="20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Природа </a:t>
                      </a:r>
                      <a:r>
                        <a:rPr lang="kk-KZ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просит милость у человека. Но человек бессмысленно жесток к ней: противостояние человека и природы, причем правда-не на стороне людей. 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Стихотворение </a:t>
                      </a:r>
                      <a:r>
                        <a:rPr lang="kk-KZ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вызывает противоречивые чувства, потому что волки-хищники, и они должны истребляться, потому что наносят вред человеку. С другой стороны, убивая взрослых особей, человек оставляет  беззащитными их детенышей. </a:t>
                      </a:r>
                      <a:r>
                        <a:rPr kumimoji="0" lang="kk-K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Олжас Сулейменов говорит о бесссмысленном и разрушительном вмешательстве человека в природу ради забавы, уничтожая животный мир.  </a:t>
                      </a:r>
                      <a:endParaRPr kumimoji="0" lang="kk-K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857224" y="2214554"/>
          <a:ext cx="6096000" cy="210312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0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Я узнал...</a:t>
                      </a:r>
                      <a:endParaRPr lang="ru-RU" sz="3000" b="1" i="1" dirty="0">
                        <a:solidFill>
                          <a:srgbClr val="FF0000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0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Я научился...</a:t>
                      </a:r>
                      <a:endParaRPr lang="ru-RU" sz="3000" b="1" i="1" dirty="0">
                        <a:solidFill>
                          <a:srgbClr val="FF0000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0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Я затруднялся</a:t>
                      </a:r>
                      <a:r>
                        <a:rPr lang="kk-KZ" sz="30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..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000" b="1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Мне понравилось...</a:t>
                      </a:r>
                      <a:endParaRPr lang="ru-RU" sz="3000" b="1" i="1" dirty="0">
                        <a:solidFill>
                          <a:srgbClr val="FF0000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571868" y="1062378"/>
            <a:ext cx="2063770" cy="5806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000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Рефлексия </a:t>
            </a:r>
            <a:endParaRPr lang="ru-RU" sz="3000" b="1" i="1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09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85720" y="1214422"/>
          <a:ext cx="8643998" cy="4423410"/>
        </p:xfrm>
        <a:graphic>
          <a:graphicData uri="http://schemas.openxmlformats.org/drawingml/2006/table">
            <a:tbl>
              <a:tblPr/>
              <a:tblGrid>
                <a:gridCol w="8643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Ребята, наш урок подошел к концу.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уроке вы узнали: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  <a:r>
                        <a:rPr lang="ru-RU" sz="27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 творчестве </a:t>
                      </a: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О.Сулейменова и о его </a:t>
                      </a:r>
                      <a:r>
                        <a:rPr lang="kk-KZ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произведении </a:t>
                      </a: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«</a:t>
                      </a:r>
                      <a:r>
                        <a:rPr lang="kk-KZ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Волчата</a:t>
                      </a: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».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Вы: 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-</a:t>
                      </a: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участвовали в диалоге по общественно значимым проблемам и аргументировали  свою  точку зрения;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-составили  назывной  план к прочитанным  произведениям;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-прогнозировали  содержание по отрывку </a:t>
                      </a:r>
                      <a:r>
                        <a:rPr lang="ru-RU" sz="27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произведения.  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-32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23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28794" y="1635285"/>
            <a:ext cx="526573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Рекомендуемое учебное задание:</a:t>
            </a: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14414" y="2285992"/>
            <a:ext cx="682366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Составьте </a:t>
            </a:r>
            <a:r>
              <a:rPr lang="ru-RU" sz="3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 тему «Волки».</a:t>
            </a:r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3834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6" name="Google Shape;124;p4"/>
          <p:cNvCxnSpPr>
            <a:cxnSpLocks noChangeShapeType="1"/>
          </p:cNvCxnSpPr>
          <p:nvPr/>
        </p:nvCxnSpPr>
        <p:spPr bwMode="auto">
          <a:xfrm>
            <a:off x="300004" y="6572272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715147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57158" y="1214422"/>
          <a:ext cx="8215370" cy="304800"/>
        </p:xfrm>
        <a:graphic>
          <a:graphicData uri="http://schemas.openxmlformats.org/drawingml/2006/table">
            <a:tbl>
              <a:tblPr/>
              <a:tblGrid>
                <a:gridCol w="8215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Ребята,  перед вами на слайде фотографии О.Сулейменова.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Рисунок 12" descr="В фокусе культуры | Қазақ газеттері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714488"/>
            <a:ext cx="1928826" cy="16430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Рисунок 13" descr="Олжас Сулейменов: интересные факты из биографии - Новое Телевидение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2500298" y="1714488"/>
            <a:ext cx="1928826" cy="16430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Рисунок 14" descr="Олжас Сулейменов не прекращает своей борьбы за то, чтобы мир стал лучше и  добрее - МК Казахстан"/>
          <p:cNvPicPr/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4786314" y="1714488"/>
            <a:ext cx="1928826" cy="16430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" name="Рисунок 15" descr="Волчата» О. Сулейменов. Анализ стихотворения - YouTube"/>
          <p:cNvPicPr/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6929454" y="1714488"/>
            <a:ext cx="1928826" cy="16430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42844" y="3643314"/>
          <a:ext cx="8786874" cy="1524000"/>
        </p:xfrm>
        <a:graphic>
          <a:graphicData uri="http://schemas.openxmlformats.org/drawingml/2006/table">
            <a:tbl>
              <a:tblPr/>
              <a:tblGrid>
                <a:gridCol w="8786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Учитель</a:t>
                      </a:r>
                      <a:r>
                        <a:rPr lang="kk-KZ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: Ребята, вы знакомы с этим человеком?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Дети:</a:t>
                      </a:r>
                      <a:r>
                        <a:rPr lang="kk-KZ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Да, это писатель О.Сулейменов.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Учитель:</a:t>
                      </a:r>
                      <a:r>
                        <a:rPr lang="kk-KZ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А что вы знаете о нем?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Дети:</a:t>
                      </a:r>
                      <a:r>
                        <a:rPr lang="kk-KZ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Олжас Сулейменов 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– писатель. Он был инициатором закрытия Семипалатинского полигона. 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42844" y="5214950"/>
          <a:ext cx="6096000" cy="30480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Молодцы,  ребята! А что еще  вы знаете о нем?</a:t>
                      </a:r>
                      <a:endParaRPr lang="ru-RU" sz="2000" b="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142844" y="5572140"/>
            <a:ext cx="23852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Times New Roman"/>
                <a:ea typeface="TimesNewRomanPSMT"/>
                <a:cs typeface="Times New Roman"/>
              </a:rPr>
              <a:t>Давайте  выполним </a:t>
            </a:r>
            <a:endParaRPr lang="ru-RU" sz="2000" dirty="0" smtClean="0">
              <a:solidFill>
                <a:schemeClr val="tx2"/>
              </a:solidFill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214290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7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24000" y="285728"/>
          <a:ext cx="6096000" cy="45720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3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0" y="1139176"/>
          <a:ext cx="9144000" cy="289560"/>
        </p:xfrm>
        <a:graphic>
          <a:graphicData uri="http://schemas.openxmlformats.org/drawingml/2006/table">
            <a:tbl>
              <a:tblPr/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900" b="1" u="sng" dirty="0" smtClean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1-ое </a:t>
                      </a:r>
                      <a:r>
                        <a:rPr lang="ru-RU" sz="1900" b="1" u="sng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задание</a:t>
                      </a: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 и при помощи  кластера соберем информацию </a:t>
                      </a:r>
                      <a:r>
                        <a:rPr lang="ru-RU" sz="1900" dirty="0" smtClean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об </a:t>
                      </a:r>
                      <a:r>
                        <a:rPr lang="ru-RU" sz="1900" dirty="0" err="1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Олжасе</a:t>
                      </a: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 </a:t>
                      </a:r>
                      <a:r>
                        <a:rPr lang="ru-RU" sz="1900" dirty="0" smtClean="0">
                          <a:solidFill>
                            <a:schemeClr val="tx2"/>
                          </a:solidFill>
                          <a:latin typeface="Times New Roman"/>
                          <a:ea typeface="TimesNewRomanPSMT"/>
                          <a:cs typeface="Times New Roman"/>
                        </a:rPr>
                        <a:t>Сулейменове</a:t>
                      </a:r>
                      <a:endParaRPr lang="ru-RU" sz="19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Овал 11"/>
          <p:cNvSpPr/>
          <p:nvPr/>
        </p:nvSpPr>
        <p:spPr>
          <a:xfrm>
            <a:off x="3143240" y="2857496"/>
            <a:ext cx="2214578" cy="18573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2071678"/>
            <a:ext cx="2214578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14282" y="3500438"/>
            <a:ext cx="2214578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71472" y="4786322"/>
            <a:ext cx="2214578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072198" y="2071678"/>
            <a:ext cx="2214578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286512" y="3500438"/>
            <a:ext cx="2214578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072198" y="4786322"/>
            <a:ext cx="2214578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 стрелкой 19"/>
          <p:cNvCxnSpPr/>
          <p:nvPr/>
        </p:nvCxnSpPr>
        <p:spPr>
          <a:xfrm flipV="1">
            <a:off x="5072066" y="2571744"/>
            <a:ext cx="92869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2" idx="5"/>
          </p:cNvCxnSpPr>
          <p:nvPr/>
        </p:nvCxnSpPr>
        <p:spPr>
          <a:xfrm rot="16200000" flipH="1">
            <a:off x="5166813" y="4309563"/>
            <a:ext cx="772074" cy="1038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2" idx="1"/>
          </p:cNvCxnSpPr>
          <p:nvPr/>
        </p:nvCxnSpPr>
        <p:spPr>
          <a:xfrm rot="16200000" flipV="1">
            <a:off x="2812205" y="2474151"/>
            <a:ext cx="557760" cy="7529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0800000" flipV="1">
            <a:off x="2786050" y="4500570"/>
            <a:ext cx="78581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stCxn id="12" idx="2"/>
          </p:cNvCxnSpPr>
          <p:nvPr/>
        </p:nvCxnSpPr>
        <p:spPr>
          <a:xfrm rot="10800000">
            <a:off x="2500298" y="3786190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stCxn id="12" idx="6"/>
          </p:cNvCxnSpPr>
          <p:nvPr/>
        </p:nvCxnSpPr>
        <p:spPr>
          <a:xfrm>
            <a:off x="5357818" y="3786190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4293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71472" y="2428868"/>
          <a:ext cx="7572428" cy="1234440"/>
        </p:xfrm>
        <a:graphic>
          <a:graphicData uri="http://schemas.openxmlformats.org/drawingml/2006/table">
            <a:tbl>
              <a:tblPr/>
              <a:tblGrid>
                <a:gridCol w="7572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Дескрипторы: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-собирает информацию о Сулейменове;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7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-составляет кластер.</a:t>
                      </a:r>
                      <a:endParaRPr lang="ru-RU" sz="2700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2544" name="Picture 16" descr="https://s.a-5.ru/p/23/af/23afa344eb28f51e.jpg"/>
          <p:cNvPicPr>
            <a:picLocks noChangeAspect="1" noChangeArrowheads="1"/>
          </p:cNvPicPr>
          <p:nvPr/>
        </p:nvPicPr>
        <p:blipFill>
          <a:blip r:embed="rId4" cstate="print"/>
          <a:srcRect l="4500" t="9678" r="4000" b="12902"/>
          <a:stretch>
            <a:fillRect/>
          </a:stretch>
        </p:blipFill>
        <p:spPr bwMode="auto">
          <a:xfrm>
            <a:off x="5715008" y="4929198"/>
            <a:ext cx="2857488" cy="1357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142852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Овал 6"/>
          <p:cNvSpPr/>
          <p:nvPr/>
        </p:nvSpPr>
        <p:spPr>
          <a:xfrm>
            <a:off x="3286116" y="2571744"/>
            <a:ext cx="2500330" cy="21431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Олжас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1928802"/>
            <a:ext cx="228601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Посол </a:t>
            </a:r>
          </a:p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71472" y="3357562"/>
            <a:ext cx="228601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Ученый</a:t>
            </a:r>
          </a:p>
          <a:p>
            <a:pPr algn="ctr"/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57224" y="4714884"/>
            <a:ext cx="228601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Поэт</a:t>
            </a:r>
          </a:p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857884" y="1928802"/>
            <a:ext cx="228601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Мыслитель </a:t>
            </a:r>
          </a:p>
          <a:p>
            <a:pPr algn="ctr"/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15074" y="3357562"/>
            <a:ext cx="228601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Исследователь </a:t>
            </a:r>
          </a:p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929322" y="4714884"/>
            <a:ext cx="2286016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Политик</a:t>
            </a:r>
          </a:p>
          <a:p>
            <a:pPr algn="ctr"/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>
            <a:stCxn id="7" idx="2"/>
          </p:cNvCxnSpPr>
          <p:nvPr/>
        </p:nvCxnSpPr>
        <p:spPr>
          <a:xfrm rot="10800000">
            <a:off x="2857490" y="3643314"/>
            <a:ext cx="42862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7" idx="6"/>
          </p:cNvCxnSpPr>
          <p:nvPr/>
        </p:nvCxnSpPr>
        <p:spPr>
          <a:xfrm>
            <a:off x="5786446" y="364331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7" idx="1"/>
          </p:cNvCxnSpPr>
          <p:nvPr/>
        </p:nvCxnSpPr>
        <p:spPr>
          <a:xfrm rot="16200000" flipV="1">
            <a:off x="3240834" y="2474151"/>
            <a:ext cx="313855" cy="5090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7" idx="3"/>
          </p:cNvCxnSpPr>
          <p:nvPr/>
        </p:nvCxnSpPr>
        <p:spPr>
          <a:xfrm rot="5400000">
            <a:off x="3240834" y="4303436"/>
            <a:ext cx="313855" cy="5090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7" idx="7"/>
          </p:cNvCxnSpPr>
          <p:nvPr/>
        </p:nvCxnSpPr>
        <p:spPr>
          <a:xfrm rot="5400000" flipH="1" flipV="1">
            <a:off x="5482155" y="2509871"/>
            <a:ext cx="313855" cy="437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7" idx="5"/>
          </p:cNvCxnSpPr>
          <p:nvPr/>
        </p:nvCxnSpPr>
        <p:spPr>
          <a:xfrm rot="16200000" flipH="1">
            <a:off x="5517874" y="4303435"/>
            <a:ext cx="313855" cy="5090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45" r="11484" b="86364"/>
          <a:stretch/>
        </p:blipFill>
        <p:spPr bwMode="auto">
          <a:xfrm>
            <a:off x="0" y="71414"/>
            <a:ext cx="914400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85720" y="785794"/>
          <a:ext cx="8501121" cy="5327904"/>
        </p:xfrm>
        <a:graphic>
          <a:graphicData uri="http://schemas.openxmlformats.org/drawingml/2006/table">
            <a:tbl>
              <a:tblPr/>
              <a:tblGrid>
                <a:gridCol w="8501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6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 </a:t>
                      </a:r>
                      <a:r>
                        <a:rPr lang="ru-RU" sz="1900" dirty="0" err="1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Олжас</a:t>
                      </a:r>
                      <a:r>
                        <a:rPr lang="ru-RU" sz="19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Омарович</a:t>
                      </a: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Сулейменов родился в семье </a:t>
                      </a:r>
                      <a:r>
                        <a:rPr lang="ru-RU" sz="1900" dirty="0" err="1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Омархана</a:t>
                      </a: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Сулейменулы</a:t>
                      </a: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</a:t>
                      </a:r>
                      <a:r>
                        <a:rPr lang="ru-RU" sz="19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       (</a:t>
                      </a: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1936 г.р.), прямого потомка </a:t>
                      </a:r>
                      <a:r>
                        <a:rPr lang="ru-RU" sz="1900" dirty="0" err="1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Олжабай</a:t>
                      </a: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батыра, офицера казахского кавалерийского полка, репрессированного в 1937 году. </a:t>
                      </a:r>
                      <a:endParaRPr lang="ru-RU" sz="19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</a:t>
                      </a:r>
                      <a:r>
                        <a:rPr lang="ru-RU" sz="19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Окончил </a:t>
                      </a: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школу в 1954 году и поступил на геологоразведочный факультет Казахского госуниверситета, окончил его в 1959 году, инженер-геолог.</a:t>
                      </a:r>
                      <a:endParaRPr lang="ru-RU" sz="19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</a:t>
                      </a:r>
                      <a:r>
                        <a:rPr lang="ru-RU" sz="19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В </a:t>
                      </a: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1959 году поступил в Литературный институт им. А. М. Горького в Москве на отделение поэтического перевода.</a:t>
                      </a:r>
                      <a:endParaRPr lang="ru-RU" sz="19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 </a:t>
                      </a:r>
                      <a:r>
                        <a:rPr lang="ru-RU" sz="19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Первые </a:t>
                      </a: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стихи О. Сулейменова были напечатаны в 1959 г. В 1961 г. вышла в свет поэма “Земля, поклонись Человеку”, посвященное полету в космос первого человека планеты земля Юрия Гагарина и сборник стихов “Аргамаки”, “Солнечные ночи”, “Ночь парижанка”, “Год обезьяны”, “Аз и Я”.</a:t>
                      </a:r>
                      <a:endParaRPr lang="ru-RU" sz="19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</a:t>
                      </a:r>
                      <a:r>
                        <a:rPr lang="ru-RU" sz="19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В </a:t>
                      </a: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1989 году стал инициатором и лидером народного движения «Невада — Семипалатинск», целью которого было закрытие Семипалатинского ядерного полигона и других ядерных полигонов</a:t>
                      </a:r>
                      <a:endParaRPr lang="ru-RU" sz="19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  </a:t>
                      </a:r>
                      <a:r>
                        <a:rPr lang="ru-RU" sz="19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О</a:t>
                      </a:r>
                      <a:r>
                        <a:rPr lang="ru-RU" sz="19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. Сулейменов является постоянным представителем Казахстана в ЮНЕСКО.</a:t>
                      </a:r>
                      <a:endParaRPr lang="ru-RU" sz="19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111363" marR="11136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5208" r="11484" b="87500"/>
          <a:stretch/>
        </p:blipFill>
        <p:spPr bwMode="auto">
          <a:xfrm>
            <a:off x="32" y="142852"/>
            <a:ext cx="9144000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1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14314" y="714356"/>
          <a:ext cx="8786842" cy="3505200"/>
        </p:xfrm>
        <a:graphic>
          <a:graphicData uri="http://schemas.openxmlformats.org/drawingml/2006/table">
            <a:tbl>
              <a:tblPr/>
              <a:tblGrid>
                <a:gridCol w="8786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 стихотворении есть много неизвестных слов. 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Давайте познакомимся с их значениями</a:t>
                      </a:r>
                      <a:r>
                        <a:rPr lang="kk-KZ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. 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TimesNewRomanPSMT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Словарная </a:t>
                      </a: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работа: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Лощина -</a:t>
                      </a:r>
                      <a:r>
                        <a:rPr lang="kk-KZ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алқап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Полынь -</a:t>
                      </a:r>
                      <a:r>
                        <a:rPr lang="kk-KZ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жусан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Оскалив пасть -</a:t>
                      </a:r>
                      <a:r>
                        <a:rPr lang="kk-KZ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 араның ақситып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Неподатливая -</a:t>
                      </a:r>
                      <a:r>
                        <a:rPr lang="kk-KZ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бағынбайды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Волчатник -</a:t>
                      </a:r>
                      <a:r>
                        <a:rPr lang="kk-KZ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аңшы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Заросли– </a:t>
                      </a:r>
                      <a:r>
                        <a:rPr lang="kk-KZ" sz="20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қопа (лар)</a:t>
                      </a:r>
                      <a:endParaRPr lang="ru-RU" sz="20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t="4539" r="11484" b="85908"/>
          <a:stretch/>
        </p:blipFill>
        <p:spPr bwMode="auto">
          <a:xfrm>
            <a:off x="32" y="-24"/>
            <a:ext cx="9144000" cy="642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9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285721" y="714356"/>
          <a:ext cx="7090972" cy="5678424"/>
        </p:xfrm>
        <a:graphic>
          <a:graphicData uri="http://schemas.openxmlformats.org/drawingml/2006/table">
            <a:tbl>
              <a:tblPr/>
              <a:tblGrid>
                <a:gridCol w="7090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64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333FF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Послушайте, ребята: </a:t>
                      </a:r>
                      <a:endParaRPr lang="ru-RU" sz="1800" b="1" dirty="0">
                        <a:solidFill>
                          <a:srgbClr val="3333FF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Шёл человек.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Шёл степью, долго, долго.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Куда? Зачем?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Нам это не узнать.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 густой лощине он увидел волка,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Верней, волчицу,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А, точнее, мать...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Она лежала в зарослях полыни,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Откинув лапы и оскалив пасть.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Из горла перехваченного плыла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Толчками кровь, густая, словно грязь.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Кем? Кем? </a:t>
                      </a:r>
                      <a:r>
                        <a:rPr lang="ru-RU" sz="1800" dirty="0" err="1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Волкoм</a:t>
                      </a: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? Охотничьими псами?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Слепым волчатам это не узнать.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Они, толкаясь и ворча, сосали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Большую неподатливую мать.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Голодные волчата позабыли,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NewRomanPSMT"/>
                          <a:cs typeface="Times New Roman" pitchFamily="18" charset="0"/>
                        </a:rPr>
                        <a:t> Как властно пахнет в зарослях укроп. </a:t>
                      </a:r>
                      <a:endParaRPr lang="ru-RU" sz="1800" dirty="0">
                        <a:solidFill>
                          <a:schemeClr val="tx2"/>
                        </a:solidFill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105176" marR="10517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1006</Words>
  <Application>Microsoft Office PowerPoint</Application>
  <PresentationFormat>Экран (4:3)</PresentationFormat>
  <Paragraphs>158</Paragraphs>
  <Slides>23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SimSun</vt:lpstr>
      <vt:lpstr>Arial</vt:lpstr>
      <vt:lpstr>Calibri</vt:lpstr>
      <vt:lpstr>Times New Roman</vt:lpstr>
      <vt:lpstr>TimesNewRomanPSMT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145</cp:revision>
  <dcterms:created xsi:type="dcterms:W3CDTF">2020-07-18T05:19:20Z</dcterms:created>
  <dcterms:modified xsi:type="dcterms:W3CDTF">2024-12-11T16:55:32Z</dcterms:modified>
</cp:coreProperties>
</file>