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7" r:id="rId2"/>
    <p:sldId id="258" r:id="rId3"/>
    <p:sldId id="287" r:id="rId4"/>
    <p:sldId id="284" r:id="rId5"/>
    <p:sldId id="305" r:id="rId6"/>
    <p:sldId id="317" r:id="rId7"/>
    <p:sldId id="344" r:id="rId8"/>
    <p:sldId id="292" r:id="rId9"/>
    <p:sldId id="293" r:id="rId10"/>
    <p:sldId id="294" r:id="rId11"/>
    <p:sldId id="299" r:id="rId12"/>
    <p:sldId id="338" r:id="rId13"/>
    <p:sldId id="339" r:id="rId14"/>
    <p:sldId id="340" r:id="rId15"/>
    <p:sldId id="318" r:id="rId16"/>
    <p:sldId id="330" r:id="rId17"/>
    <p:sldId id="331" r:id="rId18"/>
    <p:sldId id="333" r:id="rId19"/>
    <p:sldId id="301" r:id="rId20"/>
    <p:sldId id="332" r:id="rId21"/>
    <p:sldId id="334" r:id="rId22"/>
    <p:sldId id="335" r:id="rId23"/>
    <p:sldId id="311" r:id="rId24"/>
    <p:sldId id="345" r:id="rId25"/>
    <p:sldId id="313" r:id="rId26"/>
    <p:sldId id="306" r:id="rId27"/>
    <p:sldId id="276" r:id="rId28"/>
    <p:sldId id="341" r:id="rId29"/>
    <p:sldId id="319" r:id="rId30"/>
    <p:sldId id="320" r:id="rId31"/>
    <p:sldId id="321" r:id="rId32"/>
    <p:sldId id="322" r:id="rId33"/>
    <p:sldId id="327" r:id="rId34"/>
    <p:sldId id="328" r:id="rId35"/>
    <p:sldId id="325" r:id="rId36"/>
    <p:sldId id="329" r:id="rId37"/>
    <p:sldId id="326" r:id="rId38"/>
    <p:sldId id="269" r:id="rId39"/>
    <p:sldId id="342" r:id="rId40"/>
    <p:sldId id="343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6" autoAdjust="0"/>
    <p:restoredTop sz="89427" autoAdjust="0"/>
  </p:normalViewPr>
  <p:slideViewPr>
    <p:cSldViewPr>
      <p:cViewPr varScale="1">
        <p:scale>
          <a:sx n="87" d="100"/>
          <a:sy n="87" d="100"/>
        </p:scale>
        <p:origin x="1445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8B5E5-E8E0-4B36-833C-7BA223E126A3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2360905"/>
            <a:ext cx="7711857" cy="3300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Русский язык и литература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8 класс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Раздел 1</a:t>
            </a:r>
          </a:p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Мир живой природы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Тема урока: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Исчезнувший мир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Учитель русского языка и литературы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6072206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614364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4545" r="11484" b="86364"/>
          <a:stretch/>
        </p:blipFill>
        <p:spPr bwMode="auto">
          <a:xfrm>
            <a:off x="0" y="142852"/>
            <a:ext cx="91440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" name="Прямоугольник 8"/>
          <p:cNvSpPr/>
          <p:nvPr/>
        </p:nvSpPr>
        <p:spPr>
          <a:xfrm>
            <a:off x="2643174" y="88920"/>
            <a:ext cx="435514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0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Правильные  ответы:</a:t>
            </a:r>
            <a:endParaRPr lang="ru-RU" sz="3000" dirty="0">
              <a:solidFill>
                <a:schemeClr val="bg1"/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14282" y="928670"/>
          <a:ext cx="8501122" cy="4488688"/>
        </p:xfrm>
        <a:graphic>
          <a:graphicData uri="http://schemas.openxmlformats.org/drawingml/2006/table">
            <a:tbl>
              <a:tblPr/>
              <a:tblGrid>
                <a:gridCol w="8501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7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Основная информация: </a:t>
                      </a:r>
                      <a:r>
                        <a:rPr lang="kk-KZ" sz="27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Чрезмерный </a:t>
                      </a:r>
                      <a:r>
                        <a:rPr lang="kk-KZ" sz="27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забор воды для полива сельскохозяйственных угодий превратил четвертое в мире по величине море, прежде богатое жизнью, в бесплодную пустыню.</a:t>
                      </a:r>
                      <a:endParaRPr lang="ru-RU" sz="2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7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Детальная информация</a:t>
                      </a:r>
                      <a:r>
                        <a:rPr lang="kk-KZ" sz="27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:Тем не менее благодаря построенной в 2005 году дамбе, площадь самого северного из этих водоемов начала быстро увеличиваться, а соленость воды – снижаться. Сейчас здесь восстанавливаются рыбные популяции и одновременно появляются экономические возрождения.</a:t>
                      </a:r>
                      <a:endParaRPr lang="ru-RU" sz="2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3709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4545" r="11484" b="86364"/>
          <a:stretch/>
        </p:blipFill>
        <p:spPr bwMode="auto">
          <a:xfrm>
            <a:off x="0" y="71414"/>
            <a:ext cx="91440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1928794" y="71414"/>
            <a:ext cx="507209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 2</a:t>
            </a:r>
            <a:endParaRPr lang="ru-RU" sz="30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85720" y="714356"/>
          <a:ext cx="8643998" cy="731520"/>
        </p:xfrm>
        <a:graphic>
          <a:graphicData uri="http://schemas.openxmlformats.org/drawingml/2006/table">
            <a:tbl>
              <a:tblPr/>
              <a:tblGrid>
                <a:gridCol w="8643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400" b="1" dirty="0">
                          <a:latin typeface="Times New Roman"/>
                          <a:ea typeface="Times New Roman"/>
                        </a:rPr>
                        <a:t>Прочитайте </a:t>
                      </a:r>
                      <a:r>
                        <a:rPr lang="kk-KZ" sz="2400" b="1" dirty="0" smtClean="0">
                          <a:latin typeface="Times New Roman"/>
                          <a:ea typeface="Times New Roman"/>
                        </a:rPr>
                        <a:t>текст.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400" b="1" dirty="0">
                          <a:latin typeface="Times New Roman"/>
                          <a:ea typeface="Times New Roman"/>
                        </a:rPr>
                        <a:t>Исчезнувшие и вымирающие животные Казахстана.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" name="Рисунок 9" descr="https://storage.yvision.kz/images/user/mechalina/9ov9jp9z0F0Ps0CV6HRR1ETKToUSSx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916832"/>
            <a:ext cx="3205590" cy="453650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0" y="6021288"/>
          <a:ext cx="8858280" cy="274320"/>
        </p:xfrm>
        <a:graphic>
          <a:graphicData uri="http://schemas.openxmlformats.org/drawingml/2006/table">
            <a:tbl>
              <a:tblPr/>
              <a:tblGrid>
                <a:gridCol w="885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266700" algn="just"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latin typeface="Times New Roman"/>
                          <a:ea typeface="Times New Roman"/>
                        </a:rPr>
                        <a:t>                                          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3563888" y="1412777"/>
            <a:ext cx="5328592" cy="54452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kk-KZ" sz="20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Снежный барс.</a:t>
            </a:r>
            <a:endParaRPr lang="ru-RU" sz="20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Начну со знакомого для нас,  </a:t>
            </a:r>
            <a:r>
              <a:rPr lang="ru-RU" sz="2000" dirty="0" err="1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казахстанцев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зверя — снежного барса. Серебристая шёрстка, мощный пушистый хвост, умилительно-серьёзная мордочка. Красавец!  Гордый ирбис украшает герб  </a:t>
            </a:r>
            <a:r>
              <a:rPr lang="ru-RU" sz="2000" dirty="0" err="1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Алматы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был талисманом Азиатских игр 2011 и является символом нашей страны. По последним подсчётам, этих хищников в Казахстане осталось чуть больше ста экземпляров . Их становится всё меньше, несмотря на совместные усилия аж 12 стран. Виной тому браконьеры,</a:t>
            </a:r>
            <a:endParaRPr lang="ru-RU" sz="2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цивилизация и глобальное потепление. Снежный барс занесён не только в казахстанскую, но и в международную Красную книгу.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4545" r="11484" b="86364"/>
          <a:stretch/>
        </p:blipFill>
        <p:spPr bwMode="auto">
          <a:xfrm>
            <a:off x="0" y="-24"/>
            <a:ext cx="91440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282" y="5472648"/>
          <a:ext cx="8643998" cy="548640"/>
        </p:xfrm>
        <a:graphic>
          <a:graphicData uri="http://schemas.openxmlformats.org/drawingml/2006/table">
            <a:tbl>
              <a:tblPr/>
              <a:tblGrid>
                <a:gridCol w="8643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kk-KZ" sz="18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latin typeface="Times New Roman"/>
                          <a:ea typeface="Times New Roman"/>
                        </a:rPr>
                        <a:t>                                               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0" y="5929330"/>
          <a:ext cx="8786842" cy="822960"/>
        </p:xfrm>
        <a:graphic>
          <a:graphicData uri="http://schemas.openxmlformats.org/drawingml/2006/table">
            <a:tbl>
              <a:tblPr/>
              <a:tblGrid>
                <a:gridCol w="8786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8" name="Рисунок 17" descr="https://storage.yvision.kz/images/user/mechalina/31wExgyPNIlZ9ixR95jmu6Rk07P37E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1" y="908720"/>
            <a:ext cx="3456384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3851920" y="620688"/>
            <a:ext cx="5112568" cy="5832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 smtClean="0">
                <a:latin typeface="Times New Roman" pitchFamily="18" charset="0"/>
                <a:ea typeface="TimesNewRomanPSMT"/>
                <a:cs typeface="Times New Roman" pitchFamily="18" charset="0"/>
              </a:rPr>
              <a:t>Туранский тигр.</a:t>
            </a:r>
            <a:endParaRPr lang="ru-RU" sz="2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Печальный факт: 70 лет назад в Казахстане погиб последний </a:t>
            </a:r>
            <a:r>
              <a:rPr lang="ru-RU" sz="2000" dirty="0" err="1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туранский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тигр. Этот вид предпочитал для жизни тростниковые заросли на берегах рек. В Средней Азии ярко-рыжего гордеца с пушистыми бакенбардами называли </a:t>
            </a:r>
            <a:r>
              <a:rPr lang="ru-RU" sz="2000" dirty="0" err="1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джульбарсом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что значит «бродячий барс». Сейчас у нас планируют возродить популяцию </a:t>
            </a:r>
            <a:r>
              <a:rPr lang="ru-RU" sz="2000" dirty="0" err="1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туранских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тигров на основе амурского тигра, так как генетически они почти идентичны. Этим амбициозным проектом занимается Всемирный фонд дикой природы. Но прежде, чем в страну завезут животных, необходимо восстановить экосистему для их обитания на территории реки Или. Если всё получится, то к 2020 году мы увидим первые результаты.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4545" r="11484" b="86364"/>
          <a:stretch/>
        </p:blipFill>
        <p:spPr bwMode="auto">
          <a:xfrm>
            <a:off x="0" y="-24"/>
            <a:ext cx="91440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282" y="5472648"/>
          <a:ext cx="8643998" cy="548640"/>
        </p:xfrm>
        <a:graphic>
          <a:graphicData uri="http://schemas.openxmlformats.org/drawingml/2006/table">
            <a:tbl>
              <a:tblPr/>
              <a:tblGrid>
                <a:gridCol w="8643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kk-KZ" sz="18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latin typeface="Times New Roman"/>
                          <a:ea typeface="Times New Roman"/>
                        </a:rPr>
                        <a:t>                                               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0" y="5929330"/>
          <a:ext cx="8786842" cy="822960"/>
        </p:xfrm>
        <a:graphic>
          <a:graphicData uri="http://schemas.openxmlformats.org/drawingml/2006/table">
            <a:tbl>
              <a:tblPr/>
              <a:tblGrid>
                <a:gridCol w="8786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8" name="Рисунок 7" descr="https://storage.yvision.kz/images/user/mechalina/Eq6Jl22MsceDtm5VSh0f1kdKqVyS9N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764704"/>
            <a:ext cx="4392488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5076056" y="980728"/>
            <a:ext cx="36004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Каракал.</a:t>
            </a:r>
            <a:endParaRPr lang="ru-RU" sz="2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Эффектный каракал, немного смахивающий на рысь, встречается в степях и пустынях страны, его лапы идеально приспособлены для ходьбы по барханам. В старые времена этот ночной зверь был другом номадов. Так как он достаточно легко приручается, кочевники использовали его для охоты. Главные враги этой большой кошки — жёсткие природные условия и браконьеры.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4545" r="11484" b="86364"/>
          <a:stretch/>
        </p:blipFill>
        <p:spPr bwMode="auto">
          <a:xfrm>
            <a:off x="0" y="-24"/>
            <a:ext cx="91440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282" y="5472648"/>
          <a:ext cx="8643998" cy="548640"/>
        </p:xfrm>
        <a:graphic>
          <a:graphicData uri="http://schemas.openxmlformats.org/drawingml/2006/table">
            <a:tbl>
              <a:tblPr/>
              <a:tblGrid>
                <a:gridCol w="8643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kk-KZ" sz="18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latin typeface="Times New Roman"/>
                          <a:ea typeface="Times New Roman"/>
                        </a:rPr>
                        <a:t>                                               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0" y="5929330"/>
          <a:ext cx="8786842" cy="822960"/>
        </p:xfrm>
        <a:graphic>
          <a:graphicData uri="http://schemas.openxmlformats.org/drawingml/2006/table">
            <a:tbl>
              <a:tblPr/>
              <a:tblGrid>
                <a:gridCol w="8786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Рисунок 11" descr="https://storage.yvision.kz/images/user/mechalina/s1lC5AEieeZBwYOuxemDedx8CVss2z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052736"/>
            <a:ext cx="4176463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5148064" y="980728"/>
            <a:ext cx="345638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 smtClean="0">
                <a:latin typeface="Times New Roman" pitchFamily="18" charset="0"/>
                <a:ea typeface="TimesNewRomanPSMT"/>
                <a:cs typeface="Times New Roman" pitchFamily="18" charset="0"/>
              </a:rPr>
              <a:t>Барханный кот.</a:t>
            </a:r>
            <a:endParaRPr lang="ru-RU" sz="2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spcAft>
                <a:spcPts val="75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 дикого барханного кота дела идут получше, чем у его крупных кошачьих собратьев. В природе он встречается чаще, но всё же занесён в Красную книгу. Большеголовый зверёк весом всего в 1,5-3 кило предпочитает для жизни песчаную местность, такую, как пустыня Кызылкум. Этот маленький охотник — прирождённый змеелов и главный враг рогатой гадюки. Оказывается, котов часто отлавливают на продажу для любителей диковинных питомцев. Странные люди, простых кошечек им уже не хватает.</a:t>
            </a:r>
            <a:endParaRPr lang="ru-RU" dirty="0"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4545" r="11484" b="86364"/>
          <a:stretch/>
        </p:blipFill>
        <p:spPr bwMode="auto">
          <a:xfrm>
            <a:off x="0" y="-24"/>
            <a:ext cx="91440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282" y="3143248"/>
          <a:ext cx="8643998" cy="548640"/>
        </p:xfrm>
        <a:graphic>
          <a:graphicData uri="http://schemas.openxmlformats.org/drawingml/2006/table">
            <a:tbl>
              <a:tblPr/>
              <a:tblGrid>
                <a:gridCol w="8643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kk-KZ" sz="18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latin typeface="Times New Roman"/>
                          <a:ea typeface="Times New Roman"/>
                        </a:rPr>
                        <a:t>                                            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8" name="Рисунок 7" descr="https://storage.yvision.kz/images/user/mechalina/oxAOj7M4cP420YiGjjStUeW00eUC8V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764704"/>
            <a:ext cx="3637638" cy="576064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0" y="5929330"/>
          <a:ext cx="8786842" cy="822960"/>
        </p:xfrm>
        <a:graphic>
          <a:graphicData uri="http://schemas.openxmlformats.org/drawingml/2006/table">
            <a:tbl>
              <a:tblPr/>
              <a:tblGrid>
                <a:gridCol w="8786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4139952" y="692696"/>
            <a:ext cx="468052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Куланы.                                                                                                                                         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Отвлечёмся от хищников. Похожие на осликов куланы 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—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чуткие и опасливые животные.  Последние представители казахстанского подвида куланов были убиты в конце 30-х годов прошлого века, а в 1951 году к нам завезли их родственников из Туркмении. </a:t>
            </a:r>
          </a:p>
          <a:p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 прошлом мясо кулана считалось деликатесом и лекарством от всех недугов, а его шкура была материалом для пошива практичной тёплой одежды и изысканной обуви. Именно эта нежеланная слава и сгубила животных. Кстати, слово «кулан»в переводе с монгольского означает «быстрый, непобедимый». В наши дни куланов можно встретить в заповеднике на острове </a:t>
            </a:r>
            <a:r>
              <a:rPr lang="ru-RU" sz="2000" dirty="0" err="1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Барсакельмес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ru-RU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4545" r="11484" b="86364"/>
          <a:stretch/>
        </p:blipFill>
        <p:spPr bwMode="auto">
          <a:xfrm>
            <a:off x="0" y="-24"/>
            <a:ext cx="91440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394218"/>
              </p:ext>
            </p:extLst>
          </p:nvPr>
        </p:nvGraphicFramePr>
        <p:xfrm>
          <a:off x="4716016" y="332656"/>
          <a:ext cx="4248472" cy="8107328"/>
        </p:xfrm>
        <a:graphic>
          <a:graphicData uri="http://schemas.openxmlformats.org/drawingml/2006/table">
            <a:tbl>
              <a:tblPr/>
              <a:tblGrid>
                <a:gridCol w="4248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1073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latin typeface="Times New Roman"/>
                          <a:ea typeface="Times New Roman"/>
                        </a:rPr>
                        <a:t>  </a:t>
                      </a:r>
                      <a:endParaRPr lang="kk-KZ" sz="1800" b="1" dirty="0" smtClean="0">
                        <a:latin typeface="Times New Roman"/>
                        <a:ea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Тяньшанские</a:t>
                      </a: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бурые           медведи.</a:t>
                      </a:r>
                      <a:r>
                        <a:rPr lang="ru-RU" sz="2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                                                                              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Немногочисленные </a:t>
                      </a:r>
                      <a:r>
                        <a:rPr lang="ru-RU" sz="2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тяньшаньские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бурые медведи пока ещё встречаются в горах. По сравнению с другими сородичами, этот мишка достаточно мелкий — всего-то 300 кг. Его популяции повредила охота, которая в Казахстане по лицензии велась до 1976 года. В большинстве мест обитания этих медведей наблюдается снижение их численности.</a:t>
                      </a:r>
                      <a:endParaRPr lang="ru-RU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latin typeface="Times New Roman"/>
                          <a:ea typeface="Times New Roman"/>
                        </a:rPr>
                        <a:t>          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9" name="Рисунок 8" descr="https://storage.yvision.kz/images/user/mechalina/K9J4zaGdBO2iX8beGzou0JQODQrQ6M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836712"/>
            <a:ext cx="4034728" cy="54006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0" y="5929330"/>
          <a:ext cx="8786842" cy="642942"/>
        </p:xfrm>
        <a:graphic>
          <a:graphicData uri="http://schemas.openxmlformats.org/drawingml/2006/table">
            <a:tbl>
              <a:tblPr/>
              <a:tblGrid>
                <a:gridCol w="8786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t="4545" r="11484" b="86364"/>
          <a:stretch/>
        </p:blipFill>
        <p:spPr bwMode="auto">
          <a:xfrm>
            <a:off x="0" y="-24"/>
            <a:ext cx="91440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pic>
        <p:nvPicPr>
          <p:cNvPr id="10" name="Рисунок 9" descr="https://storage.yvision.kz/images/user/mechalina/q1OYlAwLBzH3YUl39J1ehpFiSS36v9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620688"/>
            <a:ext cx="3672408" cy="583264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0" y="5929330"/>
          <a:ext cx="8786842" cy="822960"/>
        </p:xfrm>
        <a:graphic>
          <a:graphicData uri="http://schemas.openxmlformats.org/drawingml/2006/table">
            <a:tbl>
              <a:tblPr/>
              <a:tblGrid>
                <a:gridCol w="8786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4211960" y="764704"/>
            <a:ext cx="44644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75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Архары.                                                                                                                                        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Занесены в Красную книгу и горные архары. Они выделяются своими кручёными рогами и достаточно крупным размером. Численности диких баранов вредят охотники-нарушители и домашний скот, который претендует на ту же пищу. В Казахстане достаточно успешно организована работа заповедников, поэтому количество архаров стабильно растёт.</a:t>
            </a:r>
            <a:endParaRPr lang="ru-RU" sz="2400" dirty="0"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4545" r="11484" b="86364"/>
          <a:stretch/>
        </p:blipFill>
        <p:spPr bwMode="auto">
          <a:xfrm>
            <a:off x="0" y="-24"/>
            <a:ext cx="91440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282" y="3143248"/>
          <a:ext cx="8643998" cy="822960"/>
        </p:xfrm>
        <a:graphic>
          <a:graphicData uri="http://schemas.openxmlformats.org/drawingml/2006/table">
            <a:tbl>
              <a:tblPr/>
              <a:tblGrid>
                <a:gridCol w="8643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kk-KZ" sz="18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latin typeface="Times New Roman"/>
                          <a:ea typeface="Times New Roman"/>
                        </a:rPr>
                        <a:t>                                       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2" name="Рисунок 11" descr="https://storage.yvision.kz/images/user/mechalina/das4RvKwbeDUtKlf6H3WMBa5RHb0y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836712"/>
            <a:ext cx="3565630" cy="554461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0" y="5929330"/>
          <a:ext cx="8786842" cy="642942"/>
        </p:xfrm>
        <a:graphic>
          <a:graphicData uri="http://schemas.openxmlformats.org/drawingml/2006/table">
            <a:tbl>
              <a:tblPr/>
              <a:tblGrid>
                <a:gridCol w="8786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800" b="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</a:t>
                      </a:r>
                      <a:endParaRPr lang="ru-RU" sz="1800" b="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4139952" y="476673"/>
            <a:ext cx="46805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Тугайный благородный олень.</a:t>
            </a:r>
            <a:endParaRPr lang="ru-RU" sz="2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Чуть совсем не исчез тугайный благородный олень. К 1999 году в Средней Азии насчитывалось меньше 400 особей. Наибольшие потери из-за гражданских конфликтов понес Таджикистан. К счастью,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эко-катастрофы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удалось избежать. С помощью международных организация за эти годы страны ЦА смогли увеличить поголовье оленей до 1600. А ещё в этом году Россия и Казахстан объявили о новом четырёхлетнем проекте по восстановлению популяции.</a:t>
            </a:r>
            <a:endParaRPr lang="ru-RU" sz="24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4545" r="11484" b="86364"/>
          <a:stretch/>
        </p:blipFill>
        <p:spPr bwMode="auto">
          <a:xfrm>
            <a:off x="0" y="71414"/>
            <a:ext cx="91440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1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76" y="785794"/>
          <a:ext cx="8929718" cy="274320"/>
        </p:xfrm>
        <a:graphic>
          <a:graphicData uri="http://schemas.openxmlformats.org/drawingml/2006/table">
            <a:tbl>
              <a:tblPr/>
              <a:tblGrid>
                <a:gridCol w="8929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7" name="Рисунок 6" descr="https://storage.yvision.kz/images/user/mechalina/o39cZ2n3BRCY4Y4PRzKZ4zxnN694q8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980728"/>
            <a:ext cx="4032448" cy="511256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2" name="Прямоугольник 11"/>
          <p:cNvSpPr/>
          <p:nvPr/>
        </p:nvSpPr>
        <p:spPr>
          <a:xfrm>
            <a:off x="4932040" y="1052736"/>
            <a:ext cx="316835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75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Фламинго.                                                                                                                                      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Навредила деятельность человека и фламинго. Да-да, представляете, те самые розовые пернатые из известной песни оказались нашими земляками. Из-за строительства плотин у птиц осталось мало пригодных для гнездования мест. Фламинго живут у нас с апреля по сентябрь, из места обитания в этот период  — озера Центрального Казахстана и побережье Каспийского моря.</a:t>
            </a:r>
            <a:endParaRPr lang="ru-RU" dirty="0"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t="5208" r="11484" b="87500"/>
          <a:stretch/>
        </p:blipFill>
        <p:spPr bwMode="auto">
          <a:xfrm>
            <a:off x="32" y="142852"/>
            <a:ext cx="9144000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85720" y="714356"/>
          <a:ext cx="8501122" cy="3291840"/>
        </p:xfrm>
        <a:graphic>
          <a:graphicData uri="http://schemas.openxmlformats.org/drawingml/2006/table">
            <a:tbl>
              <a:tblPr/>
              <a:tblGrid>
                <a:gridCol w="8501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 уроке вы узнаете: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об  </a:t>
                      </a:r>
                      <a:r>
                        <a:rPr lang="ru-RU" sz="24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угрозе исчезновения 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растений,</a:t>
                      </a:r>
                      <a:r>
                        <a:rPr lang="ru-RU" sz="2400" baseline="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животных,  птиц, 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рыб.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Вы сможете: 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-определить основную и детальную информацию сообщения, определяя причинно-следственные связи и делая выводы;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участвовать </a:t>
                      </a:r>
                      <a:r>
                        <a:rPr lang="ru-RU" sz="24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в  диалоге по общественно значимым проблемам,  аргументируя свою точку 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зрения;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-составлять кластер на основе текстов.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2400" dirty="0" smtClean="0">
                        <a:latin typeface="Times New Roman" pitchFamily="18" charset="0"/>
                        <a:ea typeface="TimesNewRomanPSMT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4545" r="11484" b="86364"/>
          <a:stretch/>
        </p:blipFill>
        <p:spPr bwMode="auto">
          <a:xfrm>
            <a:off x="0" y="-24"/>
            <a:ext cx="91440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282" y="3143248"/>
          <a:ext cx="8643998" cy="457200"/>
        </p:xfrm>
        <a:graphic>
          <a:graphicData uri="http://schemas.openxmlformats.org/drawingml/2006/table">
            <a:tbl>
              <a:tblPr/>
              <a:tblGrid>
                <a:gridCol w="8643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lang="kk-KZ" sz="1200" dirty="0" smtClean="0">
                          <a:latin typeface="Times New Roman"/>
                          <a:ea typeface="Times New Roman"/>
                        </a:rPr>
                        <a:t>     </a:t>
                      </a:r>
                      <a:endParaRPr lang="kk-KZ" sz="18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latin typeface="Times New Roman"/>
                          <a:ea typeface="Times New Roman"/>
                        </a:rPr>
                        <a:t>                                          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0" y="5929330"/>
          <a:ext cx="8786842" cy="642942"/>
        </p:xfrm>
        <a:graphic>
          <a:graphicData uri="http://schemas.openxmlformats.org/drawingml/2006/table">
            <a:tbl>
              <a:tblPr/>
              <a:tblGrid>
                <a:gridCol w="8786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7" name="Рисунок 16" descr="https://storage.yvision.kz/images/user/mechalina/SRQrZBX7ZMRlfbqoA75aJc7Jkn7XSt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836712"/>
            <a:ext cx="3888432" cy="583264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8" name="Прямоугольник 17"/>
          <p:cNvSpPr/>
          <p:nvPr/>
        </p:nvSpPr>
        <p:spPr>
          <a:xfrm>
            <a:off x="4355976" y="548680"/>
            <a:ext cx="446449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Дикобраз.</a:t>
            </a:r>
            <a:endParaRPr lang="ru-RU" sz="2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Ещё один сюрприз — у нас водятся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дикообразы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! Ареал обитания индийского дикобраза в Казахстане включает Южный Мангышлак, Каратау, Киргизское и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Таласское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Алатау, а также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Заилийское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Алатау. Говорят, что раньше этот крупный грызун доходил даже до окрестностей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Алматы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но сейчас его там уже не встречают. Несмотря на то, что от дикобразов браконьерам пользы мало, их всё равно продолжают отстреливать ради хобби.</a:t>
            </a:r>
            <a:endParaRPr lang="ru-RU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4545" r="11484" b="86364"/>
          <a:stretch/>
        </p:blipFill>
        <p:spPr bwMode="auto">
          <a:xfrm>
            <a:off x="0" y="-24"/>
            <a:ext cx="91440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-1836712" y="1412776"/>
          <a:ext cx="4536504" cy="6597352"/>
        </p:xfrm>
        <a:graphic>
          <a:graphicData uri="http://schemas.openxmlformats.org/drawingml/2006/table">
            <a:tbl>
              <a:tblPr/>
              <a:tblGrid>
                <a:gridCol w="4536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5973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kk-KZ" sz="1800" b="1" dirty="0" smtClean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0" y="6525343"/>
          <a:ext cx="8786842" cy="822960"/>
        </p:xfrm>
        <a:graphic>
          <a:graphicData uri="http://schemas.openxmlformats.org/drawingml/2006/table">
            <a:tbl>
              <a:tblPr/>
              <a:tblGrid>
                <a:gridCol w="8786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69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7" name="Рисунок 16" descr="https://total.kz/storage/36/368d46d9234932d9d6bd4c2b75323537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908720"/>
            <a:ext cx="2952328" cy="54006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9" name="Прямоугольник 18"/>
          <p:cNvSpPr/>
          <p:nvPr/>
        </p:nvSpPr>
        <p:spPr>
          <a:xfrm>
            <a:off x="3203848" y="476671"/>
            <a:ext cx="594015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Красный волк.</a:t>
            </a:r>
            <a:endParaRPr lang="ru-RU" sz="2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От весьма распространенного серого собрата этого крупного хищника из Международной красной книги отличает пушистая рыжая шерсть и очень длинный пушистый хвост с черным кончиком, а еще у него меньше коренных зубов. В целом же внешность этого зверя сочетает в себе волчьи, лисьи и шакальи черты.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Еще в первой половине ХХ столетия этот хищник обитал и в Казахстане: он встречался на территории Саура, Южного Алтая, </a:t>
            </a:r>
            <a:r>
              <a:rPr lang="ru-RU" sz="2000" dirty="0" err="1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Джунгарского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Алатау, Тарбагатая, Центрального и Северного Тянь-Шаня, Киргизского хребта, забредал в район </a:t>
            </a:r>
            <a:r>
              <a:rPr lang="ru-RU" sz="2000" dirty="0" err="1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Чингизтау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и в злаковую степь к югу от Павлодара. Но со второй половины века сведения о встречах с этим животным поступали все реже – последние из них относятся к восьмидесятым годам, но их достоверность ничем не подкреплена. Основные причины, из-за которых этот вид вымер, – охота на красного волка, которую в СССР запретили только в 1971.</a:t>
            </a:r>
            <a:endParaRPr lang="ru-RU" sz="2000" dirty="0"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4545" r="11484" b="86364"/>
          <a:stretch/>
        </p:blipFill>
        <p:spPr bwMode="auto">
          <a:xfrm>
            <a:off x="0" y="-24"/>
            <a:ext cx="91440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282" y="3143248"/>
          <a:ext cx="8643998" cy="548640"/>
        </p:xfrm>
        <a:graphic>
          <a:graphicData uri="http://schemas.openxmlformats.org/drawingml/2006/table">
            <a:tbl>
              <a:tblPr/>
              <a:tblGrid>
                <a:gridCol w="8643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kk-KZ" sz="18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latin typeface="Times New Roman"/>
                          <a:ea typeface="Times New Roman"/>
                        </a:rPr>
                        <a:t>                                      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5" name="Рисунок 14" descr="Тороп С.О. Тарпан, дикий конь (Equus gmelini)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836712"/>
            <a:ext cx="3168352" cy="561662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0" y="5929330"/>
          <a:ext cx="8786842" cy="822960"/>
        </p:xfrm>
        <a:graphic>
          <a:graphicData uri="http://schemas.openxmlformats.org/drawingml/2006/table">
            <a:tbl>
              <a:tblPr/>
              <a:tblGrid>
                <a:gridCol w="8786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3563888" y="476672"/>
            <a:ext cx="5580112" cy="6365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75"/>
              </a:spcBef>
              <a:spcAft>
                <a:spcPts val="675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Тарпан                                                                                                                                                                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Одних из вымерших предков современной лошади, тарпанов, разделяли на две формы. Степной тарпан обладал сравнительно маленьким ростом – 136 см в холке, у него были остроконечные уши, крупная горбоносая голова, плотная конституция, густая и волнистая шерсть, стоячая грива и крепкие копыта.                                                                                                                  Еще в XVIII-XIX столетиях тарпаны водились во многих странах Европы, частично в европейской части России, в Западной Сибири и западном Казахстане (у нас были распространены степные тарпаны), но уже тогда они встречались людям довольно редко. В наших краях на их вымирание в значительной степени повлияло вытеснение домашним скотом, который занял пастбища, где традиционно кормились тарпаны. Кроме того, не обошлось и без влияния человека – зимой из-за голода эти животные иногда поедали заготовленное людьми сено, а во время гона порой угоняли с собой домашних кобыл, из-за чего подвергались активному преследованию. Кочевники также периодически выбирались поохотиться на диких лошадей – их мясо считалось деликатесом.</a:t>
            </a:r>
            <a:endParaRPr lang="ru-RU" dirty="0"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5208" r="11484" b="87500"/>
          <a:stretch/>
        </p:blipFill>
        <p:spPr bwMode="auto">
          <a:xfrm>
            <a:off x="32" y="-24"/>
            <a:ext cx="9144000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7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57158" y="1357298"/>
          <a:ext cx="8572560" cy="2057400"/>
        </p:xfrm>
        <a:graphic>
          <a:graphicData uri="http://schemas.openxmlformats.org/drawingml/2006/table">
            <a:tbl>
              <a:tblPr/>
              <a:tblGrid>
                <a:gridCol w="8572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700" b="1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Дескрипторы:</a:t>
                      </a:r>
                      <a:endParaRPr lang="ru-RU" sz="27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7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- демонстрирует понимание  текста;</a:t>
                      </a:r>
                      <a:endParaRPr lang="ru-RU" sz="27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7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-определяет основную и детальную </a:t>
                      </a:r>
                      <a:r>
                        <a:rPr lang="kk-KZ" sz="270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информацию; </a:t>
                      </a:r>
                      <a:endParaRPr lang="ru-RU" sz="27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7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-делает выводы по </a:t>
                      </a:r>
                      <a:r>
                        <a:rPr lang="kk-KZ" sz="270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тексту;</a:t>
                      </a:r>
                      <a:endParaRPr lang="ru-RU" sz="27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7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r>
                        <a:rPr lang="kk-KZ" sz="27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kk-KZ" sz="27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составляет </a:t>
                      </a:r>
                      <a:r>
                        <a:rPr lang="kk-KZ" sz="27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таблицу по </a:t>
                      </a:r>
                      <a:r>
                        <a:rPr lang="kk-KZ" sz="27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тексту.</a:t>
                      </a:r>
                      <a:endParaRPr lang="ru-RU" sz="2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>
              <a:buNone/>
            </a:pPr>
            <a:r>
              <a:rPr lang="kk-KZ" dirty="0" smtClean="0"/>
              <a:t>     Распределите по группам:</a:t>
            </a:r>
          </a:p>
          <a:p>
            <a:endParaRPr lang="kk-KZ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571868" y="28572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иеЗхххх</a:t>
            </a:r>
            <a:endParaRPr lang="ru-RU" dirty="0"/>
          </a:p>
        </p:txBody>
      </p:sp>
      <p:pic>
        <p:nvPicPr>
          <p:cNvPr id="4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5208" r="11484" b="87500"/>
          <a:stretch/>
        </p:blipFill>
        <p:spPr bwMode="auto">
          <a:xfrm>
            <a:off x="428596" y="214290"/>
            <a:ext cx="8286808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2500298" y="285728"/>
            <a:ext cx="3571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Задание 3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14348" y="2143116"/>
          <a:ext cx="8072494" cy="1143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0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43008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Исчезнувшие животные: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Вымирающие животные: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0" y="857232"/>
            <a:ext cx="700159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cxnSp>
        <p:nvCxnSpPr>
          <p:cNvPr id="6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8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5208" r="11484" b="87500"/>
          <a:stretch/>
        </p:blipFill>
        <p:spPr bwMode="auto">
          <a:xfrm>
            <a:off x="32" y="-24"/>
            <a:ext cx="9144000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1" name="Прямоугольник 10"/>
          <p:cNvSpPr/>
          <p:nvPr/>
        </p:nvSpPr>
        <p:spPr>
          <a:xfrm>
            <a:off x="3214678" y="-71462"/>
            <a:ext cx="2640466" cy="5896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30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Проверь себя!</a:t>
            </a:r>
            <a:endParaRPr lang="ru-RU" sz="3000" dirty="0">
              <a:solidFill>
                <a:schemeClr val="bg1"/>
              </a:solidFill>
              <a:ea typeface="Times New Roman"/>
              <a:cs typeface="Times New Roman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500034" y="1285860"/>
          <a:ext cx="8286808" cy="2880360"/>
        </p:xfrm>
        <a:graphic>
          <a:graphicData uri="http://schemas.openxmlformats.org/drawingml/2006/table">
            <a:tbl>
              <a:tblPr/>
              <a:tblGrid>
                <a:gridCol w="4143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37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22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7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Исчезнувшие животные:</a:t>
                      </a:r>
                      <a:endParaRPr lang="ru-RU" sz="27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185" marR="58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7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Вымирающие животные:</a:t>
                      </a:r>
                      <a:endParaRPr lang="ru-RU" sz="27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185" marR="58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2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7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Тарпан</a:t>
                      </a:r>
                      <a:endParaRPr lang="ru-RU" sz="2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185" marR="58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7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Фламинго</a:t>
                      </a:r>
                      <a:endParaRPr lang="ru-RU" sz="27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185" marR="58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2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7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Туранский тигр</a:t>
                      </a:r>
                      <a:endParaRPr lang="ru-RU" sz="2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185" marR="58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7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Архар </a:t>
                      </a:r>
                      <a:endParaRPr lang="ru-RU" sz="2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185" marR="58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2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7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Красный волк</a:t>
                      </a:r>
                      <a:endParaRPr lang="ru-RU" sz="27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185" marR="58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7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Дикобраз</a:t>
                      </a:r>
                      <a:endParaRPr lang="ru-RU" sz="2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185" marR="58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2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kk-KZ" sz="27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185" marR="58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7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Куланы</a:t>
                      </a:r>
                      <a:endParaRPr lang="ru-RU" sz="2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185" marR="58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2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kk-KZ" sz="27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185" marR="58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7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Каракал </a:t>
                      </a:r>
                      <a:endParaRPr lang="ru-RU" sz="2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185" marR="58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22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kk-KZ" sz="2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185" marR="58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7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Снежный барс </a:t>
                      </a:r>
                      <a:endParaRPr lang="ru-RU" sz="2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185" marR="58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428596" y="5946478"/>
          <a:ext cx="8215370" cy="411480"/>
        </p:xfrm>
        <a:graphic>
          <a:graphicData uri="http://schemas.openxmlformats.org/drawingml/2006/table">
            <a:tbl>
              <a:tblPr/>
              <a:tblGrid>
                <a:gridCol w="8215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7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Молодцы, ребята! Вы отлично справились!</a:t>
                      </a:r>
                      <a:endParaRPr lang="ru-RU" sz="27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5208" r="11484" b="87500"/>
          <a:stretch/>
        </p:blipFill>
        <p:spPr bwMode="auto">
          <a:xfrm>
            <a:off x="32" y="-24"/>
            <a:ext cx="9144000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18473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73118" y="-24"/>
            <a:ext cx="186942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Задание 4</a:t>
            </a:r>
            <a:endParaRPr lang="ru-RU" sz="3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76" y="836712"/>
          <a:ext cx="8858280" cy="1129232"/>
        </p:xfrm>
        <a:graphic>
          <a:graphicData uri="http://schemas.openxmlformats.org/drawingml/2006/table">
            <a:tbl>
              <a:tblPr/>
              <a:tblGrid>
                <a:gridCol w="885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292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700" b="1" dirty="0">
                          <a:latin typeface="Times New Roman"/>
                          <a:ea typeface="TimesNewRomanPSMT"/>
                        </a:rPr>
                        <a:t>Составить диалог по </a:t>
                      </a:r>
                      <a:r>
                        <a:rPr lang="ru-RU" sz="2700" b="1" dirty="0" smtClean="0">
                          <a:latin typeface="Times New Roman"/>
                          <a:ea typeface="TimesNewRomanPSMT"/>
                        </a:rPr>
                        <a:t>тексту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700" b="1" dirty="0" smtClean="0">
                          <a:latin typeface="Times New Roman"/>
                          <a:ea typeface="TimesNewRomanPSMT"/>
                        </a:rPr>
                        <a:t> </a:t>
                      </a:r>
                      <a:r>
                        <a:rPr lang="ru-RU" sz="2700" b="1" dirty="0">
                          <a:latin typeface="Times New Roman"/>
                          <a:ea typeface="TimesNewRomanPSMT"/>
                        </a:rPr>
                        <a:t>«Исчезнувшие и вымирающие животные Казахстана</a:t>
                      </a:r>
                      <a:r>
                        <a:rPr lang="ru-RU" sz="2700" b="1" dirty="0" smtClean="0">
                          <a:latin typeface="Times New Roman"/>
                          <a:ea typeface="TimesNewRomanPSMT"/>
                        </a:rPr>
                        <a:t>».</a:t>
                      </a:r>
                      <a:endParaRPr lang="ru-RU" sz="27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3709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3316" name="Picture 4" descr="https://klub-drug.ru/wp-content/uploads/2020/04/kak_skryt_plohie_ocenki_ot_roditeley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060848"/>
            <a:ext cx="5256584" cy="3960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9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3709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71472" y="1928802"/>
          <a:ext cx="7048528" cy="1234440"/>
        </p:xfrm>
        <a:graphic>
          <a:graphicData uri="http://schemas.openxmlformats.org/drawingml/2006/table">
            <a:tbl>
              <a:tblPr/>
              <a:tblGrid>
                <a:gridCol w="7048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700" b="1" dirty="0" smtClean="0">
                          <a:latin typeface="Times New Roman"/>
                          <a:ea typeface="TimesNewRomanPSMT"/>
                        </a:rPr>
                        <a:t>Дескрипторы:</a:t>
                      </a:r>
                      <a:endParaRPr lang="ru-RU" sz="27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700" b="1" dirty="0">
                          <a:latin typeface="Times New Roman"/>
                          <a:ea typeface="TimesNewRomanPSMT"/>
                        </a:rPr>
                        <a:t>- </a:t>
                      </a:r>
                      <a:r>
                        <a:rPr lang="ru-RU" sz="2700" dirty="0">
                          <a:latin typeface="Times New Roman"/>
                          <a:ea typeface="TimesNewRomanPSMT"/>
                        </a:rPr>
                        <a:t>читает </a:t>
                      </a:r>
                      <a:r>
                        <a:rPr lang="ru-RU" sz="2700" dirty="0" smtClean="0">
                          <a:latin typeface="Times New Roman"/>
                          <a:ea typeface="TimesNewRomanPSMT"/>
                        </a:rPr>
                        <a:t>текст;</a:t>
                      </a:r>
                      <a:endParaRPr lang="ru-RU" sz="27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700" dirty="0">
                          <a:latin typeface="Times New Roman"/>
                          <a:ea typeface="TimesNewRomanPSMT"/>
                        </a:rPr>
                        <a:t>- составляет диалог по </a:t>
                      </a:r>
                      <a:r>
                        <a:rPr lang="ru-RU" sz="2700" dirty="0" smtClean="0">
                          <a:latin typeface="Times New Roman"/>
                          <a:ea typeface="TimesNewRomanPSMT"/>
                        </a:rPr>
                        <a:t>ним.</a:t>
                      </a:r>
                      <a:endParaRPr lang="ru-RU" sz="27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290" name="Picture 2" descr="https://clipart-best.com/img/book/book-clip-art-80.png"/>
          <p:cNvPicPr>
            <a:picLocks noChangeAspect="1" noChangeArrowheads="1"/>
          </p:cNvPicPr>
          <p:nvPr/>
        </p:nvPicPr>
        <p:blipFill>
          <a:blip r:embed="rId3" cstate="print"/>
          <a:srcRect l="12500" t="20292" r="8333" b="7906"/>
          <a:stretch>
            <a:fillRect/>
          </a:stretch>
        </p:blipFill>
        <p:spPr bwMode="auto">
          <a:xfrm>
            <a:off x="6929454" y="4714884"/>
            <a:ext cx="1785950" cy="1643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24000" y="3337560"/>
          <a:ext cx="6096000" cy="182880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NewRomanPSMT"/>
                        </a:rPr>
                        <a:t>Примерные ответы: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2928926" y="303234"/>
            <a:ext cx="372704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Примерные ответы:</a:t>
            </a:r>
            <a:endParaRPr lang="ru-RU" sz="3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42876" y="1194452"/>
          <a:ext cx="8715404" cy="4023360"/>
        </p:xfrm>
        <a:graphic>
          <a:graphicData uri="http://schemas.openxmlformats.org/drawingml/2006/table">
            <a:tbl>
              <a:tblPr/>
              <a:tblGrid>
                <a:gridCol w="871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lvl="0" indent="-45720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b="1" baseline="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     -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Каких </a:t>
                      </a:r>
                      <a:r>
                        <a:rPr lang="ru-RU" sz="24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еще животных ты знаешь, которые исчезли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?</a:t>
                      </a:r>
                      <a:r>
                        <a:rPr lang="ru-RU" sz="2400" baseline="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                                                                                           -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Вымерли </a:t>
                      </a:r>
                      <a:r>
                        <a:rPr lang="ru-RU" sz="24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динозавры и 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мамонты</a:t>
                      </a:r>
                      <a:r>
                        <a:rPr lang="ru-RU" sz="2400" baseline="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.                                                                                                               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-В </a:t>
                      </a:r>
                      <a:r>
                        <a:rPr lang="ru-RU" sz="24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каком периоде они существовали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?</a:t>
                      </a:r>
                      <a:r>
                        <a:rPr lang="ru-RU" sz="2400" baseline="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                                                                                                            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-</a:t>
                      </a:r>
                      <a:r>
                        <a:rPr lang="ru-RU" sz="2400" dirty="0" smtClean="0">
                          <a:solidFill>
                            <a:srgbClr val="202124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Большинство </a:t>
                      </a:r>
                      <a:r>
                        <a:rPr lang="ru-RU" sz="2400" dirty="0">
                          <a:solidFill>
                            <a:srgbClr val="202124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мамонтов вымерло </a:t>
                      </a:r>
                      <a:r>
                        <a:rPr lang="ru-RU" sz="2400" dirty="0" smtClean="0">
                          <a:solidFill>
                            <a:srgbClr val="202124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10-14 </a:t>
                      </a:r>
                      <a:r>
                        <a:rPr lang="ru-RU" sz="2400" dirty="0">
                          <a:solidFill>
                            <a:srgbClr val="202124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тысяч лет назад в конце плейстоцена </a:t>
                      </a:r>
                      <a:r>
                        <a:rPr lang="ru-RU" sz="2400" dirty="0" smtClean="0">
                          <a:solidFill>
                            <a:srgbClr val="202124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r>
                        <a:rPr lang="ru-RU" sz="2400" baseline="0" dirty="0" smtClean="0">
                          <a:solidFill>
                            <a:srgbClr val="202124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              </a:t>
                      </a:r>
                    </a:p>
                    <a:p>
                      <a:pPr marL="457200" lvl="0" indent="-45720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baseline="0" dirty="0" smtClean="0">
                          <a:solidFill>
                            <a:srgbClr val="202124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</a:t>
                      </a:r>
                      <a:r>
                        <a:rPr lang="ru-RU" sz="2400" dirty="0" smtClean="0">
                          <a:solidFill>
                            <a:srgbClr val="202124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-Динозавры</a:t>
                      </a:r>
                      <a:r>
                        <a:rPr lang="ru-RU" sz="2400" dirty="0">
                          <a:solidFill>
                            <a:srgbClr val="202124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исчезли с лица Земли около 65 миллионов лет назад, в конце мелового периода</a:t>
                      </a:r>
                      <a:r>
                        <a:rPr lang="ru-RU" sz="2400" dirty="0" smtClean="0">
                          <a:solidFill>
                            <a:srgbClr val="202124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r>
                        <a:rPr lang="ru-RU" sz="2400" baseline="0" dirty="0" smtClean="0">
                          <a:solidFill>
                            <a:srgbClr val="202124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                                                                                                                                             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-В </a:t>
                      </a:r>
                      <a:r>
                        <a:rPr lang="ru-RU" sz="24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наше время есть животные, вид которых вымирает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?</a:t>
                      </a:r>
                      <a:r>
                        <a:rPr lang="ru-RU" sz="2400" baseline="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                                                                            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-</a:t>
                      </a:r>
                      <a:r>
                        <a:rPr lang="ru-RU" sz="24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Да, 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они </a:t>
                      </a:r>
                      <a:r>
                        <a:rPr lang="ru-RU" sz="24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занесены в «Черную книгу» и в «Красную книгу»,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человечество пытается сохранить популяцию вымирающих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животных.</a:t>
                      </a:r>
                      <a:endParaRPr lang="ru-RU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24000" y="3337560"/>
          <a:ext cx="6096000" cy="182880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NewRomanPSMT"/>
                        </a:rPr>
                        <a:t>Примерные ответы: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2928926" y="303234"/>
            <a:ext cx="372704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Примерные ответы:</a:t>
            </a:r>
            <a:endParaRPr lang="ru-RU" sz="3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42876" y="1194452"/>
          <a:ext cx="8715404" cy="4754828"/>
        </p:xfrm>
        <a:graphic>
          <a:graphicData uri="http://schemas.openxmlformats.org/drawingml/2006/table">
            <a:tbl>
              <a:tblPr/>
              <a:tblGrid>
                <a:gridCol w="871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54828">
                <a:tc>
                  <a:txBody>
                    <a:bodyPr/>
                    <a:lstStyle/>
                    <a:p>
                      <a:pPr marL="457200" lvl="0" indent="-45720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baseline="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     - 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Скажи, люди ответственны за изменения на Земле ?</a:t>
                      </a:r>
                      <a:r>
                        <a:rPr lang="ru-RU" sz="2400" baseline="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                                                                                         </a:t>
                      </a:r>
                      <a:r>
                        <a:rPr lang="ru-RU" sz="2400" b="1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-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Да</a:t>
                      </a:r>
                      <a:r>
                        <a:rPr lang="ru-RU" sz="24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, 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люди ответственны за негативные изменения на Земле. </a:t>
                      </a:r>
                      <a:endParaRPr lang="ru-RU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457200" lvl="0" indent="-45720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 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сожалению, вымирание целых видов животных во 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многих</a:t>
                      </a:r>
                      <a:r>
                        <a:rPr lang="ru-RU" sz="24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457200" lvl="0" indent="-45720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случаях 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также является следствием 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человеческой деятельности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      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-Как </a:t>
                      </a:r>
                      <a:r>
                        <a:rPr lang="ru-RU" sz="24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ты думаешь, какие факторы 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способствовали         </a:t>
                      </a:r>
                      <a:r>
                        <a:rPr lang="ru-RU" sz="2400" baseline="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вымиранию </a:t>
                      </a:r>
                      <a:r>
                        <a:rPr lang="ru-RU" sz="24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животных ?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-Исчезновение 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животных связаны с охотой, браконьерством, загрязнением окружающей 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среды,</a:t>
                      </a:r>
                      <a:r>
                        <a:rPr lang="ru-RU" sz="24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разрушением естественной среды обитания, с изменением климата — всё, 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за 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что так или </a:t>
                      </a:r>
                      <a:r>
                        <a:rPr lang="ru-RU" sz="24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иначе 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ответственен человек. 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" name="Прямоугольник 11"/>
          <p:cNvSpPr/>
          <p:nvPr/>
        </p:nvSpPr>
        <p:spPr>
          <a:xfrm>
            <a:off x="2584981" y="78579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ea typeface="TimesNewRomanPSMT"/>
                <a:cs typeface="Times New Roman" pitchFamily="18" charset="0"/>
              </a:rPr>
              <a:t> 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282" y="1000108"/>
          <a:ext cx="8786842" cy="5381220"/>
        </p:xfrm>
        <a:graphic>
          <a:graphicData uri="http://schemas.openxmlformats.org/drawingml/2006/table">
            <a:tbl>
              <a:tblPr/>
              <a:tblGrid>
                <a:gridCol w="8786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812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i="1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i="1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  </a:t>
                      </a:r>
                      <a:r>
                        <a:rPr lang="ru-RU" sz="2400" i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Как </a:t>
                      </a:r>
                      <a:r>
                        <a:rPr lang="ru-RU" sz="2400" i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ни изобретателен человек, он не в силах ни </a:t>
                      </a:r>
                      <a:r>
                        <a:rPr lang="ru-RU" sz="2400" i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i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  сотворить </a:t>
                      </a:r>
                      <a:r>
                        <a:rPr lang="ru-RU" sz="2400" i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новый вид животного,  ни воссоздать </a:t>
                      </a:r>
                      <a:r>
                        <a:rPr lang="ru-RU" sz="2400" i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i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  уничтоженный </a:t>
                      </a:r>
                      <a:r>
                        <a:rPr lang="ru-RU" sz="2400" i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вид.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i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                                     </a:t>
                      </a:r>
                      <a:r>
                        <a:rPr lang="ru-RU" sz="2400" i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Дж</a:t>
                      </a:r>
                      <a:r>
                        <a:rPr lang="ru-RU" sz="2400" i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r>
                        <a:rPr lang="ru-RU" sz="2400" i="1" dirty="0" err="1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Даррел</a:t>
                      </a:r>
                      <a:r>
                        <a:rPr lang="ru-RU" sz="2400" i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«Мясной рулет». </a:t>
                      </a:r>
                      <a:endParaRPr lang="ru-RU" sz="2400" i="1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2400" i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   Прочитайте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эпиграф.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Что значит </a:t>
                      </a:r>
                      <a:r>
                        <a:rPr lang="kk-KZ" sz="2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«</a:t>
                      </a:r>
                      <a:r>
                        <a:rPr lang="ru-RU" sz="2400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он не в силах ни сотворить новый вид животного»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?</a:t>
                      </a:r>
                      <a:r>
                        <a:rPr lang="ru-RU" sz="24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</a:t>
                      </a: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Как понять «</a:t>
                      </a:r>
                      <a:r>
                        <a:rPr lang="ru-RU" sz="2400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ни воссоздать уничтоженный вид»?</a:t>
                      </a:r>
                      <a:r>
                        <a:rPr lang="ru-RU" sz="2400" i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kk-KZ" sz="2400" i="1" baseline="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kk-KZ" sz="2400" i="1" baseline="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kk-KZ" sz="2400" i="1" baseline="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400" i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-Прокомментируйте смысл эпиграфа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125;p4"/>
          <p:cNvCxnSpPr>
            <a:cxnSpLocks noChangeShapeType="1"/>
          </p:cNvCxnSpPr>
          <p:nvPr/>
        </p:nvCxnSpPr>
        <p:spPr bwMode="auto">
          <a:xfrm rot="10800000" flipH="1">
            <a:off x="500034" y="6643710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12814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3631271" y="446110"/>
            <a:ext cx="186942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Задание 5</a:t>
            </a:r>
            <a:endParaRPr lang="ru-RU" sz="3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857224" y="1000108"/>
          <a:ext cx="7215238" cy="457200"/>
        </p:xfrm>
        <a:graphic>
          <a:graphicData uri="http://schemas.openxmlformats.org/drawingml/2006/table">
            <a:tbl>
              <a:tblPr/>
              <a:tblGrid>
                <a:gridCol w="7215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1" dirty="0" smtClean="0">
                          <a:latin typeface="Times New Roman"/>
                          <a:ea typeface="TimesNewRomanPSMT"/>
                          <a:cs typeface="Times New Roman"/>
                        </a:rPr>
                        <a:t>Составьте</a:t>
                      </a:r>
                      <a:r>
                        <a:rPr lang="ru-RU" sz="3000" b="1" baseline="0" dirty="0" smtClean="0">
                          <a:latin typeface="Times New Roman"/>
                          <a:ea typeface="TimesNewRomanPSMT"/>
                          <a:cs typeface="Times New Roman"/>
                        </a:rPr>
                        <a:t> </a:t>
                      </a:r>
                      <a:r>
                        <a:rPr lang="ru-RU" sz="3000" b="1" dirty="0" smtClean="0">
                          <a:latin typeface="Times New Roman"/>
                          <a:ea typeface="TimesNewRomanPSMT"/>
                          <a:cs typeface="Times New Roman"/>
                        </a:rPr>
                        <a:t> </a:t>
                      </a:r>
                      <a:r>
                        <a:rPr lang="ru-RU" sz="3000" b="1" dirty="0">
                          <a:latin typeface="Times New Roman"/>
                          <a:ea typeface="TimesNewRomanPSMT"/>
                          <a:cs typeface="Times New Roman"/>
                        </a:rPr>
                        <a:t>кластер  на основе  текстов</a:t>
                      </a:r>
                      <a:endParaRPr lang="ru-RU" sz="3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73" name="Oval 1"/>
          <p:cNvSpPr>
            <a:spLocks noChangeArrowheads="1"/>
          </p:cNvSpPr>
          <p:nvPr/>
        </p:nvSpPr>
        <p:spPr bwMode="auto">
          <a:xfrm>
            <a:off x="1214414" y="2857496"/>
            <a:ext cx="2214578" cy="2143140"/>
          </a:xfrm>
          <a:prstGeom prst="ellipse">
            <a:avLst/>
          </a:prstGeom>
          <a:solidFill>
            <a:srgbClr val="4BACC6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Как спасти Аральское море?</a:t>
            </a:r>
          </a:p>
        </p:txBody>
      </p:sp>
      <p:sp>
        <p:nvSpPr>
          <p:cNvPr id="3074" name="Oval 2"/>
          <p:cNvSpPr>
            <a:spLocks noChangeArrowheads="1"/>
          </p:cNvSpPr>
          <p:nvPr/>
        </p:nvSpPr>
        <p:spPr bwMode="auto">
          <a:xfrm>
            <a:off x="5572132" y="2786058"/>
            <a:ext cx="2214578" cy="2114559"/>
          </a:xfrm>
          <a:prstGeom prst="ellipse">
            <a:avLst/>
          </a:prstGeom>
          <a:gradFill rotWithShape="0">
            <a:gsLst>
              <a:gs pos="0">
                <a:srgbClr val="FABF8F"/>
              </a:gs>
              <a:gs pos="50000">
                <a:srgbClr val="F79646"/>
              </a:gs>
              <a:gs pos="100000">
                <a:srgbClr val="FABF8F"/>
              </a:gs>
            </a:gsLst>
            <a:lin ang="5400000" scaled="1"/>
          </a:gradFill>
          <a:ln w="12700">
            <a:solidFill>
              <a:srgbClr val="F79646"/>
            </a:solidFill>
            <a:round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Как спасти животных?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 flipH="1" flipV="1">
            <a:off x="2072464" y="264238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0800000">
            <a:off x="857224" y="4000504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6200000" flipV="1">
            <a:off x="1214414" y="2928934"/>
            <a:ext cx="28575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1214414" y="4786322"/>
            <a:ext cx="35719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 flipH="1" flipV="1">
            <a:off x="6430182" y="257095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3214678" y="3000372"/>
            <a:ext cx="35719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214678" y="4643446"/>
            <a:ext cx="28575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3428992" y="400050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>
            <a:off x="2108183" y="5249875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7786710" y="371316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5400000">
            <a:off x="6465107" y="5178437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rot="10800000">
            <a:off x="5143504" y="392906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rot="10800000">
            <a:off x="5357818" y="3000372"/>
            <a:ext cx="428628" cy="2159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rot="10800000" flipV="1">
            <a:off x="5357818" y="4573596"/>
            <a:ext cx="500066" cy="3556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rot="5400000" flipH="1" flipV="1">
            <a:off x="7465239" y="2821777"/>
            <a:ext cx="28575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 rot="16200000" flipH="1">
            <a:off x="7572396" y="4500570"/>
            <a:ext cx="35719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32" y="71414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7158" y="1928802"/>
          <a:ext cx="8501122" cy="1834642"/>
        </p:xfrm>
        <a:graphic>
          <a:graphicData uri="http://schemas.openxmlformats.org/drawingml/2006/table">
            <a:tbl>
              <a:tblPr/>
              <a:tblGrid>
                <a:gridCol w="8501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700" b="1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Дескрипторы:</a:t>
                      </a:r>
                      <a:endParaRPr lang="ru-RU" sz="2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7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-излагает </a:t>
                      </a:r>
                      <a:r>
                        <a:rPr lang="ru-RU" sz="27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мысли в логической последовательности;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7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-отстаивает </a:t>
                      </a:r>
                      <a:r>
                        <a:rPr lang="ru-RU" sz="27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свою точку зрения;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7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-грамотно </a:t>
                      </a:r>
                      <a:r>
                        <a:rPr lang="ru-RU" sz="27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оформляет  устную </a:t>
                      </a:r>
                      <a:r>
                        <a:rPr lang="ru-RU" sz="27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речь.</a:t>
                      </a:r>
                      <a:endParaRPr lang="ru-RU" sz="27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9" name="Picture 2" descr="https://clipart-best.com/img/book/book-clip-art-80.png"/>
          <p:cNvPicPr>
            <a:picLocks noChangeAspect="1" noChangeArrowheads="1"/>
          </p:cNvPicPr>
          <p:nvPr/>
        </p:nvPicPr>
        <p:blipFill>
          <a:blip r:embed="rId3" cstate="print"/>
          <a:srcRect l="12500" t="20292" r="8333" b="7906"/>
          <a:stretch>
            <a:fillRect/>
          </a:stretch>
        </p:blipFill>
        <p:spPr bwMode="auto">
          <a:xfrm>
            <a:off x="6929454" y="4714884"/>
            <a:ext cx="1785950" cy="1643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32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2928926" y="285728"/>
            <a:ext cx="372704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Примерные ответы:</a:t>
            </a:r>
            <a:endParaRPr lang="ru-RU" sz="3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1"/>
          <p:cNvSpPr>
            <a:spLocks noChangeArrowheads="1"/>
          </p:cNvSpPr>
          <p:nvPr/>
        </p:nvSpPr>
        <p:spPr bwMode="auto">
          <a:xfrm>
            <a:off x="1500166" y="2285992"/>
            <a:ext cx="2214578" cy="2143140"/>
          </a:xfrm>
          <a:prstGeom prst="ellipse">
            <a:avLst/>
          </a:prstGeom>
          <a:solidFill>
            <a:srgbClr val="4BACC6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Как спасти Аральское море?</a:t>
            </a:r>
          </a:p>
        </p:txBody>
      </p:sp>
      <p:sp>
        <p:nvSpPr>
          <p:cNvPr id="8" name="Oval 2"/>
          <p:cNvSpPr>
            <a:spLocks noChangeArrowheads="1"/>
          </p:cNvSpPr>
          <p:nvPr/>
        </p:nvSpPr>
        <p:spPr bwMode="auto">
          <a:xfrm>
            <a:off x="5715008" y="2285992"/>
            <a:ext cx="2000264" cy="1857387"/>
          </a:xfrm>
          <a:prstGeom prst="ellipse">
            <a:avLst/>
          </a:prstGeom>
          <a:gradFill rotWithShape="0">
            <a:gsLst>
              <a:gs pos="0">
                <a:srgbClr val="FABF8F"/>
              </a:gs>
              <a:gs pos="50000">
                <a:srgbClr val="F79646"/>
              </a:gs>
              <a:gs pos="100000">
                <a:srgbClr val="FABF8F"/>
              </a:gs>
            </a:gsLst>
            <a:lin ang="5400000" scaled="1"/>
          </a:gradFill>
          <a:ln w="12700">
            <a:solidFill>
              <a:srgbClr val="F79646"/>
            </a:solidFill>
            <a:round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Как спасти животных?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524000" y="2214554"/>
          <a:ext cx="6096000" cy="192786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74058" y="1785926"/>
            <a:ext cx="31836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соблюдать технологию полива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715009" y="1714488"/>
            <a:ext cx="2357454" cy="37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Создание Красных книг</a:t>
            </a:r>
            <a:endParaRPr lang="ru-RU" sz="1600" dirty="0">
              <a:solidFill>
                <a:schemeClr val="accent6">
                  <a:lumMod val="75000"/>
                </a:schemeClr>
              </a:solidFill>
              <a:ea typeface="Times New Roman"/>
              <a:cs typeface="Times New Roman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42844" y="3500437"/>
          <a:ext cx="1714512" cy="571505"/>
        </p:xfrm>
        <a:graphic>
          <a:graphicData uri="http://schemas.openxmlformats.org/drawingml/2006/table">
            <a:tbl>
              <a:tblPr/>
              <a:tblGrid>
                <a:gridCol w="1714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15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71406" y="2714620"/>
            <a:ext cx="18573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dirty="0" smtClean="0">
                <a:solidFill>
                  <a:schemeClr val="accent1"/>
                </a:solidFill>
                <a:latin typeface="Times New Roman"/>
                <a:ea typeface="Times New Roman"/>
              </a:rPr>
              <a:t>Контролировать</a:t>
            </a:r>
          </a:p>
          <a:p>
            <a:r>
              <a:rPr lang="kk-KZ" sz="1600" dirty="0" smtClean="0">
                <a:solidFill>
                  <a:schemeClr val="accent1"/>
                </a:solidFill>
                <a:latin typeface="Times New Roman"/>
                <a:ea typeface="Times New Roman"/>
              </a:rPr>
              <a:t>расходы воды                                               </a:t>
            </a:r>
            <a:endParaRPr lang="ru-RU" sz="1600" dirty="0">
              <a:solidFill>
                <a:schemeClr val="accent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786182" y="2714620"/>
            <a:ext cx="12955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выращивать </a:t>
            </a:r>
          </a:p>
          <a:p>
            <a:r>
              <a:rPr lang="kk-KZ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пшеницу</a:t>
            </a:r>
            <a:endParaRPr lang="ru-RU" sz="16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42844" y="4071942"/>
            <a:ext cx="14515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Постройка </a:t>
            </a:r>
          </a:p>
          <a:p>
            <a:r>
              <a:rPr lang="kk-KZ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плотин и дамб</a:t>
            </a:r>
            <a:endParaRPr lang="ru-RU" sz="16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571868" y="3883887"/>
            <a:ext cx="141756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озеленение </a:t>
            </a:r>
          </a:p>
          <a:p>
            <a:r>
              <a:rPr lang="kk-KZ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высушенного </a:t>
            </a:r>
          </a:p>
          <a:p>
            <a:r>
              <a:rPr lang="kk-KZ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дна моря</a:t>
            </a:r>
            <a:endParaRPr lang="ru-RU" sz="16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715272" y="3071811"/>
            <a:ext cx="14791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Искуственное</a:t>
            </a:r>
          </a:p>
          <a:p>
            <a:r>
              <a:rPr lang="kk-KZ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разведение</a:t>
            </a:r>
            <a:endParaRPr lang="ru-RU" sz="16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1524000" y="3323844"/>
          <a:ext cx="6096000" cy="192786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" name="Прямоугольник 24"/>
          <p:cNvSpPr/>
          <p:nvPr/>
        </p:nvSpPr>
        <p:spPr>
          <a:xfrm>
            <a:off x="5643570" y="4429132"/>
            <a:ext cx="3571900" cy="37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1600" dirty="0" smtClean="0">
                <a:solidFill>
                  <a:schemeClr val="accent6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Создание заповедников </a:t>
            </a:r>
            <a:endParaRPr lang="ru-RU" sz="1600" dirty="0">
              <a:solidFill>
                <a:schemeClr val="accent6">
                  <a:lumMod val="75000"/>
                </a:schemeClr>
              </a:solidFill>
              <a:ea typeface="Times New Roman"/>
              <a:cs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572000" y="3071811"/>
            <a:ext cx="20717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борьба </a:t>
            </a:r>
          </a:p>
          <a:p>
            <a:r>
              <a:rPr lang="kk-KZ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браконьерством</a:t>
            </a:r>
            <a:endParaRPr lang="ru-RU" sz="16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 rot="10800000">
            <a:off x="5214942" y="3357562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5400000">
            <a:off x="6607983" y="4393413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7715272" y="3357562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5400000" flipH="1" flipV="1">
            <a:off x="6537339" y="2178041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5400000" flipH="1" flipV="1">
            <a:off x="2465373" y="2178041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rot="10800000">
            <a:off x="1285852" y="3000372"/>
            <a:ext cx="28575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rot="10800000" flipV="1">
            <a:off x="1285852" y="4071942"/>
            <a:ext cx="42862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3714744" y="3786190"/>
            <a:ext cx="285752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3571868" y="2857496"/>
            <a:ext cx="285752" cy="149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32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3774147" y="285728"/>
            <a:ext cx="186942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Задание 6</a:t>
            </a:r>
            <a:endParaRPr lang="ru-RU" sz="3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1406" y="1000108"/>
          <a:ext cx="8858312" cy="473202"/>
        </p:xfrm>
        <a:graphic>
          <a:graphicData uri="http://schemas.openxmlformats.org/drawingml/2006/table">
            <a:tbl>
              <a:tblPr/>
              <a:tblGrid>
                <a:gridCol w="885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7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Укажите верные (В) или</a:t>
                      </a:r>
                      <a:r>
                        <a:rPr lang="kk-KZ" sz="2700" b="1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неверные (Н)</a:t>
                      </a:r>
                      <a:r>
                        <a:rPr lang="kk-KZ" sz="27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ответы.</a:t>
                      </a:r>
                      <a:endParaRPr lang="ru-RU" sz="27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1406" y="1772816"/>
            <a:ext cx="7884970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spcAft>
                <a:spcPts val="0"/>
              </a:spcAft>
              <a:buAutoNum type="arabicParenR"/>
            </a:pPr>
            <a:r>
              <a:rPr lang="kk-KZ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 мире увеличивается количество вымираюших  </a:t>
            </a:r>
          </a:p>
          <a:p>
            <a:pPr marL="457200" indent="-457200">
              <a:lnSpc>
                <a:spcPct val="115000"/>
              </a:lnSpc>
              <a:spcAft>
                <a:spcPts val="0"/>
              </a:spcAft>
            </a:pPr>
            <a:r>
              <a:rPr lang="kk-KZ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    животных ,птиц и рыб...</a:t>
            </a:r>
            <a:endParaRPr lang="ru-RU" sz="2400" dirty="0">
              <a:ea typeface="Times New Roman"/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438" y="2636912"/>
            <a:ext cx="8929718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spcAft>
                <a:spcPts val="0"/>
              </a:spcAft>
              <a:buAutoNum type="arabicParenR" startAt="2"/>
            </a:pPr>
            <a:r>
              <a:rPr lang="kk-KZ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Виной является цивилизация и деятельность человека, </a:t>
            </a:r>
          </a:p>
          <a:p>
            <a:pPr marL="457200" indent="-457200">
              <a:lnSpc>
                <a:spcPct val="115000"/>
              </a:lnSpc>
              <a:spcAft>
                <a:spcPts val="0"/>
              </a:spcAft>
            </a:pPr>
            <a:r>
              <a:rPr lang="kk-KZ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    а именно браконьерство...</a:t>
            </a:r>
            <a:endParaRPr lang="ru-RU" sz="2400" dirty="0">
              <a:ea typeface="Times New Roman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406" y="3518184"/>
            <a:ext cx="7929618" cy="914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3)   Человечеством не предпринимаются никакие меры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     по защите фауны...</a:t>
            </a:r>
            <a:endParaRPr lang="ru-RU" sz="2400" dirty="0">
              <a:ea typeface="Times New Roman"/>
              <a:cs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1406" y="4437112"/>
            <a:ext cx="6929486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spcAft>
                <a:spcPts val="0"/>
              </a:spcAft>
              <a:buAutoNum type="arabicParenR" startAt="4"/>
            </a:pPr>
            <a:r>
              <a:rPr lang="kk-KZ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Трагедия Арала затрагивает не только Казахстан...</a:t>
            </a:r>
            <a:endParaRPr lang="ru-RU" sz="2400" dirty="0">
              <a:ea typeface="Times New Roman"/>
              <a:cs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316416" y="4725144"/>
            <a:ext cx="500066" cy="4286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8286776" y="2000240"/>
            <a:ext cx="500066" cy="4286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316416" y="3645024"/>
            <a:ext cx="500066" cy="4286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8316416" y="2852936"/>
            <a:ext cx="500066" cy="4286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32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00034" y="2143116"/>
          <a:ext cx="7929618" cy="1673606"/>
        </p:xfrm>
        <a:graphic>
          <a:graphicData uri="http://schemas.openxmlformats.org/drawingml/2006/table">
            <a:tbl>
              <a:tblPr/>
              <a:tblGrid>
                <a:gridCol w="7929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7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Дескрипторы:</a:t>
                      </a:r>
                      <a:endParaRPr lang="ru-RU" sz="27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7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-опирается на </a:t>
                      </a:r>
                      <a:r>
                        <a:rPr lang="kk-KZ" sz="27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тексты;</a:t>
                      </a:r>
                      <a:endParaRPr lang="ru-RU" sz="2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7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-выделяет верные и неверные </a:t>
                      </a:r>
                      <a:r>
                        <a:rPr lang="kk-KZ" sz="27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утверждения.</a:t>
                      </a:r>
                      <a:endParaRPr lang="ru-RU" sz="2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9" name="Picture 2" descr="https://clipart-best.com/img/book/book-clip-art-80.png"/>
          <p:cNvPicPr>
            <a:picLocks noChangeAspect="1" noChangeArrowheads="1"/>
          </p:cNvPicPr>
          <p:nvPr/>
        </p:nvPicPr>
        <p:blipFill>
          <a:blip r:embed="rId3" cstate="print"/>
          <a:srcRect l="12500" t="20292" r="8333" b="7906"/>
          <a:stretch>
            <a:fillRect/>
          </a:stretch>
        </p:blipFill>
        <p:spPr bwMode="auto">
          <a:xfrm>
            <a:off x="6929454" y="4714884"/>
            <a:ext cx="1785950" cy="1643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3357554" y="357166"/>
            <a:ext cx="3901774" cy="5806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3000" b="1" dirty="0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Правильные ответы:</a:t>
            </a:r>
            <a:endParaRPr lang="ru-RU" sz="3000" b="1" dirty="0">
              <a:solidFill>
                <a:schemeClr val="bg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406" y="1844824"/>
            <a:ext cx="8143932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1) В мире увеличивается количество вымираюших   животных ,птиц и рыб...</a:t>
            </a:r>
            <a:endParaRPr lang="ru-RU" sz="2400" dirty="0">
              <a:ea typeface="Times New Roman"/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438" y="2839199"/>
            <a:ext cx="8929718" cy="914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2) Виной является цивилизация и деятельность человека,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  а именно браконьерство...</a:t>
            </a:r>
            <a:endParaRPr lang="ru-RU" sz="2400" dirty="0">
              <a:ea typeface="Times New Roman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406" y="3789040"/>
            <a:ext cx="7929618" cy="914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3) Человечеством не предпринимаются никакие меры по защите фауны...</a:t>
            </a:r>
            <a:endParaRPr lang="ru-RU" sz="2400" dirty="0">
              <a:ea typeface="Times New Roman"/>
              <a:cs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1406" y="4725144"/>
            <a:ext cx="6929486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4) Трагедия Арала затрагивает не только Казахстан...</a:t>
            </a:r>
            <a:endParaRPr lang="ru-RU" sz="2400" dirty="0">
              <a:ea typeface="Times New Roman"/>
              <a:cs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172400" y="1916832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8172400" y="2786058"/>
            <a:ext cx="720080" cy="6429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172400" y="3717032"/>
            <a:ext cx="720080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8172400" y="4797152"/>
            <a:ext cx="720080" cy="7200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</a:t>
            </a:r>
            <a:endParaRPr lang="ru-RU" dirty="0"/>
          </a:p>
        </p:txBody>
      </p:sp>
      <p:cxnSp>
        <p:nvCxnSpPr>
          <p:cNvPr id="1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32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3357554" y="357166"/>
            <a:ext cx="2048702" cy="5806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3000" b="1" dirty="0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Рефлексия</a:t>
            </a:r>
            <a:endParaRPr lang="ru-RU" sz="3000" b="1" dirty="0">
              <a:solidFill>
                <a:schemeClr val="bg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8" y="1357298"/>
          <a:ext cx="7119966" cy="1828800"/>
        </p:xfrm>
        <a:graphic>
          <a:graphicData uri="http://schemas.openxmlformats.org/drawingml/2006/table">
            <a:tbl>
              <a:tblPr/>
              <a:tblGrid>
                <a:gridCol w="7119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71636">
                <a:tc>
                  <a:txBody>
                    <a:bodyPr/>
                    <a:lstStyle/>
                    <a:p>
                      <a:pPr algn="l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Как</a:t>
                      </a:r>
                      <a:r>
                        <a:rPr lang="ru-RU" sz="2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проходило занятие? Что было удачно?</a:t>
                      </a:r>
                    </a:p>
                    <a:p>
                      <a:pPr algn="l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2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Что было неудачно?</a:t>
                      </a:r>
                    </a:p>
                    <a:p>
                      <a:pPr algn="l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2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Что вы хотите изменить?</a:t>
                      </a:r>
                    </a:p>
                    <a:p>
                      <a:pPr algn="l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2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какой  поддержке  Вы нуждаетесь?</a:t>
                      </a:r>
                      <a:endParaRPr lang="ru-RU" sz="7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8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32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1000108"/>
          <a:ext cx="8429684" cy="1785950"/>
        </p:xfrm>
        <a:graphic>
          <a:graphicData uri="http://schemas.openxmlformats.org/drawingml/2006/table">
            <a:tbl>
              <a:tblPr/>
              <a:tblGrid>
                <a:gridCol w="84296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859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Ребята</a:t>
                      </a: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наш урок подошел к концу. 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 fontAlgn="base">
                        <a:lnSpc>
                          <a:spcPts val="1800"/>
                        </a:lnSpc>
                        <a:spcBef>
                          <a:spcPts val="1125"/>
                        </a:spcBef>
                        <a:spcAft>
                          <a:spcPts val="2250"/>
                        </a:spcAft>
                      </a:pPr>
                      <a:endParaRPr lang="ru-RU" sz="2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85720" y="1428736"/>
          <a:ext cx="8429684" cy="4023360"/>
        </p:xfrm>
        <a:graphic>
          <a:graphicData uri="http://schemas.openxmlformats.org/drawingml/2006/table">
            <a:tbl>
              <a:tblPr/>
              <a:tblGrid>
                <a:gridCol w="84296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Вы узнали: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24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об угрозе исчезновения 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растений,</a:t>
                      </a:r>
                      <a:r>
                        <a:rPr lang="ru-RU" sz="2400" baseline="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животных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, птиц</a:t>
                      </a:r>
                      <a:r>
                        <a:rPr lang="ru-RU" sz="2400" baseline="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и 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рыб</a:t>
                      </a:r>
                      <a:r>
                        <a:rPr lang="kk-KZ" sz="24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;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kk-KZ" sz="240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научились </a:t>
                      </a: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находить основную и детальную информацию </a:t>
                      </a: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сообщения,  определяя  </a:t>
                      </a: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причинно-следственные связи и делая выводы</a:t>
                      </a: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;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lang="ru-RU" sz="2400" dirty="0" err="1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участво</a:t>
                      </a:r>
                      <a:r>
                        <a:rPr lang="kk-KZ" sz="24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вали </a:t>
                      </a:r>
                      <a:r>
                        <a:rPr lang="ru-RU" sz="24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в диалоге по общественно значимым проблемам, 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 аргументируя </a:t>
                      </a:r>
                      <a:r>
                        <a:rPr lang="ru-RU" sz="24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свою точку зрения;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-состав</a:t>
                      </a:r>
                      <a:r>
                        <a:rPr lang="kk-KZ" sz="24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ляли</a:t>
                      </a:r>
                      <a:r>
                        <a:rPr lang="ru-RU" sz="24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кластер на основе текстов</a:t>
                      </a:r>
                      <a:r>
                        <a:rPr lang="kk-KZ" sz="24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;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-</a:t>
                      </a:r>
                      <a:r>
                        <a:rPr lang="ru-RU" sz="2400" dirty="0" err="1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заполн</a:t>
                      </a:r>
                      <a:r>
                        <a:rPr lang="kk-KZ" sz="24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яли</a:t>
                      </a:r>
                      <a:r>
                        <a:rPr lang="ru-RU" sz="24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таблицу</a:t>
                      </a:r>
                      <a:r>
                        <a:rPr lang="kk-KZ" sz="24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;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- </a:t>
                      </a:r>
                      <a:r>
                        <a:rPr lang="ru-RU" sz="2400" dirty="0" err="1" smtClean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излага</a:t>
                      </a:r>
                      <a:r>
                        <a:rPr lang="kk-KZ" sz="24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ли</a:t>
                      </a:r>
                      <a:r>
                        <a:rPr lang="ru-RU" sz="24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содержание рассказов, определяя тему и основную мысль</a:t>
                      </a:r>
                      <a:r>
                        <a:rPr lang="kk-KZ" sz="2400" dirty="0">
                          <a:latin typeface="Times New Roman"/>
                          <a:ea typeface="TimesNewRomanPSMT"/>
                          <a:cs typeface="Times New Roman"/>
                        </a:rPr>
                        <a:t>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95536" y="4653136"/>
          <a:ext cx="8462744" cy="1714330"/>
        </p:xfrm>
        <a:graphic>
          <a:graphicData uri="http://schemas.openxmlformats.org/drawingml/2006/table">
            <a:tbl>
              <a:tblPr/>
              <a:tblGrid>
                <a:gridCol w="84627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143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2928926" y="428604"/>
            <a:ext cx="2928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Итог  урока: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38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9222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048" y="128147"/>
            <a:ext cx="969242" cy="1023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1196752"/>
            <a:ext cx="849694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И мне бы хотелось закончить словами Президента Казахстана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Касым-Жомарта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Токаева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которые он  опубликовал в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Twitter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пост о важности защиты природы.</a:t>
            </a:r>
          </a:p>
          <a:p>
            <a:endParaRPr lang="ru-RU" sz="2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kk-KZ" sz="2400" b="1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«В Казахстане под угрозой вымирания находятся десятки видов животных, птиц, рыб и растений. Защита природы –дело государственной важности», -написал Глава государства. </a:t>
            </a:r>
          </a:p>
          <a:p>
            <a:endParaRPr lang="ru-RU" sz="2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kk-KZ" sz="2400" b="1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</a:t>
            </a:r>
            <a:r>
              <a:rPr lang="kk-KZ" sz="24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Мы все должны беречь и охранять флору и фауну не только Казахстана, но всего мира.</a:t>
            </a:r>
            <a:endParaRPr lang="ru-RU" sz="24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39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85984" y="285728"/>
            <a:ext cx="526573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Рекомендуемое учебное задание:</a:t>
            </a:r>
            <a:endParaRPr lang="ru-RU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7158" y="1500174"/>
            <a:ext cx="83582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Составьте презентацию на тему «Животные, которых никто никогда не увидит» или «Вымирающие животные мира».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547664" y="3933055"/>
          <a:ext cx="6072336" cy="1296147"/>
        </p:xfrm>
        <a:graphic>
          <a:graphicData uri="http://schemas.openxmlformats.org/drawingml/2006/table">
            <a:tbl>
              <a:tblPr/>
              <a:tblGrid>
                <a:gridCol w="6072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96147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3834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6" name="Google Shape;124;p4"/>
          <p:cNvCxnSpPr>
            <a:cxnSpLocks noChangeShapeType="1"/>
          </p:cNvCxnSpPr>
          <p:nvPr/>
        </p:nvCxnSpPr>
        <p:spPr bwMode="auto">
          <a:xfrm>
            <a:off x="300004" y="6572272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715147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667008" y="408602"/>
          <a:ext cx="3905256" cy="520068"/>
        </p:xfrm>
        <a:graphic>
          <a:graphicData uri="http://schemas.openxmlformats.org/drawingml/2006/table">
            <a:tbl>
              <a:tblPr/>
              <a:tblGrid>
                <a:gridCol w="3905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0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3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Примерные</a:t>
                      </a:r>
                      <a:r>
                        <a:rPr lang="kk-KZ" sz="3000" b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 ответы:</a:t>
                      </a:r>
                      <a:endParaRPr lang="ru-RU" sz="3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14282" y="1285860"/>
          <a:ext cx="8643998" cy="3500462"/>
        </p:xfrm>
        <a:graphic>
          <a:graphicData uri="http://schemas.openxmlformats.org/drawingml/2006/table">
            <a:tbl>
              <a:tblPr/>
              <a:tblGrid>
                <a:gridCol w="8643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004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latin typeface="Times New Roman"/>
                          <a:ea typeface="Times New Roman"/>
                        </a:rPr>
                        <a:t>        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800" baseline="0" dirty="0" smtClean="0">
                          <a:latin typeface="Times New Roman"/>
                          <a:ea typeface="Times New Roman"/>
                        </a:rPr>
                        <a:t>     </a:t>
                      </a:r>
                      <a:r>
                        <a:rPr lang="kk-KZ" sz="2800" dirty="0" smtClean="0">
                          <a:latin typeface="Times New Roman"/>
                          <a:ea typeface="Times New Roman"/>
                        </a:rPr>
                        <a:t>Человечество </a:t>
                      </a:r>
                      <a:r>
                        <a:rPr lang="kk-KZ" sz="2800" dirty="0">
                          <a:latin typeface="Times New Roman"/>
                          <a:ea typeface="Times New Roman"/>
                        </a:rPr>
                        <a:t>может скрещивать особи, но новый вид создать пока не может</a:t>
                      </a:r>
                      <a:r>
                        <a:rPr lang="kk-KZ" sz="2800" dirty="0" smtClean="0">
                          <a:latin typeface="Times New Roman"/>
                          <a:ea typeface="Times New Roman"/>
                        </a:rPr>
                        <a:t>. Как бы люди  не старались, но</a:t>
                      </a:r>
                      <a:r>
                        <a:rPr lang="kk-KZ" sz="2800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kk-KZ" sz="2800" dirty="0" smtClean="0">
                          <a:latin typeface="Times New Roman"/>
                          <a:ea typeface="Times New Roman"/>
                        </a:rPr>
                        <a:t>пока создать вымершие</a:t>
                      </a:r>
                      <a:r>
                        <a:rPr lang="kk-KZ" sz="2800" baseline="0" dirty="0" smtClean="0">
                          <a:latin typeface="Times New Roman"/>
                          <a:ea typeface="Times New Roman"/>
                        </a:rPr>
                        <a:t> виды животных не получается.</a:t>
                      </a:r>
                      <a:r>
                        <a:rPr lang="kk-KZ" sz="2800" dirty="0" smtClean="0">
                          <a:latin typeface="Times New Roman"/>
                          <a:ea typeface="Times New Roman"/>
                        </a:rPr>
                        <a:t> Если животное </a:t>
                      </a:r>
                      <a:r>
                        <a:rPr lang="kk-KZ" sz="2800" dirty="0">
                          <a:latin typeface="Times New Roman"/>
                          <a:ea typeface="Times New Roman"/>
                        </a:rPr>
                        <a:t>уже является редким, но еще не стоит на пороге </a:t>
                      </a:r>
                      <a:r>
                        <a:rPr lang="kk-KZ" sz="2800" dirty="0" smtClean="0">
                          <a:latin typeface="Times New Roman"/>
                          <a:ea typeface="Times New Roman"/>
                        </a:rPr>
                        <a:t>вымирания</a:t>
                      </a:r>
                      <a:r>
                        <a:rPr lang="kk-KZ" sz="2800" dirty="0">
                          <a:latin typeface="Times New Roman"/>
                          <a:ea typeface="Times New Roman"/>
                        </a:rPr>
                        <a:t>, практикуется создание заповедников.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40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59632" y="1772816"/>
            <a:ext cx="6984776" cy="957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470"/>
              </a:lnSpc>
              <a:spcAft>
                <a:spcPts val="1000"/>
              </a:spcAft>
            </a:pP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Спасибо, ребята, огромное вам.</a:t>
            </a:r>
            <a:endParaRPr lang="ru-RU" sz="2400" dirty="0" smtClean="0">
              <a:solidFill>
                <a:schemeClr val="tx2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>
              <a:lnSpc>
                <a:spcPts val="1470"/>
              </a:lnSpc>
              <a:spcAft>
                <a:spcPts val="1000"/>
              </a:spcAft>
            </a:pP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 то, что упорно и дружно трудились,</a:t>
            </a:r>
            <a:endParaRPr lang="ru-RU" sz="2400" dirty="0" smtClean="0">
              <a:solidFill>
                <a:schemeClr val="tx2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>
              <a:lnSpc>
                <a:spcPts val="1470"/>
              </a:lnSpc>
              <a:spcAft>
                <a:spcPts val="1000"/>
              </a:spcAft>
            </a:pP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 знания точно уж вам пригодились.</a:t>
            </a:r>
            <a:endParaRPr lang="ru-RU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4545" r="11484" b="86364"/>
          <a:stretch/>
        </p:blipFill>
        <p:spPr bwMode="auto">
          <a:xfrm>
            <a:off x="0" y="-24"/>
            <a:ext cx="91440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7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Прямоугольник 8"/>
          <p:cNvSpPr/>
          <p:nvPr/>
        </p:nvSpPr>
        <p:spPr>
          <a:xfrm>
            <a:off x="3857620" y="-24"/>
            <a:ext cx="186942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Задание 1</a:t>
            </a:r>
            <a:endParaRPr lang="ru-RU" sz="3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571480"/>
            <a:ext cx="89297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Прочитайте. Вычлените основную и детальную информацию текста,  определяя причинно-следственные связи и делая выводы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42876" y="1340768"/>
          <a:ext cx="8858280" cy="5177810"/>
        </p:xfrm>
        <a:graphic>
          <a:graphicData uri="http://schemas.openxmlformats.org/drawingml/2006/table">
            <a:tbl>
              <a:tblPr/>
              <a:tblGrid>
                <a:gridCol w="885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778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                                           </a:t>
                      </a:r>
                      <a:r>
                        <a:rPr lang="ru-RU" sz="2000" b="1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Трагедия Арала</a:t>
                      </a:r>
                      <a:r>
                        <a:rPr lang="ru-RU" sz="2000" b="1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                                                                                                                   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</a:t>
                      </a:r>
                      <a:r>
                        <a:rPr lang="ru-RU" sz="200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прямой вине Министерства мелиорации и водного хозяйства СССР </a:t>
                      </a:r>
                      <a:r>
                        <a:rPr lang="ru-RU" sz="200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Аральский</a:t>
                      </a:r>
                      <a:r>
                        <a:rPr lang="ru-RU" sz="200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регион превратился в мертвую зону. Уровень Аральского моря понизился на 14 м, площадь акватории сократилась на 40%, объем воды - на 65%. Если еще в 1950-х гг. здесь водилось 24 вида рыбы, 12 из которых представляли промысловую ценность, а уловы достигали 500 тыс. т в год, то к концу 1980-х гг. 20 видов рыбы полностью исчезли и море утратило свое </a:t>
                      </a:r>
                      <a:r>
                        <a:rPr lang="ru-RU" sz="200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рыбохозяйственное</a:t>
                      </a:r>
                      <a:r>
                        <a:rPr lang="ru-RU" sz="200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значение. Высохшее морское дно превратилось в гигантский очаг </a:t>
                      </a:r>
                      <a:r>
                        <a:rPr lang="ru-RU" sz="200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соленакопления</a:t>
                      </a:r>
                      <a:r>
                        <a:rPr lang="ru-RU" sz="200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 зарождения </a:t>
                      </a:r>
                      <a:r>
                        <a:rPr lang="ru-RU" sz="200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солепылевых</a:t>
                      </a:r>
                      <a:r>
                        <a:rPr lang="ru-RU" sz="200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бурь.</a:t>
                      </a:r>
                      <a:r>
                        <a:rPr lang="ru-RU" sz="20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                                                                                            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aseline="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</a:t>
                      </a:r>
                      <a:r>
                        <a:rPr lang="ru-RU" sz="200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поверхности солончаков, которые занимают огромные площади высохшего дна Аральского моря, в атмосферу ежегодно поднимается около 65 </a:t>
                      </a:r>
                      <a:r>
                        <a:rPr lang="ru-RU" sz="200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</a:t>
                      </a:r>
                      <a:r>
                        <a:rPr lang="ru-RU" sz="200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т ядовитой тонкодисперсной соли. Распространяясь на запад, она образует </a:t>
                      </a:r>
                      <a:r>
                        <a:rPr lang="ru-RU" sz="2000" dirty="0" err="1" smtClean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пылесолевые</a:t>
                      </a:r>
                      <a:r>
                        <a:rPr lang="ru-RU" sz="2000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облака, дальность переноса которых неограниченна. 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3760" marR="1137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4545" r="11484" b="86364"/>
          <a:stretch/>
        </p:blipFill>
        <p:spPr bwMode="auto">
          <a:xfrm>
            <a:off x="0" y="-24"/>
            <a:ext cx="91440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24000" y="2719956"/>
          <a:ext cx="6096000" cy="280416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b="1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57158" y="3214686"/>
          <a:ext cx="8501122" cy="2857520"/>
        </p:xfrm>
        <a:graphic>
          <a:graphicData uri="http://schemas.openxmlformats.org/drawingml/2006/table">
            <a:tbl>
              <a:tblPr/>
              <a:tblGrid>
                <a:gridCol w="8501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575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Прямоугольник 10"/>
          <p:cNvSpPr/>
          <p:nvPr/>
        </p:nvSpPr>
        <p:spPr>
          <a:xfrm>
            <a:off x="395536" y="764704"/>
            <a:ext cx="813690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srgbClr val="13131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Понятно, что все это сказалось на жизни населения Приаралья и его здоровье. Примерно с начала 1970-х гг. в связи с дальнейшей </a:t>
            </a:r>
            <a:r>
              <a:rPr lang="ru-RU" sz="2000" dirty="0" err="1" smtClean="0">
                <a:solidFill>
                  <a:srgbClr val="13131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экстенсификацией</a:t>
            </a:r>
            <a:r>
              <a:rPr lang="ru-RU" sz="2000" dirty="0" smtClean="0">
                <a:solidFill>
                  <a:srgbClr val="13131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сельхозпроизводства в Казахстане начал применяться так называемый кочевой метод земледелия. Поля, утратившие естественное плодородие почв, выводились из хозяйственного оборота, а вместо них распахивались пастбища на свободных землях.</a:t>
            </a:r>
            <a:endParaRPr lang="ru-RU" sz="2000" dirty="0"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pic>
        <p:nvPicPr>
          <p:cNvPr id="12" name="Рисунок 11" descr="http://bibliotekar.kz/images/116untitled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140968"/>
            <a:ext cx="7848872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4545" r="11484" b="86364"/>
          <a:stretch/>
        </p:blipFill>
        <p:spPr bwMode="auto">
          <a:xfrm>
            <a:off x="0" y="-24"/>
            <a:ext cx="91440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24000" y="2719956"/>
          <a:ext cx="6096000" cy="280416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b="1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57158" y="836712"/>
          <a:ext cx="8501122" cy="5328592"/>
        </p:xfrm>
        <a:graphic>
          <a:graphicData uri="http://schemas.openxmlformats.org/drawingml/2006/table">
            <a:tbl>
              <a:tblPr/>
              <a:tblGrid>
                <a:gridCol w="8501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285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rgbClr val="13131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ru-RU" sz="2000" dirty="0" smtClean="0">
                          <a:solidFill>
                            <a:srgbClr val="13131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2000" dirty="0">
                          <a:solidFill>
                            <a:srgbClr val="13131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свою очередь, чтобы восполнить дефицит пастбищ, сжигались реликтовые леса в поймах рек Сырдарья, </a:t>
                      </a:r>
                      <a:r>
                        <a:rPr lang="ru-RU" sz="2000" dirty="0" err="1">
                          <a:solidFill>
                            <a:srgbClr val="13131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Жанадарья</a:t>
                      </a:r>
                      <a:r>
                        <a:rPr lang="ru-RU" sz="2000" dirty="0">
                          <a:solidFill>
                            <a:srgbClr val="13131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000" dirty="0" err="1" smtClean="0">
                          <a:solidFill>
                            <a:srgbClr val="13131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Колгандарья</a:t>
                      </a:r>
                      <a:r>
                        <a:rPr lang="ru-RU" sz="2000" dirty="0" smtClean="0">
                          <a:solidFill>
                            <a:srgbClr val="13131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2000" dirty="0">
                          <a:solidFill>
                            <a:srgbClr val="13131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 </a:t>
                      </a:r>
                      <a:r>
                        <a:rPr lang="ru-RU" sz="2000" dirty="0" err="1">
                          <a:solidFill>
                            <a:srgbClr val="13131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Кувандарья</a:t>
                      </a:r>
                      <a:r>
                        <a:rPr lang="ru-RU" sz="2000" dirty="0">
                          <a:solidFill>
                            <a:srgbClr val="13131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2000" dirty="0" smtClean="0">
                          <a:solidFill>
                            <a:srgbClr val="13131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Вследствие </a:t>
                      </a:r>
                      <a:r>
                        <a:rPr lang="ru-RU" sz="2000" dirty="0">
                          <a:solidFill>
                            <a:srgbClr val="13131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этого лесные массивы в Приаралье почти полностью были уничтожены. Например, по берегам Сырдарьи сохранилось менее 1/5 их первоначальной площади. В дельтах этих рек исчезли и обширные площади тростника, он вырубался для производства бумаги. </a:t>
                      </a:r>
                      <a:r>
                        <a:rPr lang="ru-RU" sz="2000" dirty="0" err="1">
                          <a:solidFill>
                            <a:srgbClr val="13131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Приаральская</a:t>
                      </a:r>
                      <a:r>
                        <a:rPr lang="ru-RU" sz="2000" dirty="0">
                          <a:solidFill>
                            <a:srgbClr val="13131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13131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дельта </a:t>
                      </a:r>
                      <a:r>
                        <a:rPr lang="ru-RU" sz="2000" dirty="0">
                          <a:solidFill>
                            <a:srgbClr val="13131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превратилась в болота и такыры. Из обитавших здесь 173 видов животных, значительная часть которых была занесена в Красную книгу СССР, осталось лишь 38. Антропогенная экологическая катастрофа, вызванная безвозвратным изъятием вод рек Амударьи и Сырдарьи, до сих пор сопровождается химическим загрязнением главных источников питьевой воды региона, что делает практически невыносимыми условия жизни в низовьях этих рек.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4545" r="11484" b="86364"/>
          <a:stretch/>
        </p:blipFill>
        <p:spPr bwMode="auto">
          <a:xfrm>
            <a:off x="0" y="142852"/>
            <a:ext cx="91440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9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14282" y="928670"/>
          <a:ext cx="8715436" cy="5357850"/>
        </p:xfrm>
        <a:graphic>
          <a:graphicData uri="http://schemas.openxmlformats.org/drawingml/2006/table">
            <a:tbl>
              <a:tblPr/>
              <a:tblGrid>
                <a:gridCol w="8715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578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i="1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Основная</a:t>
                      </a:r>
                      <a:r>
                        <a:rPr lang="ru-RU" sz="2400" b="1" i="1" dirty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 </a:t>
                      </a:r>
                      <a:r>
                        <a:rPr lang="ru-RU" sz="2400" b="1" i="1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та </a:t>
                      </a:r>
                      <a:r>
                        <a:rPr lang="ru-RU" sz="2400" b="1" i="1" dirty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без которой не был бы понятен авторский </a:t>
                      </a:r>
                      <a:r>
                        <a:rPr lang="ru-RU" sz="2400" b="1" i="1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замысел (</a:t>
                      </a:r>
                      <a:r>
                        <a:rPr lang="ru-RU" sz="2400" b="1" i="1" dirty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ключевые слова</a:t>
                      </a:r>
                      <a:r>
                        <a:rPr lang="ru-RU" sz="2400" b="1" i="1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).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b="1" i="1" dirty="0" smtClean="0">
                        <a:solidFill>
                          <a:srgbClr val="131313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i="1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Детальная</a:t>
                      </a:r>
                      <a:r>
                        <a:rPr lang="ru-RU" sz="2400" b="1" i="1" dirty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 </a:t>
                      </a:r>
                      <a:r>
                        <a:rPr lang="ru-RU" sz="2400" b="1" i="1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-</a:t>
                      </a:r>
                      <a:r>
                        <a:rPr lang="ru-RU" sz="2400" b="1" i="1" dirty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повторы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i="1" dirty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</a:t>
                      </a:r>
                      <a:r>
                        <a:rPr lang="ru-RU" sz="2400" b="1" i="1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</a:t>
                      </a:r>
                      <a:r>
                        <a:rPr lang="ru-RU" sz="2400" b="1" i="1" dirty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подробности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i="1" dirty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</a:t>
                      </a:r>
                      <a:r>
                        <a:rPr lang="ru-RU" sz="2400" b="1" i="1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</a:t>
                      </a:r>
                      <a:r>
                        <a:rPr lang="ru-RU" sz="2400" b="1" i="1" dirty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детали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i="1" dirty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</a:t>
                      </a:r>
                      <a:r>
                        <a:rPr lang="ru-RU" sz="2400" b="1" i="1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</a:t>
                      </a:r>
                      <a:r>
                        <a:rPr lang="ru-RU" sz="2400" b="1" i="1" dirty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примеры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i="1" dirty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</a:t>
                      </a:r>
                      <a:r>
                        <a:rPr lang="ru-RU" sz="2400" b="1" i="1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</a:t>
                      </a:r>
                      <a:r>
                        <a:rPr lang="ru-RU" sz="2400" b="1" i="1" dirty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отсутствие второстепенной информации не мешает восприятию главной информации </a:t>
                      </a:r>
                      <a:r>
                        <a:rPr lang="ru-RU" sz="2400" b="1" i="1" dirty="0" smtClean="0">
                          <a:solidFill>
                            <a:srgbClr val="13131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текста.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643306" y="142852"/>
            <a:ext cx="2777812" cy="5896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0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Консультация:</a:t>
            </a:r>
            <a:endParaRPr lang="ru-RU" sz="3000" dirty="0">
              <a:solidFill>
                <a:schemeClr val="bg1"/>
              </a:solidFill>
              <a:ea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4545" r="11484" b="86364"/>
          <a:stretch/>
        </p:blipFill>
        <p:spPr bwMode="auto">
          <a:xfrm>
            <a:off x="0" y="285728"/>
            <a:ext cx="91440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2000240"/>
          <a:ext cx="8715436" cy="1280160"/>
        </p:xfrm>
        <a:graphic>
          <a:graphicData uri="http://schemas.openxmlformats.org/drawingml/2006/table">
            <a:tbl>
              <a:tblPr/>
              <a:tblGrid>
                <a:gridCol w="8715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3000" b="1" dirty="0" smtClean="0">
                          <a:latin typeface="Times New Roman"/>
                          <a:ea typeface="Times New Roman"/>
                        </a:rPr>
                        <a:t>Дескрипторы:</a:t>
                      </a:r>
                      <a:endParaRPr lang="ru-RU" sz="3000" b="1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700" dirty="0"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kk-KZ" sz="2700" dirty="0" smtClean="0">
                          <a:latin typeface="Times New Roman"/>
                          <a:ea typeface="Times New Roman"/>
                        </a:rPr>
                        <a:t>прочитает текст;</a:t>
                      </a:r>
                      <a:endParaRPr lang="ru-RU" sz="27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700" dirty="0" smtClean="0"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kk-KZ" sz="2700" baseline="0" dirty="0" smtClean="0">
                          <a:latin typeface="Times New Roman"/>
                          <a:ea typeface="Times New Roman"/>
                        </a:rPr>
                        <a:t>определяет</a:t>
                      </a:r>
                      <a:r>
                        <a:rPr lang="kk-KZ" sz="27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kk-KZ" sz="2700" dirty="0">
                          <a:latin typeface="Times New Roman"/>
                          <a:ea typeface="Times New Roman"/>
                        </a:rPr>
                        <a:t>основную и детальную информацию </a:t>
                      </a:r>
                      <a:r>
                        <a:rPr lang="kk-KZ" sz="2700" dirty="0" smtClean="0">
                          <a:latin typeface="Times New Roman"/>
                          <a:ea typeface="Times New Roman"/>
                        </a:rPr>
                        <a:t>текста.</a:t>
                      </a:r>
                      <a:endParaRPr lang="ru-RU" sz="27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3709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8" name="Picture 2" descr="https://clipart-best.com/img/book/book-clip-art-80.png"/>
          <p:cNvPicPr>
            <a:picLocks noChangeAspect="1" noChangeArrowheads="1"/>
          </p:cNvPicPr>
          <p:nvPr/>
        </p:nvPicPr>
        <p:blipFill>
          <a:blip r:embed="rId3" cstate="print"/>
          <a:srcRect l="12500" t="20292" r="8333" b="7906"/>
          <a:stretch>
            <a:fillRect/>
          </a:stretch>
        </p:blipFill>
        <p:spPr bwMode="auto">
          <a:xfrm>
            <a:off x="6929454" y="4714884"/>
            <a:ext cx="1785950" cy="1643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2042</TotalTime>
  <Words>1976</Words>
  <Application>Microsoft Office PowerPoint</Application>
  <PresentationFormat>Экран (4:3)</PresentationFormat>
  <Paragraphs>254</Paragraphs>
  <Slides>40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5" baseType="lpstr">
      <vt:lpstr>Arial</vt:lpstr>
      <vt:lpstr>Calibri</vt:lpstr>
      <vt:lpstr>Times New Roman</vt:lpstr>
      <vt:lpstr>TimesNewRomanPSMT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183</cp:revision>
  <dcterms:created xsi:type="dcterms:W3CDTF">2020-07-18T05:19:20Z</dcterms:created>
  <dcterms:modified xsi:type="dcterms:W3CDTF">2024-12-11T16:53:37Z</dcterms:modified>
</cp:coreProperties>
</file>