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72" r:id="rId4"/>
    <p:sldId id="335" r:id="rId5"/>
    <p:sldId id="301" r:id="rId6"/>
    <p:sldId id="326" r:id="rId7"/>
    <p:sldId id="323" r:id="rId8"/>
    <p:sldId id="310" r:id="rId9"/>
    <p:sldId id="303" r:id="rId10"/>
    <p:sldId id="311" r:id="rId11"/>
    <p:sldId id="313" r:id="rId12"/>
    <p:sldId id="276" r:id="rId13"/>
    <p:sldId id="325" r:id="rId14"/>
    <p:sldId id="314" r:id="rId15"/>
    <p:sldId id="315" r:id="rId16"/>
    <p:sldId id="334" r:id="rId17"/>
    <p:sldId id="316" r:id="rId18"/>
    <p:sldId id="327" r:id="rId19"/>
    <p:sldId id="328" r:id="rId20"/>
    <p:sldId id="329" r:id="rId21"/>
    <p:sldId id="330" r:id="rId22"/>
    <p:sldId id="269"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55F07-9B93-4A33-9D17-25598FABCBF4}" type="datetimeFigureOut">
              <a:rPr lang="ru-RU" smtClean="0"/>
              <a:pPr/>
              <a:t>11.12.2024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8B5E5-E8E0-4B36-833C-7BA223E126A3}" type="slidenum">
              <a:rPr lang="ru-RU" smtClean="0"/>
              <a:pPr/>
              <a:t>‹#›</a:t>
            </a:fld>
            <a:endParaRPr lang="ru-RU"/>
          </a:p>
        </p:txBody>
      </p:sp>
    </p:spTree>
    <p:extLst>
      <p:ext uri="{BB962C8B-B14F-4D97-AF65-F5344CB8AC3E}">
        <p14:creationId xmlns:p14="http://schemas.microsoft.com/office/powerpoint/2010/main" val="363387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4339" name="Google Shape;74;p1: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71359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dirty="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11.12.2024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11.12.2024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Google Shape;76;p1"/>
          <p:cNvSpPr>
            <a:spLocks noChangeArrowheads="1"/>
          </p:cNvSpPr>
          <p:nvPr/>
        </p:nvSpPr>
        <p:spPr bwMode="auto">
          <a:xfrm>
            <a:off x="735755" y="2360905"/>
            <a:ext cx="7711857" cy="2854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654" tIns="24815" rIns="49654" bIns="24815"/>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400" dirty="0">
                <a:latin typeface="Times New Roman" pitchFamily="18" charset="0"/>
                <a:cs typeface="Times New Roman" pitchFamily="18" charset="0"/>
              </a:rPr>
              <a:t>Русский язык и литература</a:t>
            </a:r>
          </a:p>
          <a:p>
            <a:pPr algn="ctr"/>
            <a:r>
              <a:rPr lang="ru-RU" sz="2400" dirty="0">
                <a:latin typeface="Times New Roman" pitchFamily="18" charset="0"/>
                <a:cs typeface="Times New Roman" pitchFamily="18" charset="0"/>
              </a:rPr>
              <a:t>8 класс</a:t>
            </a:r>
          </a:p>
          <a:p>
            <a:pPr algn="ctr"/>
            <a:r>
              <a:rPr lang="ru-RU" sz="2400" dirty="0">
                <a:latin typeface="Times New Roman" pitchFamily="18" charset="0"/>
                <a:cs typeface="Times New Roman" pitchFamily="18" charset="0"/>
              </a:rPr>
              <a:t>Раздел: </a:t>
            </a:r>
            <a:r>
              <a:rPr lang="kk-KZ" sz="2400" b="1" dirty="0">
                <a:latin typeface="Times New Roman" pitchFamily="18" charset="0"/>
                <a:cs typeface="Times New Roman" pitchFamily="18" charset="0"/>
              </a:rPr>
              <a:t>Мир живой природы</a:t>
            </a:r>
          </a:p>
          <a:p>
            <a:pPr algn="ctr"/>
            <a:r>
              <a:rPr lang="ru-RU" sz="2400" dirty="0">
                <a:latin typeface="Times New Roman" pitchFamily="18" charset="0"/>
                <a:cs typeface="Times New Roman" pitchFamily="18" charset="0"/>
              </a:rPr>
              <a:t>Тема урока:</a:t>
            </a:r>
            <a:r>
              <a:rPr lang="kk-KZ" sz="2400" b="1" dirty="0">
                <a:latin typeface="Times New Roman" pitchFamily="18" charset="0"/>
                <a:cs typeface="Times New Roman" pitchFamily="18" charset="0"/>
              </a:rPr>
              <a:t>Когда-то они жили на Земле.</a:t>
            </a:r>
            <a:endParaRPr lang="ru-RU" sz="2400" b="1" dirty="0">
              <a:latin typeface="Times New Roman" pitchFamily="18" charset="0"/>
              <a:cs typeface="Times New Roman" pitchFamily="18" charset="0"/>
            </a:endParaRPr>
          </a:p>
          <a:p>
            <a:pPr algn="ctr"/>
            <a:r>
              <a:rPr lang="ru-RU" sz="2400" dirty="0">
                <a:latin typeface="Times New Roman" pitchFamily="18" charset="0"/>
                <a:cs typeface="Times New Roman" pitchFamily="18" charset="0"/>
              </a:rPr>
              <a:t>Учитель русского языка и </a:t>
            </a:r>
            <a:r>
              <a:rPr lang="ru-RU" sz="2400" dirty="0" smtClean="0">
                <a:latin typeface="Times New Roman" pitchFamily="18" charset="0"/>
                <a:cs typeface="Times New Roman" pitchFamily="18" charset="0"/>
              </a:rPr>
              <a:t>литературы</a:t>
            </a:r>
            <a:endParaRPr lang="ru-RU" sz="2400" dirty="0">
              <a:latin typeface="Times New Roman" pitchFamily="18" charset="0"/>
              <a:cs typeface="Times New Roman" pitchFamily="18" charset="0"/>
            </a:endParaRPr>
          </a:p>
        </p:txBody>
      </p:sp>
      <p:cxnSp>
        <p:nvCxnSpPr>
          <p:cNvPr id="2051" name="Google Shape;77;p1"/>
          <p:cNvCxnSpPr>
            <a:cxnSpLocks noChangeShapeType="1"/>
          </p:cNvCxnSpPr>
          <p:nvPr/>
        </p:nvCxnSpPr>
        <p:spPr bwMode="auto">
          <a:xfrm>
            <a:off x="1058836" y="6072206"/>
            <a:ext cx="6939449"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052" name="Google Shape;78;p1"/>
          <p:cNvCxnSpPr>
            <a:cxnSpLocks noChangeShapeType="1"/>
          </p:cNvCxnSpPr>
          <p:nvPr/>
        </p:nvCxnSpPr>
        <p:spPr bwMode="auto">
          <a:xfrm>
            <a:off x="1179653" y="6143644"/>
            <a:ext cx="6712749"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7021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Типография\Desktop\Безымянный.png"/>
          <p:cNvPicPr>
            <a:picLocks noChangeAspect="1" noChangeArrowheads="1"/>
          </p:cNvPicPr>
          <p:nvPr/>
        </p:nvPicPr>
        <p:blipFill rotWithShape="1">
          <a:blip r:embed="rId2"/>
          <a:srcRect l="11757" t="5208" r="11484" b="87500"/>
          <a:stretch/>
        </p:blipFill>
        <p:spPr bwMode="auto">
          <a:xfrm>
            <a:off x="32" y="-24"/>
            <a:ext cx="9144000" cy="785818"/>
          </a:xfrm>
          <a:prstGeom prst="rect">
            <a:avLst/>
          </a:prstGeom>
          <a:solidFill>
            <a:schemeClr val="accent1">
              <a:lumMod val="40000"/>
              <a:lumOff val="60000"/>
            </a:schemeClr>
          </a:solidFill>
          <a:ln>
            <a:noFill/>
          </a:ln>
        </p:spPr>
      </p:pic>
      <p:cxnSp>
        <p:nvCxnSpPr>
          <p:cNvPr id="7"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8"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10" name="Таблица 9"/>
          <p:cNvGraphicFramePr>
            <a:graphicFrameLocks noGrp="1"/>
          </p:cNvGraphicFramePr>
          <p:nvPr/>
        </p:nvGraphicFramePr>
        <p:xfrm>
          <a:off x="500034" y="71414"/>
          <a:ext cx="8001056" cy="914400"/>
        </p:xfrm>
        <a:graphic>
          <a:graphicData uri="http://schemas.openxmlformats.org/drawingml/2006/table">
            <a:tbl>
              <a:tblPr/>
              <a:tblGrid>
                <a:gridCol w="8001056">
                  <a:extLst>
                    <a:ext uri="{9D8B030D-6E8A-4147-A177-3AD203B41FA5}">
                      <a16:colId xmlns:a16="http://schemas.microsoft.com/office/drawing/2014/main" val="20000"/>
                    </a:ext>
                  </a:extLst>
                </a:gridCol>
              </a:tblGrid>
              <a:tr h="7235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2000" b="1" dirty="0" smtClean="0">
                          <a:solidFill>
                            <a:schemeClr val="bg1"/>
                          </a:solidFill>
                          <a:latin typeface="Times New Roman" pitchFamily="18" charset="0"/>
                          <a:ea typeface="Times New Roman"/>
                          <a:cs typeface="Times New Roman" pitchFamily="18" charset="0"/>
                        </a:rPr>
                        <a:t>Прочитайте отрывок из произведения </a:t>
                      </a:r>
                      <a:r>
                        <a:rPr lang="ru-RU" sz="2000" b="1" dirty="0" err="1" smtClean="0">
                          <a:solidFill>
                            <a:schemeClr val="bg1"/>
                          </a:solidFill>
                          <a:latin typeface="Times New Roman" pitchFamily="18" charset="0"/>
                          <a:ea typeface="Times New Roman"/>
                          <a:cs typeface="Times New Roman" pitchFamily="18" charset="0"/>
                        </a:rPr>
                        <a:t>Р,Харрихаузена</a:t>
                      </a:r>
                      <a:r>
                        <a:rPr lang="ru-RU" sz="2000" b="1" dirty="0" smtClean="0">
                          <a:solidFill>
                            <a:schemeClr val="bg1"/>
                          </a:solidFill>
                          <a:latin typeface="Times New Roman" pitchFamily="18" charset="0"/>
                          <a:ea typeface="Times New Roman"/>
                          <a:cs typeface="Times New Roman" pitchFamily="18" charset="0"/>
                        </a:rPr>
                        <a:t>                                         «Здесь водятся динозавры».</a:t>
                      </a:r>
                      <a:endParaRPr lang="ru-RU" sz="2000" dirty="0" smtClean="0">
                        <a:solidFill>
                          <a:schemeClr val="bg1"/>
                        </a:solidFill>
                        <a:latin typeface="Times New Roman" pitchFamily="18" charset="0"/>
                        <a:ea typeface="Times New Roman"/>
                        <a:cs typeface="Times New Roman" pitchFamily="18" charset="0"/>
                      </a:endParaRPr>
                    </a:p>
                    <a:p>
                      <a:pPr algn="just">
                        <a:spcAft>
                          <a:spcPts val="0"/>
                        </a:spcAft>
                      </a:pPr>
                      <a:endParaRPr lang="ru-RU" sz="2000" dirty="0">
                        <a:solidFill>
                          <a:schemeClr val="tx1"/>
                        </a:solidFill>
                        <a:latin typeface="Calibri"/>
                        <a:ea typeface="SimSu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2" name="Таблица 11"/>
          <p:cNvGraphicFramePr>
            <a:graphicFrameLocks noGrp="1"/>
          </p:cNvGraphicFramePr>
          <p:nvPr/>
        </p:nvGraphicFramePr>
        <p:xfrm>
          <a:off x="285720" y="857232"/>
          <a:ext cx="8643998" cy="5139436"/>
        </p:xfrm>
        <a:graphic>
          <a:graphicData uri="http://schemas.openxmlformats.org/drawingml/2006/table">
            <a:tbl>
              <a:tblPr/>
              <a:tblGrid>
                <a:gridCol w="8643998">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200" dirty="0">
                          <a:solidFill>
                            <a:schemeClr val="tx2"/>
                          </a:solidFill>
                          <a:latin typeface="Times New Roman" pitchFamily="18" charset="0"/>
                          <a:ea typeface="Times New Roman"/>
                          <a:cs typeface="Times New Roman" pitchFamily="18" charset="0"/>
                        </a:rPr>
                        <a:t>       Живых динозавров я впервые увидел в нежном возрасте пяти лет. Во тьме кинозала они расхаживали и сражались в доисторических джунглях на высоком отвесном плато. Этот кинофильм запечатлелся в моей памяти навеки. Именно благодаря динозавру состоялась наша первая встреча в </a:t>
                      </a:r>
                      <a:r>
                        <a:rPr lang="ru-RU" sz="2200" dirty="0" err="1">
                          <a:solidFill>
                            <a:schemeClr val="tx2"/>
                          </a:solidFill>
                          <a:latin typeface="Times New Roman" pitchFamily="18" charset="0"/>
                          <a:ea typeface="Times New Roman"/>
                          <a:cs typeface="Times New Roman" pitchFamily="18" charset="0"/>
                        </a:rPr>
                        <a:t>Лос-Анджелесском</a:t>
                      </a:r>
                      <a:r>
                        <a:rPr lang="ru-RU" sz="2200" dirty="0">
                          <a:solidFill>
                            <a:schemeClr val="tx2"/>
                          </a:solidFill>
                          <a:latin typeface="Times New Roman" pitchFamily="18" charset="0"/>
                          <a:ea typeface="Times New Roman"/>
                          <a:cs typeface="Times New Roman" pitchFamily="18" charset="0"/>
                        </a:rPr>
                        <a:t> отделении Лиги научной фантастики, и завязалась многолетняя дружба. Именно динозавра обсуждали мы взахлёб по телефону: долгими часами динозавр носился туда и сюда по тонким проводам, готовясь возродиться в новой эпопее – величайшем из всех прошлых и будущих фильмов о доисторических временах. Этот проект окончился ничем, но порождённый им энтузиазм вдохновлял каждого из нас в последующие годы.</a:t>
                      </a:r>
                      <a:r>
                        <a:rPr lang="ru-RU" sz="2200" dirty="0">
                          <a:latin typeface="Times New Roman" pitchFamily="18" charset="0"/>
                          <a:ea typeface="Times New Roman"/>
                          <a:cs typeface="Times New Roman" pitchFamily="18" charset="0"/>
                        </a:rPr>
                        <a:t>                                                                                                                                                </a:t>
                      </a:r>
                    </a:p>
                    <a:p>
                      <a:pPr algn="l">
                        <a:lnSpc>
                          <a:spcPct val="115000"/>
                        </a:lnSpc>
                        <a:spcAft>
                          <a:spcPts val="1000"/>
                        </a:spcAft>
                      </a:pPr>
                      <a:r>
                        <a:rPr lang="ru-RU" sz="2200" dirty="0">
                          <a:latin typeface="Times New Roman" pitchFamily="18" charset="0"/>
                          <a:ea typeface="Times New Roman"/>
                          <a:cs typeface="Times New Roman" pitchFamily="18" charset="0"/>
                        </a:rPr>
                        <a:t>                                                                                        </a:t>
                      </a:r>
                      <a:r>
                        <a:rPr lang="ru-RU" sz="2200" dirty="0" err="1">
                          <a:latin typeface="Times New Roman" pitchFamily="18" charset="0"/>
                          <a:ea typeface="Times New Roman"/>
                          <a:cs typeface="Times New Roman" pitchFamily="18" charset="0"/>
                        </a:rPr>
                        <a:t>Рэй</a:t>
                      </a:r>
                      <a:r>
                        <a:rPr lang="ru-RU" sz="2200" dirty="0">
                          <a:latin typeface="Times New Roman" pitchFamily="18" charset="0"/>
                          <a:ea typeface="Times New Roman"/>
                          <a:cs typeface="Times New Roman" pitchFamily="18" charset="0"/>
                        </a:rPr>
                        <a:t> </a:t>
                      </a:r>
                      <a:r>
                        <a:rPr lang="ru-RU" sz="2200" dirty="0" err="1">
                          <a:latin typeface="Times New Roman" pitchFamily="18" charset="0"/>
                          <a:ea typeface="Times New Roman"/>
                          <a:cs typeface="Times New Roman" pitchFamily="18" charset="0"/>
                        </a:rPr>
                        <a:t>Харрихаузен</a:t>
                      </a:r>
                      <a:r>
                        <a:rPr lang="ru-RU" sz="2200" dirty="0">
                          <a:latin typeface="Times New Roman" pitchFamily="18" charset="0"/>
                          <a:ea typeface="Times New Roman"/>
                          <a:cs typeface="Times New Roman" pitchFamily="18" charset="0"/>
                        </a:rPr>
                        <a:t>.</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0" y="857232"/>
            <a:ext cx="7001597"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400" dirty="0">
              <a:solidFill>
                <a:srgbClr val="000000"/>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400" dirty="0">
              <a:solidFill>
                <a:srgbClr val="000000"/>
              </a:solidFill>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a:ln>
                <a:noFill/>
              </a:ln>
              <a:solidFill>
                <a:srgbClr val="000000"/>
              </a:solidFill>
              <a:effectLst/>
              <a:latin typeface="Arial" pitchFamily="34" charset="0"/>
              <a:ea typeface="Times New Roman" pitchFamily="18" charset="0"/>
              <a:cs typeface="Arial" pitchFamily="34" charset="0"/>
            </a:endParaRPr>
          </a:p>
        </p:txBody>
      </p:sp>
      <p:cxnSp>
        <p:nvCxnSpPr>
          <p:cNvPr id="6"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8" name="Picture 2" descr="C:\Users\Типография\Desktop\Безымянный.png"/>
          <p:cNvPicPr>
            <a:picLocks noChangeAspect="1" noChangeArrowheads="1"/>
          </p:cNvPicPr>
          <p:nvPr/>
        </p:nvPicPr>
        <p:blipFill rotWithShape="1">
          <a:blip r:embed="rId2"/>
          <a:srcRect l="11757" t="5208" r="11484" b="87500"/>
          <a:stretch/>
        </p:blipFill>
        <p:spPr bwMode="auto">
          <a:xfrm>
            <a:off x="32" y="-24"/>
            <a:ext cx="9144000" cy="500066"/>
          </a:xfrm>
          <a:prstGeom prst="rect">
            <a:avLst/>
          </a:prstGeom>
          <a:solidFill>
            <a:schemeClr val="accent1">
              <a:lumMod val="40000"/>
              <a:lumOff val="60000"/>
            </a:schemeClr>
          </a:solidFill>
          <a:ln>
            <a:noFill/>
          </a:ln>
        </p:spPr>
      </p:pic>
      <p:sp>
        <p:nvSpPr>
          <p:cNvPr id="14" name="Прямоугольник 13"/>
          <p:cNvSpPr/>
          <p:nvPr/>
        </p:nvSpPr>
        <p:spPr>
          <a:xfrm>
            <a:off x="3979530" y="-71462"/>
            <a:ext cx="1965603" cy="553998"/>
          </a:xfrm>
          <a:prstGeom prst="rect">
            <a:avLst/>
          </a:prstGeom>
        </p:spPr>
        <p:txBody>
          <a:bodyPr wrap="none">
            <a:spAutoFit/>
          </a:bodyPr>
          <a:lstStyle/>
          <a:p>
            <a:r>
              <a:rPr lang="kk-KZ" sz="3000" b="1" dirty="0">
                <a:solidFill>
                  <a:schemeClr val="bg1"/>
                </a:solidFill>
                <a:latin typeface="Times New Roman" pitchFamily="18" charset="0"/>
                <a:cs typeface="Times New Roman" pitchFamily="18" charset="0"/>
              </a:rPr>
              <a:t>Задание  2</a:t>
            </a:r>
            <a:endParaRPr lang="ru-RU" sz="3000" dirty="0">
              <a:solidFill>
                <a:schemeClr val="bg1"/>
              </a:solidFill>
              <a:latin typeface="Times New Roman" pitchFamily="18" charset="0"/>
              <a:cs typeface="Times New Roman" pitchFamily="18" charset="0"/>
            </a:endParaRPr>
          </a:p>
        </p:txBody>
      </p:sp>
      <p:graphicFrame>
        <p:nvGraphicFramePr>
          <p:cNvPr id="11" name="Таблица 10"/>
          <p:cNvGraphicFramePr>
            <a:graphicFrameLocks noGrp="1"/>
          </p:cNvGraphicFramePr>
          <p:nvPr/>
        </p:nvGraphicFramePr>
        <p:xfrm>
          <a:off x="357158" y="857232"/>
          <a:ext cx="8429684" cy="841248"/>
        </p:xfrm>
        <a:graphic>
          <a:graphicData uri="http://schemas.openxmlformats.org/drawingml/2006/table">
            <a:tbl>
              <a:tblPr/>
              <a:tblGrid>
                <a:gridCol w="8429684">
                  <a:extLst>
                    <a:ext uri="{9D8B030D-6E8A-4147-A177-3AD203B41FA5}">
                      <a16:colId xmlns:a16="http://schemas.microsoft.com/office/drawing/2014/main" val="20000"/>
                    </a:ext>
                  </a:extLst>
                </a:gridCol>
              </a:tblGrid>
              <a:tr h="0">
                <a:tc>
                  <a:txBody>
                    <a:bodyPr/>
                    <a:lstStyle/>
                    <a:p>
                      <a:pPr algn="ctr">
                        <a:lnSpc>
                          <a:spcPct val="115000"/>
                        </a:lnSpc>
                        <a:spcAft>
                          <a:spcPts val="1000"/>
                        </a:spcAft>
                      </a:pPr>
                      <a:r>
                        <a:rPr lang="ru-RU" sz="2400" b="1" dirty="0">
                          <a:solidFill>
                            <a:schemeClr val="tx2"/>
                          </a:solidFill>
                          <a:latin typeface="Times New Roman"/>
                          <a:ea typeface="Times New Roman"/>
                          <a:cs typeface="Times New Roman"/>
                        </a:rPr>
                        <a:t>Найдите в тексте главную и второстепенную информацию. Давайте вспомним!</a:t>
                      </a:r>
                      <a:endParaRPr lang="ru-RU" sz="2400" dirty="0">
                        <a:solidFill>
                          <a:schemeClr val="tx2"/>
                        </a:solidFill>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2" name="Таблица 11"/>
          <p:cNvGraphicFramePr>
            <a:graphicFrameLocks noGrp="1"/>
          </p:cNvGraphicFramePr>
          <p:nvPr/>
        </p:nvGraphicFramePr>
        <p:xfrm>
          <a:off x="357158" y="2191140"/>
          <a:ext cx="8429684" cy="2523744"/>
        </p:xfrm>
        <a:graphic>
          <a:graphicData uri="http://schemas.openxmlformats.org/drawingml/2006/table">
            <a:tbl>
              <a:tblPr/>
              <a:tblGrid>
                <a:gridCol w="4000528">
                  <a:extLst>
                    <a:ext uri="{9D8B030D-6E8A-4147-A177-3AD203B41FA5}">
                      <a16:colId xmlns:a16="http://schemas.microsoft.com/office/drawing/2014/main" val="20000"/>
                    </a:ext>
                  </a:extLst>
                </a:gridCol>
                <a:gridCol w="4429156">
                  <a:extLst>
                    <a:ext uri="{9D8B030D-6E8A-4147-A177-3AD203B41FA5}">
                      <a16:colId xmlns:a16="http://schemas.microsoft.com/office/drawing/2014/main" val="20001"/>
                    </a:ext>
                  </a:extLst>
                </a:gridCol>
              </a:tblGrid>
              <a:tr h="176393">
                <a:tc>
                  <a:txBody>
                    <a:bodyPr/>
                    <a:lstStyle/>
                    <a:p>
                      <a:pPr algn="ctr">
                        <a:lnSpc>
                          <a:spcPct val="115000"/>
                        </a:lnSpc>
                        <a:spcAft>
                          <a:spcPts val="0"/>
                        </a:spcAft>
                      </a:pPr>
                      <a:r>
                        <a:rPr lang="ru-RU" sz="2400" b="1" dirty="0">
                          <a:solidFill>
                            <a:srgbClr val="FF0000"/>
                          </a:solidFill>
                          <a:latin typeface="Times New Roman"/>
                          <a:ea typeface="Times New Roman"/>
                          <a:cs typeface="Times New Roman"/>
                        </a:rPr>
                        <a:t>Главная информация </a:t>
                      </a:r>
                      <a:endParaRPr lang="ru-RU" sz="2400" b="1" dirty="0">
                        <a:solidFill>
                          <a:srgbClr val="FF0000"/>
                        </a:solidFill>
                        <a:latin typeface="Calibri"/>
                        <a:ea typeface="Times New Roman"/>
                        <a:cs typeface="Times New Roman"/>
                      </a:endParaRPr>
                    </a:p>
                  </a:txBody>
                  <a:tcPr marL="57519" marR="57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400" b="1" dirty="0">
                          <a:solidFill>
                            <a:srgbClr val="FF0000"/>
                          </a:solidFill>
                          <a:latin typeface="Times New Roman"/>
                          <a:ea typeface="Times New Roman"/>
                          <a:cs typeface="Times New Roman"/>
                        </a:rPr>
                        <a:t>Второстепенная информация</a:t>
                      </a:r>
                      <a:endParaRPr lang="ru-RU" sz="2400" b="1" dirty="0">
                        <a:solidFill>
                          <a:srgbClr val="FF0000"/>
                        </a:solidFill>
                        <a:latin typeface="Calibri"/>
                        <a:ea typeface="Times New Roman"/>
                        <a:cs typeface="Times New Roman"/>
                      </a:endParaRPr>
                    </a:p>
                  </a:txBody>
                  <a:tcPr marL="57519" marR="57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29179">
                <a:tc>
                  <a:txBody>
                    <a:bodyPr/>
                    <a:lstStyle/>
                    <a:p>
                      <a:pPr>
                        <a:lnSpc>
                          <a:spcPct val="115000"/>
                        </a:lnSpc>
                        <a:spcAft>
                          <a:spcPts val="0"/>
                        </a:spcAft>
                      </a:pPr>
                      <a:r>
                        <a:rPr lang="ru-RU" sz="2400" dirty="0">
                          <a:solidFill>
                            <a:schemeClr val="tx2"/>
                          </a:solidFill>
                          <a:latin typeface="Times New Roman"/>
                          <a:ea typeface="Times New Roman"/>
                          <a:cs typeface="Times New Roman"/>
                        </a:rPr>
                        <a:t> та, без которой не был бы понятен авторский замысел(ключевые слова)</a:t>
                      </a:r>
                      <a:endParaRPr lang="ru-RU" sz="2400" dirty="0">
                        <a:solidFill>
                          <a:schemeClr val="tx2"/>
                        </a:solidFill>
                        <a:latin typeface="Calibri"/>
                        <a:ea typeface="Times New Roman"/>
                        <a:cs typeface="Times New Roman"/>
                      </a:endParaRPr>
                    </a:p>
                  </a:txBody>
                  <a:tcPr marL="57519" marR="57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a:solidFill>
                            <a:schemeClr val="tx2"/>
                          </a:solidFill>
                          <a:latin typeface="Times New Roman"/>
                          <a:ea typeface="Times New Roman"/>
                          <a:cs typeface="Times New Roman"/>
                        </a:rPr>
                        <a:t>повторы, подробности, детали, примеры отсутствие второстепенной информации не мешает восприятию главной информации текста.</a:t>
                      </a:r>
                      <a:endParaRPr lang="ru-RU" sz="2400" dirty="0">
                        <a:solidFill>
                          <a:schemeClr val="tx2"/>
                        </a:solidFill>
                        <a:latin typeface="Calibri"/>
                        <a:ea typeface="Times New Roman"/>
                        <a:cs typeface="Times New Roman"/>
                      </a:endParaRPr>
                    </a:p>
                  </a:txBody>
                  <a:tcPr marL="57519" marR="575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4"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11" name="Таблица 10"/>
          <p:cNvGraphicFramePr>
            <a:graphicFrameLocks noGrp="1"/>
          </p:cNvGraphicFramePr>
          <p:nvPr/>
        </p:nvGraphicFramePr>
        <p:xfrm>
          <a:off x="428596" y="1714488"/>
          <a:ext cx="8429684" cy="1834642"/>
        </p:xfrm>
        <a:graphic>
          <a:graphicData uri="http://schemas.openxmlformats.org/drawingml/2006/table">
            <a:tbl>
              <a:tblPr/>
              <a:tblGrid>
                <a:gridCol w="8429684">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700" b="1" dirty="0">
                          <a:solidFill>
                            <a:schemeClr val="tx2"/>
                          </a:solidFill>
                          <a:latin typeface="Times New Roman" pitchFamily="18" charset="0"/>
                          <a:ea typeface="Times New Roman"/>
                          <a:cs typeface="Times New Roman" pitchFamily="18" charset="0"/>
                        </a:rPr>
                        <a:t>Дескрипторы:</a:t>
                      </a:r>
                      <a:endParaRPr lang="ru-RU" sz="2700" dirty="0">
                        <a:solidFill>
                          <a:schemeClr val="tx2"/>
                        </a:solidFill>
                        <a:latin typeface="Times New Roman" pitchFamily="18" charset="0"/>
                        <a:ea typeface="Times New Roman"/>
                        <a:cs typeface="Times New Roman" pitchFamily="18" charset="0"/>
                      </a:endParaRPr>
                    </a:p>
                    <a:p>
                      <a:pPr algn="l">
                        <a:spcAft>
                          <a:spcPts val="0"/>
                        </a:spcAft>
                      </a:pPr>
                      <a:r>
                        <a:rPr lang="kk-KZ" sz="2700" dirty="0">
                          <a:solidFill>
                            <a:schemeClr val="tx2"/>
                          </a:solidFill>
                          <a:latin typeface="Times New Roman" pitchFamily="18" charset="0"/>
                          <a:ea typeface="TimesNewRomanPSMT"/>
                          <a:cs typeface="Times New Roman" pitchFamily="18" charset="0"/>
                        </a:rPr>
                        <a:t>- демонстрирует понимание  текста;</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kk-KZ" sz="2700" dirty="0">
                          <a:solidFill>
                            <a:schemeClr val="tx2"/>
                          </a:solidFill>
                          <a:latin typeface="Times New Roman" pitchFamily="18" charset="0"/>
                          <a:ea typeface="TimesNewRomanPSMT"/>
                          <a:cs typeface="Times New Roman" pitchFamily="18" charset="0"/>
                        </a:rPr>
                        <a:t>-определяет главную и второстепенную информацию;</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kk-KZ" sz="2700" dirty="0">
                          <a:solidFill>
                            <a:schemeClr val="tx2"/>
                          </a:solidFill>
                          <a:latin typeface="Times New Roman" pitchFamily="18" charset="0"/>
                          <a:ea typeface="TimesNewRomanPSMT"/>
                          <a:cs typeface="Times New Roman" pitchFamily="18" charset="0"/>
                        </a:rPr>
                        <a:t>-делает выводы по тексту.</a:t>
                      </a:r>
                      <a:endParaRPr lang="ru-RU" sz="2700" dirty="0">
                        <a:solidFill>
                          <a:schemeClr val="tx2"/>
                        </a:solidFill>
                        <a:latin typeface="Times New Roman" pitchFamily="18" charset="0"/>
                        <a:ea typeface="Calibri"/>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12" name="Picture 2" descr="https://www.vippng.com/png/detail/5-59688_book-background-transparentpng-books-clipart-transparent-background.png"/>
          <p:cNvPicPr>
            <a:picLocks noChangeAspect="1" noChangeArrowheads="1"/>
          </p:cNvPicPr>
          <p:nvPr/>
        </p:nvPicPr>
        <p:blipFill>
          <a:blip r:embed="rId3" cstate="print"/>
          <a:srcRect l="7065" t="4411" r="7337" b="11948"/>
          <a:stretch>
            <a:fillRect/>
          </a:stretch>
        </p:blipFill>
        <p:spPr bwMode="auto">
          <a:xfrm>
            <a:off x="6357950" y="3857628"/>
            <a:ext cx="2143140" cy="257176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Типография\Desktop\Безымянный.png"/>
          <p:cNvPicPr>
            <a:picLocks noChangeAspect="1" noChangeArrowheads="1"/>
          </p:cNvPicPr>
          <p:nvPr/>
        </p:nvPicPr>
        <p:blipFill rotWithShape="1">
          <a:blip r:embed="rId2"/>
          <a:srcRect l="11757" t="5208" r="11484" b="87500"/>
          <a:stretch/>
        </p:blipFill>
        <p:spPr bwMode="auto">
          <a:xfrm>
            <a:off x="32" y="-24"/>
            <a:ext cx="9144000" cy="500066"/>
          </a:xfrm>
          <a:prstGeom prst="rect">
            <a:avLst/>
          </a:prstGeom>
          <a:solidFill>
            <a:schemeClr val="accent1">
              <a:lumMod val="40000"/>
              <a:lumOff val="60000"/>
            </a:schemeClr>
          </a:solidFill>
          <a:ln>
            <a:noFill/>
          </a:ln>
        </p:spPr>
      </p:pic>
      <p:cxnSp>
        <p:nvCxnSpPr>
          <p:cNvPr id="7" name="Google Shape;125;p4"/>
          <p:cNvCxnSpPr>
            <a:cxnSpLocks noChangeShapeType="1"/>
          </p:cNvCxnSpPr>
          <p:nvPr/>
        </p:nvCxnSpPr>
        <p:spPr bwMode="auto">
          <a:xfrm rot="10800000" flipH="1">
            <a:off x="428596" y="6643710"/>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8"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9" name="Таблица 8"/>
          <p:cNvGraphicFramePr>
            <a:graphicFrameLocks noGrp="1"/>
          </p:cNvGraphicFramePr>
          <p:nvPr/>
        </p:nvGraphicFramePr>
        <p:xfrm>
          <a:off x="1524000" y="3322320"/>
          <a:ext cx="6096000" cy="182880"/>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algn="just">
                        <a:spcAft>
                          <a:spcPts val="0"/>
                        </a:spcAft>
                      </a:pPr>
                      <a:endParaRPr lang="ru-RU" sz="1200" dirty="0">
                        <a:latin typeface="Times New Roman"/>
                        <a:ea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4" name="Таблица 13"/>
          <p:cNvGraphicFramePr>
            <a:graphicFrameLocks noGrp="1"/>
          </p:cNvGraphicFramePr>
          <p:nvPr/>
        </p:nvGraphicFramePr>
        <p:xfrm>
          <a:off x="1524000" y="3323844"/>
          <a:ext cx="6096000" cy="192786"/>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algn="l">
                        <a:lnSpc>
                          <a:spcPct val="115000"/>
                        </a:lnSpc>
                        <a:spcAft>
                          <a:spcPts val="1000"/>
                        </a:spcAft>
                      </a:pPr>
                      <a:endParaRPr lang="ru-RU" sz="1100" dirty="0">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5" name="Прямоугольник 14"/>
          <p:cNvSpPr/>
          <p:nvPr/>
        </p:nvSpPr>
        <p:spPr>
          <a:xfrm>
            <a:off x="3143240" y="-71462"/>
            <a:ext cx="3727046" cy="589649"/>
          </a:xfrm>
          <a:prstGeom prst="rect">
            <a:avLst/>
          </a:prstGeom>
        </p:spPr>
        <p:txBody>
          <a:bodyPr wrap="none">
            <a:spAutoFit/>
          </a:bodyPr>
          <a:lstStyle/>
          <a:p>
            <a:pPr>
              <a:lnSpc>
                <a:spcPct val="115000"/>
              </a:lnSpc>
              <a:spcAft>
                <a:spcPts val="1000"/>
              </a:spcAft>
            </a:pPr>
            <a:r>
              <a:rPr lang="ru-RU" sz="3000" b="1" dirty="0">
                <a:solidFill>
                  <a:schemeClr val="bg1"/>
                </a:solidFill>
                <a:latin typeface="Times New Roman"/>
                <a:ea typeface="Times New Roman"/>
                <a:cs typeface="Times New Roman"/>
              </a:rPr>
              <a:t>Примерные ответы:</a:t>
            </a:r>
            <a:endParaRPr lang="ru-RU" sz="3000" dirty="0">
              <a:solidFill>
                <a:schemeClr val="bg1"/>
              </a:solidFill>
              <a:ea typeface="Times New Roman"/>
              <a:cs typeface="Times New Roman"/>
            </a:endParaRPr>
          </a:p>
        </p:txBody>
      </p:sp>
      <p:graphicFrame>
        <p:nvGraphicFramePr>
          <p:cNvPr id="16" name="Таблица 15"/>
          <p:cNvGraphicFramePr>
            <a:graphicFrameLocks noGrp="1"/>
          </p:cNvGraphicFramePr>
          <p:nvPr>
            <p:extLst>
              <p:ext uri="{D42A27DB-BD31-4B8C-83A1-F6EECF244321}">
                <p14:modId xmlns:p14="http://schemas.microsoft.com/office/powerpoint/2010/main" val="1036905690"/>
              </p:ext>
            </p:extLst>
          </p:nvPr>
        </p:nvGraphicFramePr>
        <p:xfrm>
          <a:off x="285720" y="1000108"/>
          <a:ext cx="8501122" cy="4333240"/>
        </p:xfrm>
        <a:graphic>
          <a:graphicData uri="http://schemas.openxmlformats.org/drawingml/2006/table">
            <a:tbl>
              <a:tblPr/>
              <a:tblGrid>
                <a:gridCol w="8501122">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400" b="1" dirty="0">
                          <a:solidFill>
                            <a:srgbClr val="FF0000"/>
                          </a:solidFill>
                          <a:latin typeface="Times New Roman" pitchFamily="18" charset="0"/>
                          <a:ea typeface="Times New Roman"/>
                          <a:cs typeface="Times New Roman" pitchFamily="18" charset="0"/>
                        </a:rPr>
                        <a:t>Главная </a:t>
                      </a:r>
                      <a:r>
                        <a:rPr lang="kk-KZ" sz="2400" b="1" dirty="0">
                          <a:solidFill>
                            <a:srgbClr val="FF0000"/>
                          </a:solidFill>
                          <a:latin typeface="Times New Roman" pitchFamily="18" charset="0"/>
                          <a:ea typeface="Times New Roman"/>
                          <a:cs typeface="Times New Roman" pitchFamily="18" charset="0"/>
                        </a:rPr>
                        <a:t>информация: </a:t>
                      </a:r>
                      <a:r>
                        <a:rPr lang="kk-KZ" sz="2400" dirty="0">
                          <a:solidFill>
                            <a:schemeClr val="tx2"/>
                          </a:solidFill>
                          <a:latin typeface="Times New Roman" pitchFamily="18" charset="0"/>
                          <a:ea typeface="Times New Roman"/>
                          <a:cs typeface="Times New Roman" pitchFamily="18" charset="0"/>
                        </a:rPr>
                        <a:t>Впервые увидел динозавров в пять лет благодоря динозавру состоялась перваявстреча</a:t>
                      </a:r>
                      <a:r>
                        <a:rPr lang="ru-RU" sz="2400" dirty="0">
                          <a:solidFill>
                            <a:schemeClr val="tx2"/>
                          </a:solidFill>
                          <a:latin typeface="Times New Roman" pitchFamily="18" charset="0"/>
                          <a:ea typeface="Times New Roman"/>
                          <a:cs typeface="Times New Roman" pitchFamily="18" charset="0"/>
                        </a:rPr>
                        <a:t> в Лос-Анджелесском  отделении Лиги научной фантастики. Этот проект окончился ничем, но порождённый им энтузиазм вдохновлял каждого из нас в последующие годы.</a:t>
                      </a:r>
                      <a:endParaRPr lang="kk-KZ" sz="2400" b="1" dirty="0">
                        <a:solidFill>
                          <a:srgbClr val="FF0000"/>
                        </a:solidFill>
                        <a:latin typeface="Times New Roman" pitchFamily="18" charset="0"/>
                        <a:ea typeface="Times New Roman"/>
                        <a:cs typeface="Times New Roman" pitchFamily="18" charset="0"/>
                      </a:endParaRPr>
                    </a:p>
                    <a:p>
                      <a:pPr algn="l">
                        <a:lnSpc>
                          <a:spcPct val="115000"/>
                        </a:lnSpc>
                        <a:spcAft>
                          <a:spcPts val="1000"/>
                        </a:spcAft>
                      </a:pPr>
                      <a:r>
                        <a:rPr lang="kk-KZ" sz="2400" b="1" dirty="0">
                          <a:solidFill>
                            <a:srgbClr val="FF0000"/>
                          </a:solidFill>
                          <a:latin typeface="Times New Roman" pitchFamily="18" charset="0"/>
                          <a:ea typeface="Times New Roman"/>
                          <a:cs typeface="Times New Roman" pitchFamily="18" charset="0"/>
                        </a:rPr>
                        <a:t>Второстепенная информация: </a:t>
                      </a:r>
                      <a:r>
                        <a:rPr lang="ru-RU" sz="2400" dirty="0">
                          <a:solidFill>
                            <a:schemeClr val="tx2"/>
                          </a:solidFill>
                          <a:latin typeface="Times New Roman" pitchFamily="18" charset="0"/>
                          <a:ea typeface="Times New Roman"/>
                          <a:cs typeface="Times New Roman" pitchFamily="18" charset="0"/>
                        </a:rPr>
                        <a:t>Во тьме кинозала они расхаживали и сражались в доисторических джунглях на высоком отвесном плато, завязалась многолетняя дружба, долгими часами динозавр носился туда и сюда по тонким проводам.</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7" name="Таблица 16"/>
          <p:cNvGraphicFramePr>
            <a:graphicFrameLocks noGrp="1"/>
          </p:cNvGraphicFramePr>
          <p:nvPr/>
        </p:nvGraphicFramePr>
        <p:xfrm>
          <a:off x="1524000" y="6029663"/>
          <a:ext cx="6096000" cy="350520"/>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algn="ctr">
                        <a:lnSpc>
                          <a:spcPct val="115000"/>
                        </a:lnSpc>
                        <a:spcAft>
                          <a:spcPts val="1000"/>
                        </a:spcAft>
                      </a:pPr>
                      <a:r>
                        <a:rPr lang="ru-RU" sz="2000" b="1" dirty="0">
                          <a:solidFill>
                            <a:schemeClr val="tx1"/>
                          </a:solidFill>
                          <a:latin typeface="Times New Roman"/>
                          <a:ea typeface="Times New Roman"/>
                          <a:cs typeface="Times New Roman"/>
                        </a:rPr>
                        <a:t>Молодцы, ребята! Вы замечательно справились!</a:t>
                      </a:r>
                      <a:endParaRPr lang="ru-RU" sz="2000" dirty="0">
                        <a:solidFill>
                          <a:schemeClr val="tx1"/>
                        </a:solidFill>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5121" name="Rectangle 1"/>
          <p:cNvSpPr>
            <a:spLocks noChangeArrowheads="1"/>
          </p:cNvSpPr>
          <p:nvPr/>
        </p:nvSpPr>
        <p:spPr bwMode="auto">
          <a:xfrm>
            <a:off x="0" y="0"/>
            <a:ext cx="263214"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0" i="0" u="none" strike="noStrike" cap="none" normalizeH="0" baseline="0" dirty="0">
                <a:ln>
                  <a:noFill/>
                </a:ln>
                <a:solidFill>
                  <a:srgbClr val="000000"/>
                </a:solidFill>
                <a:effectLst/>
                <a:latin typeface="Arial" pitchFamily="34" charset="0"/>
                <a:ea typeface="Times New Roman" pitchFamily="18" charset="0"/>
                <a:cs typeface="Arial" pitchFamily="34" charset="0"/>
              </a:rPr>
              <a:t>.</a:t>
            </a:r>
            <a:r>
              <a:rPr kumimoji="0" lang="ru-RU" sz="800" b="0" i="0" u="none" strike="noStrike" cap="none" normalizeH="0" baseline="0" dirty="0">
                <a:ln>
                  <a:noFill/>
                </a:ln>
                <a:solidFill>
                  <a:schemeClr val="tx1"/>
                </a:solidFill>
                <a:effectLst/>
                <a:latin typeface="Arial" pitchFamily="34" charset="0"/>
                <a:cs typeface="Arial" pitchFamily="34" charset="0"/>
              </a:rPr>
              <a:t> </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
        <p:nvSpPr>
          <p:cNvPr id="11" name="Прямоугольник 10"/>
          <p:cNvSpPr/>
          <p:nvPr/>
        </p:nvSpPr>
        <p:spPr>
          <a:xfrm>
            <a:off x="3857620" y="303234"/>
            <a:ext cx="1965603" cy="553998"/>
          </a:xfrm>
          <a:prstGeom prst="rect">
            <a:avLst/>
          </a:prstGeom>
        </p:spPr>
        <p:txBody>
          <a:bodyPr wrap="none">
            <a:spAutoFit/>
          </a:bodyPr>
          <a:lstStyle/>
          <a:p>
            <a:pPr algn="just">
              <a:spcAft>
                <a:spcPts val="0"/>
              </a:spcAft>
            </a:pPr>
            <a:r>
              <a:rPr lang="ru-RU" sz="3000" b="1" dirty="0">
                <a:solidFill>
                  <a:schemeClr val="bg1"/>
                </a:solidFill>
                <a:latin typeface="Times New Roman"/>
                <a:ea typeface="TimesNewRomanPSMT"/>
              </a:rPr>
              <a:t>Задание  </a:t>
            </a:r>
            <a:r>
              <a:rPr lang="kk-KZ" sz="3000" b="1" dirty="0">
                <a:solidFill>
                  <a:schemeClr val="bg1"/>
                </a:solidFill>
                <a:latin typeface="Times New Roman"/>
                <a:ea typeface="TimesNewRomanPSMT"/>
              </a:rPr>
              <a:t>3</a:t>
            </a:r>
            <a:endParaRPr lang="ru-RU" sz="3000" dirty="0">
              <a:solidFill>
                <a:schemeClr val="bg1"/>
              </a:solidFill>
              <a:latin typeface="Times New Roman"/>
              <a:ea typeface="Times New Roman"/>
            </a:endParaRPr>
          </a:p>
        </p:txBody>
      </p:sp>
      <p:graphicFrame>
        <p:nvGraphicFramePr>
          <p:cNvPr id="13" name="Таблица 12"/>
          <p:cNvGraphicFramePr>
            <a:graphicFrameLocks noGrp="1"/>
          </p:cNvGraphicFramePr>
          <p:nvPr/>
        </p:nvGraphicFramePr>
        <p:xfrm>
          <a:off x="214282" y="1000108"/>
          <a:ext cx="8715436" cy="771144"/>
        </p:xfrm>
        <a:graphic>
          <a:graphicData uri="http://schemas.openxmlformats.org/drawingml/2006/table">
            <a:tbl>
              <a:tblPr/>
              <a:tblGrid>
                <a:gridCol w="8715436">
                  <a:extLst>
                    <a:ext uri="{9D8B030D-6E8A-4147-A177-3AD203B41FA5}">
                      <a16:colId xmlns:a16="http://schemas.microsoft.com/office/drawing/2014/main" val="20000"/>
                    </a:ext>
                  </a:extLst>
                </a:gridCol>
              </a:tblGrid>
              <a:tr h="0">
                <a:tc>
                  <a:txBody>
                    <a:bodyPr/>
                    <a:lstStyle/>
                    <a:p>
                      <a:pPr algn="ctr">
                        <a:lnSpc>
                          <a:spcPct val="115000"/>
                        </a:lnSpc>
                        <a:spcAft>
                          <a:spcPts val="1000"/>
                        </a:spcAft>
                      </a:pPr>
                      <a:r>
                        <a:rPr lang="ru-RU" sz="2200" b="1" dirty="0">
                          <a:solidFill>
                            <a:schemeClr val="tx1"/>
                          </a:solidFill>
                          <a:latin typeface="Times New Roman" pitchFamily="18" charset="0"/>
                          <a:ea typeface="Times New Roman"/>
                          <a:cs typeface="Times New Roman" pitchFamily="18" charset="0"/>
                        </a:rPr>
                        <a:t>Послушайте текст. Подберите к слову «Динозавр» </a:t>
                      </a:r>
                      <a:r>
                        <a:rPr lang="ru-RU" sz="2200" b="1" baseline="0" dirty="0">
                          <a:solidFill>
                            <a:schemeClr val="tx1"/>
                          </a:solidFill>
                          <a:latin typeface="Times New Roman" pitchFamily="18" charset="0"/>
                          <a:ea typeface="Times New Roman"/>
                          <a:cs typeface="Times New Roman" pitchFamily="18" charset="0"/>
                        </a:rPr>
                        <a:t>                                  </a:t>
                      </a:r>
                      <a:r>
                        <a:rPr lang="ru-RU" sz="2200" b="1" dirty="0">
                          <a:solidFill>
                            <a:schemeClr val="tx1"/>
                          </a:solidFill>
                          <a:latin typeface="Times New Roman" pitchFamily="18" charset="0"/>
                          <a:ea typeface="Times New Roman"/>
                          <a:cs typeface="Times New Roman" pitchFamily="18" charset="0"/>
                        </a:rPr>
                        <a:t>все возможные ассоциации.</a:t>
                      </a:r>
                      <a:endParaRPr lang="ru-RU" sz="2200" dirty="0">
                        <a:solidFill>
                          <a:schemeClr val="tx1"/>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4" name="Таблица 13"/>
          <p:cNvGraphicFramePr>
            <a:graphicFrameLocks noGrp="1"/>
          </p:cNvGraphicFramePr>
          <p:nvPr/>
        </p:nvGraphicFramePr>
        <p:xfrm>
          <a:off x="214282" y="2143116"/>
          <a:ext cx="8715436" cy="4241292"/>
        </p:xfrm>
        <a:graphic>
          <a:graphicData uri="http://schemas.openxmlformats.org/drawingml/2006/table">
            <a:tbl>
              <a:tblPr/>
              <a:tblGrid>
                <a:gridCol w="8715436">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200" dirty="0">
                          <a:solidFill>
                            <a:schemeClr val="tx2"/>
                          </a:solidFill>
                          <a:latin typeface="Times New Roman"/>
                          <a:ea typeface="Times New Roman"/>
                          <a:cs typeface="Times New Roman"/>
                        </a:rPr>
                        <a:t>   Название “динозавр” обозначает “ужасный ящер”</a:t>
                      </a:r>
                      <a:r>
                        <a:rPr lang="ru-RU" sz="2200" b="1" dirty="0">
                          <a:solidFill>
                            <a:schemeClr val="tx2"/>
                          </a:solidFill>
                          <a:latin typeface="Times New Roman"/>
                          <a:ea typeface="Times New Roman"/>
                          <a:cs typeface="Times New Roman"/>
                        </a:rPr>
                        <a:t>. Динозавры</a:t>
                      </a:r>
                      <a:r>
                        <a:rPr lang="ru-RU" sz="2200" dirty="0">
                          <a:solidFill>
                            <a:schemeClr val="tx2"/>
                          </a:solidFill>
                          <a:latin typeface="Times New Roman"/>
                          <a:ea typeface="Times New Roman"/>
                          <a:cs typeface="Times New Roman"/>
                        </a:rPr>
                        <a:t> жили на земле </a:t>
                      </a:r>
                      <a:r>
                        <a:rPr lang="ru-RU" sz="2200" dirty="0" err="1">
                          <a:solidFill>
                            <a:schemeClr val="tx2"/>
                          </a:solidFill>
                          <a:latin typeface="Times New Roman"/>
                          <a:ea typeface="Times New Roman"/>
                          <a:cs typeface="Times New Roman"/>
                        </a:rPr>
                        <a:t>давным</a:t>
                      </a:r>
                      <a:r>
                        <a:rPr lang="ru-RU" sz="2200" dirty="0">
                          <a:solidFill>
                            <a:schemeClr val="tx2"/>
                          </a:solidFill>
                          <a:latin typeface="Times New Roman"/>
                          <a:ea typeface="Times New Roman"/>
                          <a:cs typeface="Times New Roman"/>
                        </a:rPr>
                        <a:t> – давно, когда еще не было зверей, птиц, и тем более – людей. Даже растения были другими. Это был фантастический мир. На планете стояло вечное лето. Было много рек, озер, болот. Некоторые ученые утверждают, что динозавры жили на нашей планете примерно 150 миллионов лет. За это время появилось множество различных видов динозавров: некоторые умели летать и больше походили на птиц, чем на ящериц; одни ходили на двух ногах, другие на четырех, а многие жили в море. Питались динозавры тоже по-разному: одни были растительноядными, другие – хищниками. Таким образом, всех динозавров можно разделить на 2 группы.</a:t>
                      </a:r>
                      <a:endParaRPr lang="ru-RU" sz="2200" dirty="0">
                        <a:solidFill>
                          <a:schemeClr val="tx2"/>
                        </a:solidFill>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1265" name="Овал 1"/>
          <p:cNvSpPr>
            <a:spLocks noChangeArrowheads="1"/>
          </p:cNvSpPr>
          <p:nvPr/>
        </p:nvSpPr>
        <p:spPr bwMode="auto">
          <a:xfrm>
            <a:off x="3214678" y="2571744"/>
            <a:ext cx="2786082" cy="178595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2400" b="1" i="0" u="none" strike="noStrike" cap="none" normalizeH="0" baseline="0" dirty="0">
                <a:ln>
                  <a:noFill/>
                </a:ln>
                <a:solidFill>
                  <a:srgbClr val="FF0000"/>
                </a:solidFill>
                <a:effectLst/>
                <a:latin typeface="Times New Roman" pitchFamily="18" charset="0"/>
                <a:cs typeface="Times New Roman" pitchFamily="18" charset="0"/>
              </a:rPr>
              <a:t>Динозавры</a:t>
            </a:r>
            <a:endParaRPr kumimoji="0" lang="ru-RU" sz="2400" b="0" i="0" u="none" strike="noStrike" cap="none" normalizeH="0" baseline="0" dirty="0">
              <a:ln>
                <a:noFill/>
              </a:ln>
              <a:solidFill>
                <a:srgbClr val="FF0000"/>
              </a:solidFill>
              <a:effectLst/>
              <a:latin typeface="Times New Roman" pitchFamily="18" charset="0"/>
              <a:cs typeface="Times New Roman" pitchFamily="18" charset="0"/>
            </a:endParaRPr>
          </a:p>
        </p:txBody>
      </p:sp>
      <p:sp>
        <p:nvSpPr>
          <p:cNvPr id="12" name="Прямоугольник 11"/>
          <p:cNvSpPr/>
          <p:nvPr/>
        </p:nvSpPr>
        <p:spPr>
          <a:xfrm>
            <a:off x="2928926" y="285728"/>
            <a:ext cx="4307654" cy="553998"/>
          </a:xfrm>
          <a:prstGeom prst="rect">
            <a:avLst/>
          </a:prstGeom>
        </p:spPr>
        <p:txBody>
          <a:bodyPr wrap="none">
            <a:spAutoFit/>
          </a:bodyPr>
          <a:lstStyle/>
          <a:p>
            <a:r>
              <a:rPr lang="ru-RU" sz="3000" b="1" dirty="0">
                <a:solidFill>
                  <a:schemeClr val="bg1"/>
                </a:solidFill>
                <a:latin typeface="Times New Roman" pitchFamily="18" charset="0"/>
                <a:ea typeface="Times New Roman"/>
                <a:cs typeface="Times New Roman" pitchFamily="18" charset="0"/>
              </a:rPr>
              <a:t>«Ассоциативный куст» </a:t>
            </a:r>
            <a:endParaRPr lang="ru-RU" sz="3000" dirty="0">
              <a:solidFill>
                <a:schemeClr val="bg1"/>
              </a:solidFill>
            </a:endParaRPr>
          </a:p>
        </p:txBody>
      </p:sp>
      <p:sp>
        <p:nvSpPr>
          <p:cNvPr id="13" name="Овал 12"/>
          <p:cNvSpPr/>
          <p:nvPr/>
        </p:nvSpPr>
        <p:spPr>
          <a:xfrm>
            <a:off x="3428992" y="1142984"/>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4" name="Овал 13"/>
          <p:cNvSpPr/>
          <p:nvPr/>
        </p:nvSpPr>
        <p:spPr>
          <a:xfrm>
            <a:off x="3571868" y="5000636"/>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5" name="Овал 14"/>
          <p:cNvSpPr/>
          <p:nvPr/>
        </p:nvSpPr>
        <p:spPr>
          <a:xfrm>
            <a:off x="428596" y="2143116"/>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6" name="Овал 15"/>
          <p:cNvSpPr/>
          <p:nvPr/>
        </p:nvSpPr>
        <p:spPr>
          <a:xfrm>
            <a:off x="428596" y="3714752"/>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7" name="Овал 16"/>
          <p:cNvSpPr/>
          <p:nvPr/>
        </p:nvSpPr>
        <p:spPr>
          <a:xfrm>
            <a:off x="6286512" y="2071678"/>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
        <p:nvSpPr>
          <p:cNvPr id="18" name="Овал 17"/>
          <p:cNvSpPr/>
          <p:nvPr/>
        </p:nvSpPr>
        <p:spPr>
          <a:xfrm>
            <a:off x="6429388" y="3929066"/>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cxnSp>
        <p:nvCxnSpPr>
          <p:cNvPr id="20" name="Прямая со стрелкой 19"/>
          <p:cNvCxnSpPr/>
          <p:nvPr/>
        </p:nvCxnSpPr>
        <p:spPr>
          <a:xfrm rot="5400000" flipH="1" flipV="1">
            <a:off x="4285454" y="2285198"/>
            <a:ext cx="571504"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8" name="Прямая со стрелкой 27"/>
          <p:cNvCxnSpPr/>
          <p:nvPr/>
        </p:nvCxnSpPr>
        <p:spPr>
          <a:xfrm rot="10800000">
            <a:off x="2571739" y="2714620"/>
            <a:ext cx="714377" cy="35719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1" name="Прямая со стрелкой 30"/>
          <p:cNvCxnSpPr>
            <a:endCxn id="16" idx="6"/>
          </p:cNvCxnSpPr>
          <p:nvPr/>
        </p:nvCxnSpPr>
        <p:spPr>
          <a:xfrm rot="10800000" flipV="1">
            <a:off x="2571736" y="3929066"/>
            <a:ext cx="785818" cy="21431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5" name="Прямая со стрелкой 34"/>
          <p:cNvCxnSpPr>
            <a:stCxn id="11265" idx="4"/>
            <a:endCxn id="14" idx="0"/>
          </p:cNvCxnSpPr>
          <p:nvPr/>
        </p:nvCxnSpPr>
        <p:spPr>
          <a:xfrm rot="16200000" flipH="1">
            <a:off x="4304107" y="4661305"/>
            <a:ext cx="642942" cy="35719"/>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7" name="Прямая со стрелкой 36"/>
          <p:cNvCxnSpPr/>
          <p:nvPr/>
        </p:nvCxnSpPr>
        <p:spPr>
          <a:xfrm flipV="1">
            <a:off x="5715008" y="2643182"/>
            <a:ext cx="571504" cy="28575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41" name="Прямая со стрелкой 40"/>
          <p:cNvCxnSpPr/>
          <p:nvPr/>
        </p:nvCxnSpPr>
        <p:spPr>
          <a:xfrm>
            <a:off x="5715008" y="4000504"/>
            <a:ext cx="714380" cy="35719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1265" name="Овал 1"/>
          <p:cNvSpPr>
            <a:spLocks noChangeArrowheads="1"/>
          </p:cNvSpPr>
          <p:nvPr/>
        </p:nvSpPr>
        <p:spPr bwMode="auto">
          <a:xfrm>
            <a:off x="3214678" y="2571744"/>
            <a:ext cx="2786082" cy="178595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2400" b="1" i="0" u="none" strike="noStrike" cap="none" normalizeH="0" baseline="0" dirty="0">
                <a:ln>
                  <a:noFill/>
                </a:ln>
                <a:solidFill>
                  <a:srgbClr val="FF0000"/>
                </a:solidFill>
                <a:effectLst/>
                <a:latin typeface="Times New Roman" pitchFamily="18" charset="0"/>
                <a:cs typeface="Times New Roman" pitchFamily="18" charset="0"/>
              </a:rPr>
              <a:t>Динозавры</a:t>
            </a:r>
            <a:endParaRPr kumimoji="0" lang="ru-RU" sz="2400" b="0" i="0" u="none" strike="noStrike" cap="none" normalizeH="0" baseline="0" dirty="0">
              <a:ln>
                <a:noFill/>
              </a:ln>
              <a:solidFill>
                <a:srgbClr val="FF0000"/>
              </a:solidFill>
              <a:effectLst/>
              <a:latin typeface="Times New Roman" pitchFamily="18" charset="0"/>
              <a:cs typeface="Times New Roman" pitchFamily="18" charset="0"/>
            </a:endParaRPr>
          </a:p>
        </p:txBody>
      </p:sp>
      <p:sp>
        <p:nvSpPr>
          <p:cNvPr id="12" name="Прямоугольник 11"/>
          <p:cNvSpPr/>
          <p:nvPr/>
        </p:nvSpPr>
        <p:spPr>
          <a:xfrm>
            <a:off x="2928926" y="285728"/>
            <a:ext cx="3727046" cy="1015663"/>
          </a:xfrm>
          <a:prstGeom prst="rect">
            <a:avLst/>
          </a:prstGeom>
        </p:spPr>
        <p:txBody>
          <a:bodyPr wrap="none">
            <a:spAutoFit/>
          </a:bodyPr>
          <a:lstStyle/>
          <a:p>
            <a:r>
              <a:rPr lang="ru-RU" sz="3000" b="1" dirty="0">
                <a:solidFill>
                  <a:schemeClr val="bg1"/>
                </a:solidFill>
                <a:latin typeface="Times New Roman" pitchFamily="18" charset="0"/>
                <a:cs typeface="Times New Roman" pitchFamily="18" charset="0"/>
              </a:rPr>
              <a:t>Примерные ответы</a:t>
            </a:r>
            <a:r>
              <a:rPr lang="kk-KZ" sz="3000" b="1" dirty="0">
                <a:solidFill>
                  <a:schemeClr val="bg1"/>
                </a:solidFill>
                <a:latin typeface="Times New Roman" pitchFamily="18" charset="0"/>
                <a:cs typeface="Times New Roman" pitchFamily="18" charset="0"/>
              </a:rPr>
              <a:t>:</a:t>
            </a:r>
            <a:endParaRPr lang="ru-RU" sz="3000" dirty="0">
              <a:solidFill>
                <a:schemeClr val="bg1"/>
              </a:solidFill>
              <a:latin typeface="Times New Roman" pitchFamily="18" charset="0"/>
              <a:cs typeface="Times New Roman" pitchFamily="18" charset="0"/>
            </a:endParaRPr>
          </a:p>
          <a:p>
            <a:endParaRPr lang="ru-RU" sz="3000" dirty="0">
              <a:solidFill>
                <a:schemeClr val="bg1"/>
              </a:solidFill>
            </a:endParaRPr>
          </a:p>
        </p:txBody>
      </p:sp>
      <p:sp>
        <p:nvSpPr>
          <p:cNvPr id="13" name="Овал 12"/>
          <p:cNvSpPr/>
          <p:nvPr/>
        </p:nvSpPr>
        <p:spPr>
          <a:xfrm>
            <a:off x="3428992" y="1142984"/>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kk-KZ" sz="2000" b="1" dirty="0">
              <a:solidFill>
                <a:srgbClr val="3333FF"/>
              </a:solidFill>
              <a:latin typeface="Times New Roman" pitchFamily="18" charset="0"/>
              <a:cs typeface="Times New Roman" pitchFamily="18" charset="0"/>
            </a:endParaRPr>
          </a:p>
          <a:p>
            <a:pPr algn="ctr"/>
            <a:r>
              <a:rPr lang="kk-KZ" sz="2000" b="1" dirty="0">
                <a:solidFill>
                  <a:srgbClr val="3333FF"/>
                </a:solidFill>
                <a:latin typeface="Times New Roman" pitchFamily="18" charset="0"/>
                <a:cs typeface="Times New Roman" pitchFamily="18" charset="0"/>
              </a:rPr>
              <a:t>вымирание</a:t>
            </a:r>
            <a:endParaRPr lang="ru-RU" sz="2000" b="1" dirty="0">
              <a:solidFill>
                <a:srgbClr val="3333FF"/>
              </a:solidFill>
              <a:latin typeface="Times New Roman" pitchFamily="18" charset="0"/>
              <a:cs typeface="Times New Roman" pitchFamily="18" charset="0"/>
            </a:endParaRPr>
          </a:p>
          <a:p>
            <a:pPr algn="ctr"/>
            <a:endParaRPr lang="ru-RU" dirty="0"/>
          </a:p>
        </p:txBody>
      </p:sp>
      <p:sp>
        <p:nvSpPr>
          <p:cNvPr id="14" name="Овал 13"/>
          <p:cNvSpPr/>
          <p:nvPr/>
        </p:nvSpPr>
        <p:spPr>
          <a:xfrm>
            <a:off x="3571868" y="5000636"/>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2000" b="1" dirty="0">
                <a:solidFill>
                  <a:srgbClr val="3333FF"/>
                </a:solidFill>
                <a:latin typeface="Times New Roman" pitchFamily="18" charset="0"/>
                <a:cs typeface="Times New Roman" pitchFamily="18" charset="0"/>
              </a:rPr>
              <a:t>останки</a:t>
            </a:r>
            <a:endParaRPr lang="ru-RU" sz="2000" b="1" dirty="0">
              <a:solidFill>
                <a:srgbClr val="3333FF"/>
              </a:solidFill>
              <a:latin typeface="Times New Roman" pitchFamily="18" charset="0"/>
              <a:cs typeface="Times New Roman" pitchFamily="18" charset="0"/>
            </a:endParaRPr>
          </a:p>
        </p:txBody>
      </p:sp>
      <p:sp>
        <p:nvSpPr>
          <p:cNvPr id="15" name="Овал 14"/>
          <p:cNvSpPr/>
          <p:nvPr/>
        </p:nvSpPr>
        <p:spPr>
          <a:xfrm>
            <a:off x="428596" y="2143116"/>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kk-KZ" sz="2000" b="1" dirty="0">
              <a:solidFill>
                <a:srgbClr val="3333FF"/>
              </a:solidFill>
              <a:latin typeface="Times New Roman" pitchFamily="18" charset="0"/>
              <a:cs typeface="Times New Roman" pitchFamily="18" charset="0"/>
            </a:endParaRPr>
          </a:p>
          <a:p>
            <a:pPr algn="ctr"/>
            <a:r>
              <a:rPr lang="kk-KZ" sz="2000" b="1" dirty="0">
                <a:solidFill>
                  <a:srgbClr val="3333FF"/>
                </a:solidFill>
                <a:latin typeface="Times New Roman" pitchFamily="18" charset="0"/>
                <a:cs typeface="Times New Roman" pitchFamily="18" charset="0"/>
              </a:rPr>
              <a:t>древности</a:t>
            </a:r>
            <a:endParaRPr lang="ru-RU" sz="2000" b="1" dirty="0">
              <a:solidFill>
                <a:srgbClr val="3333FF"/>
              </a:solidFill>
              <a:latin typeface="Times New Roman" pitchFamily="18" charset="0"/>
              <a:cs typeface="Times New Roman" pitchFamily="18" charset="0"/>
            </a:endParaRPr>
          </a:p>
          <a:p>
            <a:pPr algn="ctr"/>
            <a:endParaRPr lang="ru-RU" sz="2000" b="1" dirty="0">
              <a:solidFill>
                <a:srgbClr val="3333FF"/>
              </a:solidFill>
              <a:latin typeface="Times New Roman" pitchFamily="18" charset="0"/>
              <a:cs typeface="Times New Roman" pitchFamily="18" charset="0"/>
            </a:endParaRPr>
          </a:p>
        </p:txBody>
      </p:sp>
      <p:sp>
        <p:nvSpPr>
          <p:cNvPr id="16" name="Овал 15"/>
          <p:cNvSpPr/>
          <p:nvPr/>
        </p:nvSpPr>
        <p:spPr>
          <a:xfrm>
            <a:off x="428596" y="3714752"/>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2000" b="1" dirty="0">
                <a:solidFill>
                  <a:srgbClr val="3333FF"/>
                </a:solidFill>
                <a:latin typeface="Times New Roman" pitchFamily="18" charset="0"/>
                <a:cs typeface="Times New Roman" pitchFamily="18" charset="0"/>
              </a:rPr>
              <a:t>эволюция</a:t>
            </a:r>
            <a:endParaRPr lang="ru-RU" sz="2000" b="1" dirty="0">
              <a:solidFill>
                <a:srgbClr val="3333FF"/>
              </a:solidFill>
              <a:latin typeface="Times New Roman" pitchFamily="18" charset="0"/>
              <a:cs typeface="Times New Roman" pitchFamily="18" charset="0"/>
            </a:endParaRPr>
          </a:p>
        </p:txBody>
      </p:sp>
      <p:sp>
        <p:nvSpPr>
          <p:cNvPr id="17" name="Овал 16"/>
          <p:cNvSpPr/>
          <p:nvPr/>
        </p:nvSpPr>
        <p:spPr>
          <a:xfrm>
            <a:off x="6286512" y="2071678"/>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2000" b="1" dirty="0">
                <a:solidFill>
                  <a:srgbClr val="3333FF"/>
                </a:solidFill>
                <a:latin typeface="Times New Roman" pitchFamily="18" charset="0"/>
                <a:cs typeface="Times New Roman" pitchFamily="18" charset="0"/>
              </a:rPr>
              <a:t>ящер</a:t>
            </a:r>
            <a:endParaRPr lang="ru-RU" sz="2000" b="1" dirty="0">
              <a:solidFill>
                <a:srgbClr val="3333FF"/>
              </a:solidFill>
              <a:latin typeface="Times New Roman" pitchFamily="18" charset="0"/>
              <a:cs typeface="Times New Roman" pitchFamily="18" charset="0"/>
            </a:endParaRPr>
          </a:p>
        </p:txBody>
      </p:sp>
      <p:sp>
        <p:nvSpPr>
          <p:cNvPr id="18" name="Овал 17"/>
          <p:cNvSpPr/>
          <p:nvPr/>
        </p:nvSpPr>
        <p:spPr>
          <a:xfrm>
            <a:off x="6429388" y="3929066"/>
            <a:ext cx="2143140" cy="8572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2000" b="1" dirty="0">
                <a:solidFill>
                  <a:srgbClr val="3333FF"/>
                </a:solidFill>
                <a:latin typeface="Times New Roman" pitchFamily="18" charset="0"/>
                <a:cs typeface="Times New Roman" pitchFamily="18" charset="0"/>
              </a:rPr>
              <a:t>эра</a:t>
            </a:r>
            <a:endParaRPr lang="ru-RU" sz="2000" b="1" dirty="0">
              <a:solidFill>
                <a:srgbClr val="3333FF"/>
              </a:solidFill>
              <a:latin typeface="Times New Roman" pitchFamily="18" charset="0"/>
              <a:cs typeface="Times New Roman" pitchFamily="18" charset="0"/>
            </a:endParaRPr>
          </a:p>
        </p:txBody>
      </p:sp>
      <p:cxnSp>
        <p:nvCxnSpPr>
          <p:cNvPr id="20" name="Прямая со стрелкой 19"/>
          <p:cNvCxnSpPr/>
          <p:nvPr/>
        </p:nvCxnSpPr>
        <p:spPr>
          <a:xfrm rot="5400000" flipH="1" flipV="1">
            <a:off x="4285454" y="2285198"/>
            <a:ext cx="571504"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28" name="Прямая со стрелкой 27"/>
          <p:cNvCxnSpPr/>
          <p:nvPr/>
        </p:nvCxnSpPr>
        <p:spPr>
          <a:xfrm rot="10800000">
            <a:off x="2571739" y="2714620"/>
            <a:ext cx="714377" cy="35719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1" name="Прямая со стрелкой 30"/>
          <p:cNvCxnSpPr>
            <a:endCxn id="16" idx="6"/>
          </p:cNvCxnSpPr>
          <p:nvPr/>
        </p:nvCxnSpPr>
        <p:spPr>
          <a:xfrm rot="10800000" flipV="1">
            <a:off x="2571736" y="3929066"/>
            <a:ext cx="785818" cy="21431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5" name="Прямая со стрелкой 34"/>
          <p:cNvCxnSpPr>
            <a:stCxn id="11265" idx="4"/>
            <a:endCxn id="14" idx="0"/>
          </p:cNvCxnSpPr>
          <p:nvPr/>
        </p:nvCxnSpPr>
        <p:spPr>
          <a:xfrm rot="16200000" flipH="1">
            <a:off x="4304107" y="4661305"/>
            <a:ext cx="642942" cy="35719"/>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37" name="Прямая со стрелкой 36"/>
          <p:cNvCxnSpPr/>
          <p:nvPr/>
        </p:nvCxnSpPr>
        <p:spPr>
          <a:xfrm flipV="1">
            <a:off x="5715008" y="2643182"/>
            <a:ext cx="571504" cy="285752"/>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41" name="Прямая со стрелкой 40"/>
          <p:cNvCxnSpPr/>
          <p:nvPr/>
        </p:nvCxnSpPr>
        <p:spPr>
          <a:xfrm>
            <a:off x="5715008" y="4000504"/>
            <a:ext cx="714380" cy="35719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graphicFrame>
        <p:nvGraphicFramePr>
          <p:cNvPr id="21" name="Таблица 20"/>
          <p:cNvGraphicFramePr>
            <a:graphicFrameLocks noGrp="1"/>
          </p:cNvGraphicFramePr>
          <p:nvPr/>
        </p:nvGraphicFramePr>
        <p:xfrm>
          <a:off x="714348" y="6124596"/>
          <a:ext cx="8001056" cy="304800"/>
        </p:xfrm>
        <a:graphic>
          <a:graphicData uri="http://schemas.openxmlformats.org/drawingml/2006/table">
            <a:tbl>
              <a:tblPr/>
              <a:tblGrid>
                <a:gridCol w="8001056">
                  <a:extLst>
                    <a:ext uri="{9D8B030D-6E8A-4147-A177-3AD203B41FA5}">
                      <a16:colId xmlns:a16="http://schemas.microsoft.com/office/drawing/2014/main" val="20000"/>
                    </a:ext>
                  </a:extLst>
                </a:gridCol>
              </a:tblGrid>
              <a:tr h="111442">
                <a:tc>
                  <a:txBody>
                    <a:bodyPr/>
                    <a:lstStyle/>
                    <a:p>
                      <a:pPr algn="ctr">
                        <a:spcAft>
                          <a:spcPts val="0"/>
                        </a:spcAft>
                      </a:pPr>
                      <a:r>
                        <a:rPr lang="kk-KZ" sz="2000" b="1" dirty="0">
                          <a:latin typeface="Times New Roman"/>
                          <a:ea typeface="Times New Roman"/>
                        </a:rPr>
                        <a:t>Ребята, вы большие молодцы, подключили свою фантазию!</a:t>
                      </a:r>
                      <a:endParaRPr lang="ru-RU" sz="2000" dirty="0">
                        <a:latin typeface="Times New Roman"/>
                        <a:ea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128147"/>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1" name="Прямоугольник 10"/>
          <p:cNvSpPr/>
          <p:nvPr/>
        </p:nvSpPr>
        <p:spPr>
          <a:xfrm>
            <a:off x="3650437" y="357166"/>
            <a:ext cx="2446504" cy="553998"/>
          </a:xfrm>
          <a:prstGeom prst="rect">
            <a:avLst/>
          </a:prstGeom>
        </p:spPr>
        <p:txBody>
          <a:bodyPr wrap="none">
            <a:spAutoFit/>
          </a:bodyPr>
          <a:lstStyle/>
          <a:p>
            <a:pPr algn="ctr">
              <a:spcAft>
                <a:spcPts val="0"/>
              </a:spcAft>
            </a:pPr>
            <a:r>
              <a:rPr lang="ru-RU" sz="3000" b="1" dirty="0">
                <a:solidFill>
                  <a:schemeClr val="bg1"/>
                </a:solidFill>
                <a:latin typeface="Times New Roman"/>
                <a:ea typeface="TimesNewRomanPSMT"/>
              </a:rPr>
              <a:t>Задание  4     </a:t>
            </a:r>
            <a:endParaRPr lang="ru-RU" sz="3000" b="1" dirty="0">
              <a:solidFill>
                <a:schemeClr val="bg1"/>
              </a:solidFill>
              <a:latin typeface="Times New Roman"/>
              <a:ea typeface="Times New Roman"/>
            </a:endParaRPr>
          </a:p>
        </p:txBody>
      </p:sp>
      <p:graphicFrame>
        <p:nvGraphicFramePr>
          <p:cNvPr id="13" name="Таблица 12"/>
          <p:cNvGraphicFramePr>
            <a:graphicFrameLocks noGrp="1"/>
          </p:cNvGraphicFramePr>
          <p:nvPr/>
        </p:nvGraphicFramePr>
        <p:xfrm>
          <a:off x="1023934" y="1142984"/>
          <a:ext cx="7191404" cy="473202"/>
        </p:xfrm>
        <a:graphic>
          <a:graphicData uri="http://schemas.openxmlformats.org/drawingml/2006/table">
            <a:tbl>
              <a:tblPr/>
              <a:tblGrid>
                <a:gridCol w="7191404">
                  <a:extLst>
                    <a:ext uri="{9D8B030D-6E8A-4147-A177-3AD203B41FA5}">
                      <a16:colId xmlns:a16="http://schemas.microsoft.com/office/drawing/2014/main" val="20000"/>
                    </a:ext>
                  </a:extLst>
                </a:gridCol>
              </a:tblGrid>
              <a:tr h="0">
                <a:tc>
                  <a:txBody>
                    <a:bodyPr/>
                    <a:lstStyle/>
                    <a:p>
                      <a:pPr algn="ctr">
                        <a:lnSpc>
                          <a:spcPct val="115000"/>
                        </a:lnSpc>
                        <a:spcAft>
                          <a:spcPts val="1000"/>
                        </a:spcAft>
                      </a:pPr>
                      <a:r>
                        <a:rPr lang="kk-KZ" sz="2700" b="1" dirty="0">
                          <a:solidFill>
                            <a:schemeClr val="tx2"/>
                          </a:solidFill>
                          <a:latin typeface="Times New Roman"/>
                          <a:ea typeface="Times New Roman"/>
                          <a:cs typeface="Times New Roman"/>
                        </a:rPr>
                        <a:t>Метод называется «Факт или  вымысел» </a:t>
                      </a:r>
                      <a:endParaRPr lang="ru-RU" sz="2700" dirty="0">
                        <a:solidFill>
                          <a:schemeClr val="tx2"/>
                        </a:solidFill>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4" name="Таблица 13"/>
          <p:cNvGraphicFramePr>
            <a:graphicFrameLocks noGrp="1"/>
          </p:cNvGraphicFramePr>
          <p:nvPr>
            <p:extLst>
              <p:ext uri="{D42A27DB-BD31-4B8C-83A1-F6EECF244321}">
                <p14:modId xmlns:p14="http://schemas.microsoft.com/office/powerpoint/2010/main" val="4126921276"/>
              </p:ext>
            </p:extLst>
          </p:nvPr>
        </p:nvGraphicFramePr>
        <p:xfrm>
          <a:off x="357158" y="1857962"/>
          <a:ext cx="8429684" cy="4206240"/>
        </p:xfrm>
        <a:graphic>
          <a:graphicData uri="http://schemas.openxmlformats.org/drawingml/2006/table">
            <a:tbl>
              <a:tblPr/>
              <a:tblGrid>
                <a:gridCol w="5357850">
                  <a:extLst>
                    <a:ext uri="{9D8B030D-6E8A-4147-A177-3AD203B41FA5}">
                      <a16:colId xmlns:a16="http://schemas.microsoft.com/office/drawing/2014/main" val="20000"/>
                    </a:ext>
                  </a:extLst>
                </a:gridCol>
                <a:gridCol w="3071834">
                  <a:extLst>
                    <a:ext uri="{9D8B030D-6E8A-4147-A177-3AD203B41FA5}">
                      <a16:colId xmlns:a16="http://schemas.microsoft.com/office/drawing/2014/main" val="20001"/>
                    </a:ext>
                  </a:extLst>
                </a:gridCol>
              </a:tblGrid>
              <a:tr h="178435">
                <a:tc>
                  <a:txBody>
                    <a:bodyPr/>
                    <a:lstStyle/>
                    <a:p>
                      <a:pPr>
                        <a:lnSpc>
                          <a:spcPct val="115000"/>
                        </a:lnSpc>
                        <a:spcAft>
                          <a:spcPts val="0"/>
                        </a:spcAft>
                      </a:pPr>
                      <a:r>
                        <a:rPr lang="kk-KZ" sz="2000" dirty="0">
                          <a:solidFill>
                            <a:schemeClr val="tx2"/>
                          </a:solidFill>
                          <a:latin typeface="Times New Roman"/>
                          <a:ea typeface="Times New Roman"/>
                          <a:cs typeface="Times New Roman"/>
                        </a:rPr>
                        <a:t>Динозавры жили 150миллионов лет назад</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8435">
                <a:tc>
                  <a:txBody>
                    <a:bodyPr/>
                    <a:lstStyle/>
                    <a:p>
                      <a:pPr>
                        <a:lnSpc>
                          <a:spcPct val="115000"/>
                        </a:lnSpc>
                        <a:spcAft>
                          <a:spcPts val="0"/>
                        </a:spcAft>
                      </a:pPr>
                      <a:r>
                        <a:rPr lang="kk-KZ" sz="2000" dirty="0">
                          <a:solidFill>
                            <a:schemeClr val="tx2"/>
                          </a:solidFill>
                          <a:latin typeface="Times New Roman"/>
                          <a:ea typeface="Times New Roman"/>
                          <a:cs typeface="Times New Roman"/>
                        </a:rPr>
                        <a:t>Ужасный ящер –это ящерица</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8435">
                <a:tc>
                  <a:txBody>
                    <a:bodyPr/>
                    <a:lstStyle/>
                    <a:p>
                      <a:pPr>
                        <a:lnSpc>
                          <a:spcPct val="115000"/>
                        </a:lnSpc>
                        <a:spcAft>
                          <a:spcPts val="0"/>
                        </a:spcAft>
                      </a:pPr>
                      <a:r>
                        <a:rPr lang="kk-KZ" sz="2000" dirty="0">
                          <a:solidFill>
                            <a:schemeClr val="tx2"/>
                          </a:solidFill>
                          <a:latin typeface="Times New Roman"/>
                          <a:ea typeface="Times New Roman"/>
                          <a:cs typeface="Times New Roman"/>
                        </a:rPr>
                        <a:t>Динозавры были только травоядными.</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8435">
                <a:tc>
                  <a:txBody>
                    <a:bodyPr/>
                    <a:lstStyle/>
                    <a:p>
                      <a:pPr>
                        <a:lnSpc>
                          <a:spcPct val="115000"/>
                        </a:lnSpc>
                        <a:spcAft>
                          <a:spcPts val="0"/>
                        </a:spcAft>
                      </a:pPr>
                      <a:r>
                        <a:rPr lang="kk-KZ" sz="2000" dirty="0">
                          <a:solidFill>
                            <a:schemeClr val="tx2"/>
                          </a:solidFill>
                          <a:latin typeface="Times New Roman"/>
                          <a:ea typeface="Times New Roman"/>
                          <a:cs typeface="Times New Roman"/>
                        </a:rPr>
                        <a:t>Динозавры были с размером кошки</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dirty="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56871">
                <a:tc>
                  <a:txBody>
                    <a:bodyPr/>
                    <a:lstStyle/>
                    <a:p>
                      <a:pPr>
                        <a:lnSpc>
                          <a:spcPct val="115000"/>
                        </a:lnSpc>
                        <a:spcAft>
                          <a:spcPts val="0"/>
                        </a:spcAft>
                      </a:pPr>
                      <a:r>
                        <a:rPr lang="kk-KZ" sz="2000" dirty="0">
                          <a:solidFill>
                            <a:schemeClr val="tx2"/>
                          </a:solidFill>
                          <a:latin typeface="Times New Roman"/>
                          <a:ea typeface="Times New Roman"/>
                          <a:cs typeface="Times New Roman"/>
                        </a:rPr>
                        <a:t>Животные, которые питались растениями, называют хищниками.</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dirty="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6871">
                <a:tc>
                  <a:txBody>
                    <a:bodyPr/>
                    <a:lstStyle/>
                    <a:p>
                      <a:pPr>
                        <a:lnSpc>
                          <a:spcPct val="115000"/>
                        </a:lnSpc>
                        <a:spcAft>
                          <a:spcPts val="0"/>
                        </a:spcAft>
                      </a:pPr>
                      <a:r>
                        <a:rPr lang="kk-KZ" sz="2000" dirty="0">
                          <a:solidFill>
                            <a:schemeClr val="tx2"/>
                          </a:solidFill>
                          <a:latin typeface="Times New Roman"/>
                          <a:ea typeface="Times New Roman"/>
                          <a:cs typeface="Times New Roman"/>
                        </a:rPr>
                        <a:t>По скелету ученые могут восстановить облик животного и даже сказать, чем они питались..</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dirty="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6871">
                <a:tc>
                  <a:txBody>
                    <a:bodyPr/>
                    <a:lstStyle/>
                    <a:p>
                      <a:pPr>
                        <a:lnSpc>
                          <a:spcPct val="115000"/>
                        </a:lnSpc>
                        <a:spcAft>
                          <a:spcPts val="0"/>
                        </a:spcAft>
                      </a:pPr>
                      <a:r>
                        <a:rPr lang="kk-KZ" sz="2000" dirty="0">
                          <a:solidFill>
                            <a:schemeClr val="tx2"/>
                          </a:solidFill>
                          <a:latin typeface="Times New Roman"/>
                          <a:ea typeface="Times New Roman"/>
                          <a:cs typeface="Times New Roman"/>
                        </a:rPr>
                        <a:t>Во время существования диназавров была вечная мерзлота .</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dirty="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8435">
                <a:tc>
                  <a:txBody>
                    <a:bodyPr/>
                    <a:lstStyle/>
                    <a:p>
                      <a:pPr>
                        <a:lnSpc>
                          <a:spcPct val="115000"/>
                        </a:lnSpc>
                        <a:spcAft>
                          <a:spcPts val="0"/>
                        </a:spcAft>
                      </a:pPr>
                      <a:r>
                        <a:rPr lang="kk-KZ" sz="2000" dirty="0">
                          <a:solidFill>
                            <a:schemeClr val="tx2"/>
                          </a:solidFill>
                          <a:latin typeface="Times New Roman"/>
                          <a:ea typeface="Times New Roman"/>
                          <a:cs typeface="Times New Roman"/>
                        </a:rPr>
                        <a:t>Исчезновению динозавров  виновны были ученые.</a:t>
                      </a:r>
                      <a:endParaRPr lang="ru-RU" sz="2000" dirty="0">
                        <a:solidFill>
                          <a:schemeClr val="tx2"/>
                        </a:solidFill>
                        <a:latin typeface="Calibri"/>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kk-KZ" sz="1800" dirty="0">
                        <a:latin typeface="Times New Roman"/>
                        <a:ea typeface="Times New Roman"/>
                        <a:cs typeface="Times New Roman"/>
                      </a:endParaRPr>
                    </a:p>
                  </a:txBody>
                  <a:tcPr marL="58185" marR="581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8" name="Таблица 7"/>
          <p:cNvGraphicFramePr>
            <a:graphicFrameLocks noGrp="1"/>
          </p:cNvGraphicFramePr>
          <p:nvPr/>
        </p:nvGraphicFramePr>
        <p:xfrm>
          <a:off x="1524000" y="3322320"/>
          <a:ext cx="6096000" cy="167640"/>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algn="l">
                        <a:spcAft>
                          <a:spcPts val="0"/>
                        </a:spcAft>
                      </a:pPr>
                      <a:endParaRPr lang="ru-RU" sz="1100" dirty="0">
                        <a:latin typeface="Calibri"/>
                        <a:ea typeface="Calibri"/>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6" name="Таблица 15"/>
          <p:cNvGraphicFramePr>
            <a:graphicFrameLocks noGrp="1"/>
          </p:cNvGraphicFramePr>
          <p:nvPr/>
        </p:nvGraphicFramePr>
        <p:xfrm>
          <a:off x="571472" y="1571612"/>
          <a:ext cx="7929618" cy="2273808"/>
        </p:xfrm>
        <a:graphic>
          <a:graphicData uri="http://schemas.openxmlformats.org/drawingml/2006/table">
            <a:tbl>
              <a:tblPr/>
              <a:tblGrid>
                <a:gridCol w="7929618">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kk-KZ" sz="2700" b="1" dirty="0">
                          <a:solidFill>
                            <a:schemeClr val="tx2"/>
                          </a:solidFill>
                          <a:latin typeface="Times New Roman" pitchFamily="18" charset="0"/>
                          <a:ea typeface="Times New Roman"/>
                          <a:cs typeface="Times New Roman" pitchFamily="18" charset="0"/>
                        </a:rPr>
                        <a:t>Дескрипторы </a:t>
                      </a:r>
                      <a:endParaRPr lang="ru-RU" sz="2700" dirty="0">
                        <a:solidFill>
                          <a:schemeClr val="tx2"/>
                        </a:solidFill>
                        <a:latin typeface="Times New Roman" pitchFamily="18" charset="0"/>
                        <a:ea typeface="Times New Roman"/>
                        <a:cs typeface="Times New Roman" pitchFamily="18" charset="0"/>
                      </a:endParaRPr>
                    </a:p>
                    <a:p>
                      <a:pPr algn="l">
                        <a:lnSpc>
                          <a:spcPct val="115000"/>
                        </a:lnSpc>
                        <a:spcAft>
                          <a:spcPts val="1000"/>
                        </a:spcAft>
                      </a:pPr>
                      <a:r>
                        <a:rPr lang="kk-KZ" sz="2700" dirty="0">
                          <a:solidFill>
                            <a:schemeClr val="tx2"/>
                          </a:solidFill>
                          <a:latin typeface="Times New Roman" pitchFamily="18" charset="0"/>
                          <a:ea typeface="TimesNewRomanPSMT"/>
                          <a:cs typeface="Times New Roman" pitchFamily="18" charset="0"/>
                        </a:rPr>
                        <a:t>-демонстрирует понимание  текста;</a:t>
                      </a:r>
                      <a:endParaRPr lang="ru-RU" sz="2700" dirty="0">
                        <a:solidFill>
                          <a:schemeClr val="tx2"/>
                        </a:solidFill>
                        <a:latin typeface="Times New Roman" pitchFamily="18" charset="0"/>
                        <a:ea typeface="Times New Roman"/>
                        <a:cs typeface="Times New Roman" pitchFamily="18" charset="0"/>
                      </a:endParaRPr>
                    </a:p>
                    <a:p>
                      <a:pPr algn="l">
                        <a:lnSpc>
                          <a:spcPct val="115000"/>
                        </a:lnSpc>
                        <a:spcAft>
                          <a:spcPts val="1000"/>
                        </a:spcAft>
                      </a:pPr>
                      <a:r>
                        <a:rPr lang="kk-KZ" sz="2700" b="1" dirty="0">
                          <a:solidFill>
                            <a:schemeClr val="tx2"/>
                          </a:solidFill>
                          <a:latin typeface="Times New Roman" pitchFamily="18" charset="0"/>
                          <a:ea typeface="Times New Roman"/>
                          <a:cs typeface="Times New Roman" pitchFamily="18" charset="0"/>
                        </a:rPr>
                        <a:t>-</a:t>
                      </a:r>
                      <a:r>
                        <a:rPr lang="kk-KZ" sz="2700" dirty="0">
                          <a:solidFill>
                            <a:schemeClr val="tx2"/>
                          </a:solidFill>
                          <a:latin typeface="Times New Roman" pitchFamily="18" charset="0"/>
                          <a:ea typeface="Times New Roman"/>
                          <a:cs typeface="Times New Roman" pitchFamily="18" charset="0"/>
                        </a:rPr>
                        <a:t>верно находит факт;</a:t>
                      </a:r>
                      <a:endParaRPr lang="ru-RU" sz="2700" dirty="0">
                        <a:solidFill>
                          <a:schemeClr val="tx2"/>
                        </a:solidFill>
                        <a:latin typeface="Times New Roman" pitchFamily="18" charset="0"/>
                        <a:ea typeface="Times New Roman"/>
                        <a:cs typeface="Times New Roman" pitchFamily="18" charset="0"/>
                      </a:endParaRPr>
                    </a:p>
                    <a:p>
                      <a:pPr algn="l">
                        <a:lnSpc>
                          <a:spcPct val="115000"/>
                        </a:lnSpc>
                        <a:spcAft>
                          <a:spcPts val="1000"/>
                        </a:spcAft>
                      </a:pPr>
                      <a:r>
                        <a:rPr lang="kk-KZ" sz="2700" dirty="0">
                          <a:solidFill>
                            <a:schemeClr val="tx2"/>
                          </a:solidFill>
                          <a:latin typeface="Times New Roman" pitchFamily="18" charset="0"/>
                          <a:ea typeface="Times New Roman"/>
                          <a:cs typeface="Times New Roman" pitchFamily="18" charset="0"/>
                        </a:rPr>
                        <a:t>-верно находит вымысел</a:t>
                      </a:r>
                      <a:r>
                        <a:rPr lang="kk-KZ" sz="2700" b="1" dirty="0">
                          <a:solidFill>
                            <a:schemeClr val="tx2"/>
                          </a:solidFill>
                          <a:latin typeface="Times New Roman" pitchFamily="18" charset="0"/>
                          <a:ea typeface="Times New Roman"/>
                          <a:cs typeface="Times New Roman" pitchFamily="18" charset="0"/>
                        </a:rPr>
                        <a:t>.</a:t>
                      </a:r>
                      <a:endParaRPr lang="ru-RU" sz="2700" dirty="0">
                        <a:solidFill>
                          <a:schemeClr val="tx2"/>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17" name="Picture 2" descr="https://www.vippng.com/png/detail/5-59688_book-background-transparentpng-books-clipart-transparent-background.png"/>
          <p:cNvPicPr>
            <a:picLocks noChangeAspect="1" noChangeArrowheads="1"/>
          </p:cNvPicPr>
          <p:nvPr/>
        </p:nvPicPr>
        <p:blipFill>
          <a:blip r:embed="rId3" cstate="print"/>
          <a:srcRect l="7065" t="4411" r="7337" b="11948"/>
          <a:stretch>
            <a:fillRect/>
          </a:stretch>
        </p:blipFill>
        <p:spPr bwMode="auto">
          <a:xfrm>
            <a:off x="6357950" y="3857628"/>
            <a:ext cx="2143140" cy="257176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8" name="Прямоугольник 7"/>
          <p:cNvSpPr/>
          <p:nvPr/>
        </p:nvSpPr>
        <p:spPr>
          <a:xfrm>
            <a:off x="2565221" y="285728"/>
            <a:ext cx="4149919" cy="1046440"/>
          </a:xfrm>
          <a:prstGeom prst="rect">
            <a:avLst/>
          </a:prstGeom>
        </p:spPr>
        <p:txBody>
          <a:bodyPr wrap="none">
            <a:spAutoFit/>
          </a:bodyPr>
          <a:lstStyle/>
          <a:p>
            <a:pPr algn="ctr"/>
            <a:r>
              <a:rPr lang="kk-KZ" sz="3000" b="1" dirty="0">
                <a:solidFill>
                  <a:schemeClr val="bg1"/>
                </a:solidFill>
                <a:latin typeface="Times New Roman" pitchFamily="18" charset="0"/>
                <a:ea typeface="Times New Roman"/>
                <a:cs typeface="Times New Roman" pitchFamily="18" charset="0"/>
              </a:rPr>
              <a:t>Правильные ответы:</a:t>
            </a:r>
            <a:endParaRPr lang="ru-RU" sz="3000" dirty="0">
              <a:solidFill>
                <a:schemeClr val="bg1"/>
              </a:solidFill>
              <a:latin typeface="Times New Roman" pitchFamily="18" charset="0"/>
              <a:ea typeface="Times New Roman"/>
              <a:cs typeface="Times New Roman" pitchFamily="18" charset="0"/>
            </a:endParaRPr>
          </a:p>
          <a:p>
            <a:endParaRPr lang="ru-RU" sz="3000" dirty="0">
              <a:solidFill>
                <a:schemeClr val="bg1"/>
              </a:solidFill>
              <a:latin typeface="Times New Roman" pitchFamily="18" charset="0"/>
              <a:cs typeface="Times New Roman" pitchFamily="18" charset="0"/>
            </a:endParaRPr>
          </a:p>
        </p:txBody>
      </p:sp>
      <p:graphicFrame>
        <p:nvGraphicFramePr>
          <p:cNvPr id="14" name="Таблица 13"/>
          <p:cNvGraphicFramePr>
            <a:graphicFrameLocks noGrp="1"/>
          </p:cNvGraphicFramePr>
          <p:nvPr>
            <p:extLst>
              <p:ext uri="{D42A27DB-BD31-4B8C-83A1-F6EECF244321}">
                <p14:modId xmlns:p14="http://schemas.microsoft.com/office/powerpoint/2010/main" val="507297243"/>
              </p:ext>
            </p:extLst>
          </p:nvPr>
        </p:nvGraphicFramePr>
        <p:xfrm>
          <a:off x="357158" y="1245249"/>
          <a:ext cx="8501122" cy="4486656"/>
        </p:xfrm>
        <a:graphic>
          <a:graphicData uri="http://schemas.openxmlformats.org/drawingml/2006/table">
            <a:tbl>
              <a:tblPr/>
              <a:tblGrid>
                <a:gridCol w="6000792">
                  <a:extLst>
                    <a:ext uri="{9D8B030D-6E8A-4147-A177-3AD203B41FA5}">
                      <a16:colId xmlns:a16="http://schemas.microsoft.com/office/drawing/2014/main" val="20000"/>
                    </a:ext>
                  </a:extLst>
                </a:gridCol>
                <a:gridCol w="1214446">
                  <a:extLst>
                    <a:ext uri="{9D8B030D-6E8A-4147-A177-3AD203B41FA5}">
                      <a16:colId xmlns:a16="http://schemas.microsoft.com/office/drawing/2014/main" val="20001"/>
                    </a:ext>
                  </a:extLst>
                </a:gridCol>
                <a:gridCol w="1285884">
                  <a:extLst>
                    <a:ext uri="{9D8B030D-6E8A-4147-A177-3AD203B41FA5}">
                      <a16:colId xmlns:a16="http://schemas.microsoft.com/office/drawing/2014/main" val="20002"/>
                    </a:ext>
                  </a:extLst>
                </a:gridCol>
              </a:tblGrid>
              <a:tr h="179914">
                <a:tc>
                  <a:txBody>
                    <a:bodyPr/>
                    <a:lstStyle/>
                    <a:p>
                      <a:pPr algn="ctr">
                        <a:lnSpc>
                          <a:spcPct val="115000"/>
                        </a:lnSpc>
                        <a:spcAft>
                          <a:spcPts val="0"/>
                        </a:spcAft>
                      </a:pPr>
                      <a:r>
                        <a:rPr lang="kk-KZ" sz="2000" b="1" dirty="0">
                          <a:solidFill>
                            <a:srgbClr val="FF0000"/>
                          </a:solidFill>
                          <a:latin typeface="Times New Roman"/>
                          <a:ea typeface="Times New Roman"/>
                          <a:cs typeface="Times New Roman"/>
                        </a:rPr>
                        <a:t>Опредение направлений</a:t>
                      </a:r>
                      <a:endParaRPr lang="ru-RU" sz="2000" dirty="0">
                        <a:solidFill>
                          <a:srgbClr val="FF0000"/>
                        </a:solidFill>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2000" b="1" dirty="0">
                          <a:solidFill>
                            <a:srgbClr val="FF0000"/>
                          </a:solidFill>
                          <a:latin typeface="Times New Roman"/>
                          <a:ea typeface="Times New Roman"/>
                          <a:cs typeface="Times New Roman"/>
                        </a:rPr>
                        <a:t>Факты </a:t>
                      </a:r>
                      <a:endParaRPr lang="ru-RU" sz="2000" dirty="0">
                        <a:solidFill>
                          <a:srgbClr val="FF0000"/>
                        </a:solidFill>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2000" b="1" dirty="0">
                          <a:solidFill>
                            <a:srgbClr val="FF0000"/>
                          </a:solidFill>
                          <a:latin typeface="Times New Roman"/>
                          <a:ea typeface="Times New Roman"/>
                          <a:cs typeface="Times New Roman"/>
                        </a:rPr>
                        <a:t>Вымысел </a:t>
                      </a:r>
                      <a:endParaRPr lang="ru-RU" sz="2000" dirty="0">
                        <a:solidFill>
                          <a:srgbClr val="FF0000"/>
                        </a:solidFill>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39885">
                <a:tc>
                  <a:txBody>
                    <a:bodyPr/>
                    <a:lstStyle/>
                    <a:p>
                      <a:pPr>
                        <a:lnSpc>
                          <a:spcPct val="115000"/>
                        </a:lnSpc>
                        <a:spcAft>
                          <a:spcPts val="0"/>
                        </a:spcAft>
                      </a:pPr>
                      <a:r>
                        <a:rPr lang="kk-KZ" sz="2000" dirty="0">
                          <a:latin typeface="Times New Roman"/>
                          <a:ea typeface="Times New Roman"/>
                          <a:cs typeface="Times New Roman"/>
                        </a:rPr>
                        <a:t>Динозавры жили 150миллионов лет назад</a:t>
                      </a:r>
                      <a:endParaRPr lang="ru-RU" sz="20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Times New Roman"/>
                          <a:ea typeface="Times New Roman"/>
                          <a:cs typeface="Times New Roman"/>
                        </a:rPr>
                        <a:t>+</a:t>
                      </a:r>
                      <a:endParaRPr lang="ru-RU" sz="20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00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39885">
                <a:tc>
                  <a:txBody>
                    <a:bodyPr/>
                    <a:lstStyle/>
                    <a:p>
                      <a:pPr>
                        <a:lnSpc>
                          <a:spcPct val="115000"/>
                        </a:lnSpc>
                        <a:spcAft>
                          <a:spcPts val="0"/>
                        </a:spcAft>
                      </a:pPr>
                      <a:r>
                        <a:rPr lang="kk-KZ" sz="2000" dirty="0">
                          <a:latin typeface="Times New Roman"/>
                          <a:ea typeface="Times New Roman"/>
                          <a:cs typeface="Times New Roman"/>
                        </a:rPr>
                        <a:t>Ужасный ящер –это ящерица</a:t>
                      </a:r>
                      <a:endParaRPr lang="ru-RU" sz="20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000" dirty="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Times New Roman"/>
                          <a:ea typeface="Times New Roman"/>
                          <a:cs typeface="Times New Roman"/>
                        </a:rPr>
                        <a:t>-</a:t>
                      </a:r>
                      <a:endParaRPr lang="ru-RU" sz="24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39885">
                <a:tc>
                  <a:txBody>
                    <a:bodyPr/>
                    <a:lstStyle/>
                    <a:p>
                      <a:pPr>
                        <a:lnSpc>
                          <a:spcPct val="115000"/>
                        </a:lnSpc>
                        <a:spcAft>
                          <a:spcPts val="0"/>
                        </a:spcAft>
                      </a:pPr>
                      <a:r>
                        <a:rPr lang="kk-KZ" sz="2000">
                          <a:latin typeface="Times New Roman"/>
                          <a:ea typeface="Times New Roman"/>
                          <a:cs typeface="Times New Roman"/>
                        </a:rPr>
                        <a:t>Динозавры были только травоядными.</a:t>
                      </a:r>
                      <a:endParaRPr lang="ru-RU" sz="200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000" dirty="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Times New Roman"/>
                          <a:ea typeface="Times New Roman"/>
                          <a:cs typeface="Times New Roman"/>
                        </a:rPr>
                        <a:t>-</a:t>
                      </a:r>
                      <a:endParaRPr lang="ru-RU" sz="24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39885">
                <a:tc>
                  <a:txBody>
                    <a:bodyPr/>
                    <a:lstStyle/>
                    <a:p>
                      <a:pPr>
                        <a:lnSpc>
                          <a:spcPct val="115000"/>
                        </a:lnSpc>
                        <a:spcAft>
                          <a:spcPts val="0"/>
                        </a:spcAft>
                      </a:pPr>
                      <a:r>
                        <a:rPr lang="kk-KZ" sz="2000">
                          <a:latin typeface="Times New Roman"/>
                          <a:ea typeface="Times New Roman"/>
                          <a:cs typeface="Times New Roman"/>
                        </a:rPr>
                        <a:t>Динозавры были с размером кошки</a:t>
                      </a:r>
                      <a:endParaRPr lang="ru-RU" sz="200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dirty="0">
                          <a:solidFill>
                            <a:srgbClr val="000000"/>
                          </a:solidFill>
                          <a:latin typeface="Times New Roman"/>
                          <a:ea typeface="Times New Roman"/>
                          <a:cs typeface="Times New Roman"/>
                        </a:rPr>
                        <a:t>+</a:t>
                      </a:r>
                      <a:endParaRPr lang="ru-RU" sz="20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400" dirty="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59828">
                <a:tc>
                  <a:txBody>
                    <a:bodyPr/>
                    <a:lstStyle/>
                    <a:p>
                      <a:pPr>
                        <a:lnSpc>
                          <a:spcPct val="115000"/>
                        </a:lnSpc>
                        <a:spcAft>
                          <a:spcPts val="0"/>
                        </a:spcAft>
                      </a:pPr>
                      <a:r>
                        <a:rPr lang="kk-KZ" sz="2000">
                          <a:latin typeface="Times New Roman"/>
                          <a:ea typeface="Times New Roman"/>
                          <a:cs typeface="Times New Roman"/>
                        </a:rPr>
                        <a:t>Животные, которые питались растениями, называют хищниками.</a:t>
                      </a:r>
                      <a:endParaRPr lang="ru-RU" sz="200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00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Times New Roman"/>
                          <a:ea typeface="Times New Roman"/>
                          <a:cs typeface="Times New Roman"/>
                        </a:rPr>
                        <a:t>-</a:t>
                      </a:r>
                      <a:endParaRPr lang="ru-RU" sz="24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59828">
                <a:tc>
                  <a:txBody>
                    <a:bodyPr/>
                    <a:lstStyle/>
                    <a:p>
                      <a:pPr>
                        <a:lnSpc>
                          <a:spcPct val="115000"/>
                        </a:lnSpc>
                        <a:spcAft>
                          <a:spcPts val="0"/>
                        </a:spcAft>
                      </a:pPr>
                      <a:r>
                        <a:rPr lang="kk-KZ" sz="2000" dirty="0">
                          <a:latin typeface="Times New Roman"/>
                          <a:ea typeface="Times New Roman"/>
                          <a:cs typeface="Times New Roman"/>
                        </a:rPr>
                        <a:t>По скелету ученые могут восстановить облик животного и даже сказать, чем они питались.</a:t>
                      </a:r>
                      <a:endParaRPr lang="ru-RU" sz="20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000">
                          <a:solidFill>
                            <a:srgbClr val="000000"/>
                          </a:solidFill>
                          <a:latin typeface="Times New Roman"/>
                          <a:ea typeface="Times New Roman"/>
                          <a:cs typeface="Times New Roman"/>
                        </a:rPr>
                        <a:t>+</a:t>
                      </a:r>
                      <a:endParaRPr lang="ru-RU" sz="200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400" dirty="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9828">
                <a:tc>
                  <a:txBody>
                    <a:bodyPr/>
                    <a:lstStyle/>
                    <a:p>
                      <a:pPr>
                        <a:lnSpc>
                          <a:spcPct val="115000"/>
                        </a:lnSpc>
                        <a:spcAft>
                          <a:spcPts val="0"/>
                        </a:spcAft>
                      </a:pPr>
                      <a:r>
                        <a:rPr lang="kk-KZ" sz="2000">
                          <a:latin typeface="Times New Roman"/>
                          <a:ea typeface="Times New Roman"/>
                          <a:cs typeface="Times New Roman"/>
                        </a:rPr>
                        <a:t>Во время существования диназавров была вечная мерзлота .</a:t>
                      </a:r>
                      <a:endParaRPr lang="ru-RU" sz="200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00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Times New Roman"/>
                          <a:ea typeface="Times New Roman"/>
                          <a:cs typeface="Times New Roman"/>
                        </a:rPr>
                        <a:t>-</a:t>
                      </a:r>
                      <a:endParaRPr lang="ru-RU" sz="24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39885">
                <a:tc>
                  <a:txBody>
                    <a:bodyPr/>
                    <a:lstStyle/>
                    <a:p>
                      <a:pPr>
                        <a:lnSpc>
                          <a:spcPct val="115000"/>
                        </a:lnSpc>
                        <a:spcAft>
                          <a:spcPts val="0"/>
                        </a:spcAft>
                      </a:pPr>
                      <a:r>
                        <a:rPr lang="kk-KZ" sz="2000">
                          <a:latin typeface="Times New Roman"/>
                          <a:ea typeface="Times New Roman"/>
                          <a:cs typeface="Times New Roman"/>
                        </a:rPr>
                        <a:t>Исчезновению динозавров виновны  были ученые</a:t>
                      </a:r>
                      <a:endParaRPr lang="ru-RU" sz="200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kk-KZ" sz="2000">
                        <a:solidFill>
                          <a:srgbClr val="000000"/>
                        </a:solidFill>
                        <a:latin typeface="Times New Roman"/>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solidFill>
                            <a:srgbClr val="000000"/>
                          </a:solidFill>
                          <a:latin typeface="Times New Roman"/>
                          <a:ea typeface="Times New Roman"/>
                          <a:cs typeface="Times New Roman"/>
                        </a:rPr>
                        <a:t>-</a:t>
                      </a:r>
                      <a:endParaRPr lang="ru-RU" sz="2400" dirty="0">
                        <a:latin typeface="Calibri"/>
                        <a:ea typeface="Times New Roman"/>
                        <a:cs typeface="Times New Roman"/>
                      </a:endParaRPr>
                    </a:p>
                  </a:txBody>
                  <a:tcPr marL="58668" marR="58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pic>
        <p:nvPicPr>
          <p:cNvPr id="10" name="Picture 2" descr="C:\Users\Типография\Desktop\Безымянный.png"/>
          <p:cNvPicPr>
            <a:picLocks noChangeAspect="1" noChangeArrowheads="1"/>
          </p:cNvPicPr>
          <p:nvPr/>
        </p:nvPicPr>
        <p:blipFill rotWithShape="1">
          <a:blip r:embed="rId3"/>
          <a:srcRect l="11757" t="5208" r="11484" b="87500"/>
          <a:stretch/>
        </p:blipFill>
        <p:spPr bwMode="auto">
          <a:xfrm>
            <a:off x="32" y="142852"/>
            <a:ext cx="9144000" cy="500066"/>
          </a:xfrm>
          <a:prstGeom prst="rect">
            <a:avLst/>
          </a:prstGeom>
          <a:solidFill>
            <a:schemeClr val="accent1">
              <a:lumMod val="40000"/>
              <a:lumOff val="60000"/>
            </a:schemeClr>
          </a:solidFill>
          <a:ln>
            <a:noFill/>
          </a:ln>
        </p:spPr>
      </p:pic>
      <p:graphicFrame>
        <p:nvGraphicFramePr>
          <p:cNvPr id="8" name="Таблица 7"/>
          <p:cNvGraphicFramePr>
            <a:graphicFrameLocks noGrp="1"/>
          </p:cNvGraphicFramePr>
          <p:nvPr>
            <p:extLst>
              <p:ext uri="{D42A27DB-BD31-4B8C-83A1-F6EECF244321}">
                <p14:modId xmlns:p14="http://schemas.microsoft.com/office/powerpoint/2010/main" val="3185672309"/>
              </p:ext>
            </p:extLst>
          </p:nvPr>
        </p:nvGraphicFramePr>
        <p:xfrm>
          <a:off x="285720" y="722966"/>
          <a:ext cx="8501122" cy="5349240"/>
        </p:xfrm>
        <a:graphic>
          <a:graphicData uri="http://schemas.openxmlformats.org/drawingml/2006/table">
            <a:tbl>
              <a:tblPr/>
              <a:tblGrid>
                <a:gridCol w="8501122">
                  <a:extLst>
                    <a:ext uri="{9D8B030D-6E8A-4147-A177-3AD203B41FA5}">
                      <a16:colId xmlns:a16="http://schemas.microsoft.com/office/drawing/2014/main" val="20000"/>
                    </a:ext>
                  </a:extLst>
                </a:gridCol>
              </a:tblGrid>
              <a:tr h="0">
                <a:tc>
                  <a:txBody>
                    <a:bodyPr/>
                    <a:lstStyle/>
                    <a:p>
                      <a:pPr algn="l">
                        <a:spcAft>
                          <a:spcPts val="0"/>
                        </a:spcAft>
                      </a:pPr>
                      <a:r>
                        <a:rPr lang="ru-RU" sz="2700" b="1" dirty="0">
                          <a:solidFill>
                            <a:schemeClr val="tx2"/>
                          </a:solidFill>
                          <a:latin typeface="Times New Roman" pitchFamily="18" charset="0"/>
                          <a:ea typeface="Calibri"/>
                          <a:cs typeface="Times New Roman" pitchFamily="18" charset="0"/>
                        </a:rPr>
                        <a:t>На уроке вы узнаете:</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ru-RU" sz="2700" dirty="0">
                          <a:solidFill>
                            <a:schemeClr val="tx2"/>
                          </a:solidFill>
                          <a:latin typeface="Times New Roman" pitchFamily="18" charset="0"/>
                          <a:ea typeface="Calibri"/>
                          <a:cs typeface="Times New Roman" pitchFamily="18" charset="0"/>
                        </a:rPr>
                        <a:t>-</a:t>
                      </a:r>
                      <a:r>
                        <a:rPr lang="ru-RU" sz="2700" i="0" dirty="0">
                          <a:solidFill>
                            <a:schemeClr val="tx2"/>
                          </a:solidFill>
                          <a:latin typeface="Times New Roman" pitchFamily="18" charset="0"/>
                          <a:ea typeface="Calibri"/>
                          <a:cs typeface="Times New Roman" pitchFamily="18" charset="0"/>
                        </a:rPr>
                        <a:t>о том, что такое:</a:t>
                      </a:r>
                      <a:r>
                        <a:rPr lang="ru-RU" sz="2700" i="0" dirty="0">
                          <a:solidFill>
                            <a:schemeClr val="tx2"/>
                          </a:solidFill>
                          <a:latin typeface="Times New Roman" pitchFamily="18" charset="0"/>
                          <a:ea typeface="Times New Roman"/>
                          <a:cs typeface="Times New Roman" pitchFamily="18" charset="0"/>
                        </a:rPr>
                        <a:t> многолетняя мерзлота, ледники, динозавры, реликты.</a:t>
                      </a:r>
                      <a:endParaRPr lang="ru-RU" sz="2700" i="0" dirty="0">
                        <a:solidFill>
                          <a:schemeClr val="tx2"/>
                        </a:solidFill>
                        <a:latin typeface="Times New Roman" pitchFamily="18" charset="0"/>
                        <a:ea typeface="Calibri"/>
                        <a:cs typeface="Times New Roman" pitchFamily="18" charset="0"/>
                      </a:endParaRPr>
                    </a:p>
                    <a:p>
                      <a:pPr algn="l">
                        <a:spcAft>
                          <a:spcPts val="0"/>
                        </a:spcAft>
                      </a:pPr>
                      <a:r>
                        <a:rPr lang="ru-RU" sz="2700" b="1" dirty="0">
                          <a:solidFill>
                            <a:schemeClr val="tx2"/>
                          </a:solidFill>
                          <a:latin typeface="Times New Roman" pitchFamily="18" charset="0"/>
                          <a:ea typeface="Calibri"/>
                          <a:cs typeface="Times New Roman" pitchFamily="18" charset="0"/>
                        </a:rPr>
                        <a:t>Вы сможете: </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ru-RU" sz="2700" dirty="0">
                          <a:solidFill>
                            <a:schemeClr val="tx2"/>
                          </a:solidFill>
                          <a:latin typeface="Times New Roman" pitchFamily="18" charset="0"/>
                          <a:ea typeface="Times New Roman"/>
                          <a:cs typeface="Times New Roman" pitchFamily="18" charset="0"/>
                        </a:rPr>
                        <a:t>-</a:t>
                      </a:r>
                      <a:r>
                        <a:rPr lang="ru-RU" sz="2700" dirty="0">
                          <a:solidFill>
                            <a:schemeClr val="tx2"/>
                          </a:solidFill>
                          <a:latin typeface="Times New Roman" pitchFamily="18" charset="0"/>
                          <a:ea typeface="TimesNewRomanPSMT"/>
                          <a:cs typeface="Times New Roman" pitchFamily="18" charset="0"/>
                        </a:rPr>
                        <a:t>определять главную  и второстепенную информацию  </a:t>
                      </a:r>
                    </a:p>
                    <a:p>
                      <a:pPr algn="l">
                        <a:spcAft>
                          <a:spcPts val="0"/>
                        </a:spcAft>
                      </a:pPr>
                      <a:r>
                        <a:rPr lang="ru-RU" sz="2700" dirty="0">
                          <a:solidFill>
                            <a:schemeClr val="tx2"/>
                          </a:solidFill>
                          <a:latin typeface="Times New Roman" pitchFamily="18" charset="0"/>
                          <a:ea typeface="TimesNewRomanPSMT"/>
                          <a:cs typeface="Times New Roman" pitchFamily="18" charset="0"/>
                        </a:rPr>
                        <a:t> сообщения, определяя причинно-следственные связи                    </a:t>
                      </a:r>
                    </a:p>
                    <a:p>
                      <a:pPr algn="l">
                        <a:spcAft>
                          <a:spcPts val="0"/>
                        </a:spcAft>
                      </a:pPr>
                      <a:r>
                        <a:rPr lang="ru-RU" sz="2700" dirty="0">
                          <a:solidFill>
                            <a:schemeClr val="tx2"/>
                          </a:solidFill>
                          <a:latin typeface="Times New Roman" pitchFamily="18" charset="0"/>
                          <a:ea typeface="TimesNewRomanPSMT"/>
                          <a:cs typeface="Times New Roman" pitchFamily="18" charset="0"/>
                        </a:rPr>
                        <a:t> и делая выводы;  </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ru-RU" sz="2700" dirty="0">
                          <a:solidFill>
                            <a:schemeClr val="tx2"/>
                          </a:solidFill>
                          <a:latin typeface="Times New Roman" pitchFamily="18" charset="0"/>
                          <a:ea typeface="Times New Roman"/>
                          <a:cs typeface="Times New Roman" pitchFamily="18" charset="0"/>
                        </a:rPr>
                        <a:t>-создавать «Ассоциативный куст»;</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ru-RU" sz="2700" dirty="0">
                          <a:solidFill>
                            <a:schemeClr val="tx2"/>
                          </a:solidFill>
                          <a:latin typeface="Times New Roman" pitchFamily="18" charset="0"/>
                          <a:ea typeface="Times New Roman"/>
                          <a:cs typeface="Times New Roman" pitchFamily="18" charset="0"/>
                        </a:rPr>
                        <a:t>-сможете отвечать на вопросы, аргументируя  </a:t>
                      </a:r>
                    </a:p>
                    <a:p>
                      <a:pPr algn="l">
                        <a:spcAft>
                          <a:spcPts val="0"/>
                        </a:spcAft>
                      </a:pPr>
                      <a:r>
                        <a:rPr lang="ru-RU" sz="2700" dirty="0">
                          <a:solidFill>
                            <a:schemeClr val="tx2"/>
                          </a:solidFill>
                          <a:latin typeface="Times New Roman" pitchFamily="18" charset="0"/>
                          <a:ea typeface="Times New Roman"/>
                          <a:cs typeface="Times New Roman" pitchFamily="18" charset="0"/>
                        </a:rPr>
                        <a:t> примерами из текста.                                                           </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ru-RU" sz="2700" b="1" dirty="0">
                          <a:solidFill>
                            <a:schemeClr val="tx2"/>
                          </a:solidFill>
                          <a:latin typeface="Times New Roman" pitchFamily="18" charset="0"/>
                          <a:ea typeface="Calibri"/>
                          <a:cs typeface="Times New Roman" pitchFamily="18" charset="0"/>
                        </a:rPr>
                        <a:t>Вы будете:</a:t>
                      </a:r>
                      <a:endParaRPr lang="ru-RU" sz="2700" dirty="0">
                        <a:solidFill>
                          <a:schemeClr val="tx2"/>
                        </a:solidFill>
                        <a:latin typeface="Times New Roman" pitchFamily="18" charset="0"/>
                        <a:ea typeface="Calibri"/>
                        <a:cs typeface="Times New Roman" pitchFamily="18" charset="0"/>
                      </a:endParaRPr>
                    </a:p>
                    <a:p>
                      <a:pPr algn="l">
                        <a:spcAft>
                          <a:spcPts val="0"/>
                        </a:spcAft>
                      </a:pPr>
                      <a:r>
                        <a:rPr lang="ru-RU" sz="2700" dirty="0">
                          <a:solidFill>
                            <a:schemeClr val="tx2"/>
                          </a:solidFill>
                          <a:latin typeface="Times New Roman" pitchFamily="18" charset="0"/>
                          <a:ea typeface="Calibri"/>
                          <a:cs typeface="Times New Roman" pitchFamily="18" charset="0"/>
                        </a:rPr>
                        <a:t>-создавать аргументированное высказывание;</a:t>
                      </a:r>
                    </a:p>
                    <a:p>
                      <a:pPr algn="l">
                        <a:spcAft>
                          <a:spcPts val="0"/>
                        </a:spcAft>
                      </a:pPr>
                      <a:r>
                        <a:rPr lang="ru-RU" sz="2700" dirty="0">
                          <a:solidFill>
                            <a:schemeClr val="tx2"/>
                          </a:solidFill>
                          <a:latin typeface="Times New Roman" pitchFamily="18" charset="0"/>
                          <a:ea typeface="Calibri"/>
                          <a:cs typeface="Times New Roman" pitchFamily="18" charset="0"/>
                        </a:rPr>
                        <a:t>-формулировать вопросы к тексту.</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36160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11" name="Таблица 10"/>
          <p:cNvGraphicFramePr>
            <a:graphicFrameLocks noGrp="1"/>
          </p:cNvGraphicFramePr>
          <p:nvPr/>
        </p:nvGraphicFramePr>
        <p:xfrm>
          <a:off x="1524000" y="2071678"/>
          <a:ext cx="3119438" cy="3014218"/>
        </p:xfrm>
        <a:graphic>
          <a:graphicData uri="http://schemas.openxmlformats.org/drawingml/2006/table">
            <a:tbl>
              <a:tblPr/>
              <a:tblGrid>
                <a:gridCol w="3119438">
                  <a:extLst>
                    <a:ext uri="{9D8B030D-6E8A-4147-A177-3AD203B41FA5}">
                      <a16:colId xmlns:a16="http://schemas.microsoft.com/office/drawing/2014/main" val="20000"/>
                    </a:ext>
                  </a:extLst>
                </a:gridCol>
              </a:tblGrid>
              <a:tr h="1131068">
                <a:tc>
                  <a:txBody>
                    <a:bodyPr/>
                    <a:lstStyle/>
                    <a:p>
                      <a:pPr algn="l">
                        <a:lnSpc>
                          <a:spcPct val="115000"/>
                        </a:lnSpc>
                        <a:spcAft>
                          <a:spcPts val="1000"/>
                        </a:spcAft>
                      </a:pPr>
                      <a:r>
                        <a:rPr lang="kk-KZ" sz="4000" b="1" i="1" dirty="0">
                          <a:solidFill>
                            <a:srgbClr val="FF0000"/>
                          </a:solidFill>
                          <a:latin typeface="Times New Roman" pitchFamily="18" charset="0"/>
                          <a:ea typeface="Times New Roman"/>
                          <a:cs typeface="Times New Roman" pitchFamily="18" charset="0"/>
                        </a:rPr>
                        <a:t>Знаю...</a:t>
                      </a:r>
                      <a:endParaRPr lang="ru-RU" sz="4000" b="1" i="1" dirty="0">
                        <a:solidFill>
                          <a:srgbClr val="FF0000"/>
                        </a:solidFill>
                        <a:latin typeface="Times New Roman" pitchFamily="18" charset="0"/>
                        <a:ea typeface="Times New Roman"/>
                        <a:cs typeface="Times New Roman" pitchFamily="18" charset="0"/>
                      </a:endParaRPr>
                    </a:p>
                    <a:p>
                      <a:pPr algn="l">
                        <a:lnSpc>
                          <a:spcPct val="115000"/>
                        </a:lnSpc>
                        <a:spcAft>
                          <a:spcPts val="1000"/>
                        </a:spcAft>
                      </a:pPr>
                      <a:r>
                        <a:rPr lang="kk-KZ" sz="4000" b="1" i="1" dirty="0">
                          <a:solidFill>
                            <a:srgbClr val="FF0000"/>
                          </a:solidFill>
                          <a:latin typeface="Times New Roman" pitchFamily="18" charset="0"/>
                          <a:ea typeface="Times New Roman"/>
                          <a:cs typeface="Times New Roman" pitchFamily="18" charset="0"/>
                        </a:rPr>
                        <a:t>Узнал...</a:t>
                      </a:r>
                    </a:p>
                    <a:p>
                      <a:pPr marL="0" marR="0" lvl="0" indent="0" algn="l" defTabSz="914400" rtl="0" eaLnBrk="1" fontAlgn="auto" latinLnBrk="0" hangingPunct="1">
                        <a:lnSpc>
                          <a:spcPct val="115000"/>
                        </a:lnSpc>
                        <a:spcBef>
                          <a:spcPts val="0"/>
                        </a:spcBef>
                        <a:spcAft>
                          <a:spcPts val="1000"/>
                        </a:spcAft>
                        <a:buClrTx/>
                        <a:buSzTx/>
                        <a:buFontTx/>
                        <a:buNone/>
                        <a:tabLst/>
                        <a:defRPr/>
                      </a:pPr>
                      <a:r>
                        <a:rPr kumimoji="0" lang="kk-KZ" sz="40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Хочу знать</a:t>
                      </a:r>
                      <a:r>
                        <a:rPr kumimoji="0" lang="ru-RU" sz="4000" b="1" i="1" u="none" strike="noStrike" cap="none" normalizeH="0" baseline="0" dirty="0">
                          <a:ln>
                            <a:noFill/>
                          </a:ln>
                          <a:solidFill>
                            <a:srgbClr val="FF0000"/>
                          </a:solidFill>
                          <a:effectLst/>
                          <a:latin typeface="Times New Roman" pitchFamily="18" charset="0"/>
                          <a:cs typeface="Times New Roman" pitchFamily="18" charset="0"/>
                        </a:rPr>
                        <a:t> </a:t>
                      </a:r>
                    </a:p>
                    <a:p>
                      <a:pPr algn="l">
                        <a:lnSpc>
                          <a:spcPct val="115000"/>
                        </a:lnSpc>
                        <a:spcAft>
                          <a:spcPts val="1000"/>
                        </a:spcAft>
                      </a:pPr>
                      <a:endParaRPr lang="kk-KZ" sz="1200" dirty="0">
                        <a:solidFill>
                          <a:srgbClr val="000000"/>
                        </a:solidFill>
                        <a:latin typeface="Times New Roman"/>
                        <a:ea typeface="Times New Roman"/>
                        <a:cs typeface="Times New Roman"/>
                      </a:endParaRPr>
                    </a:p>
                    <a:p>
                      <a:pPr algn="l">
                        <a:lnSpc>
                          <a:spcPct val="115000"/>
                        </a:lnSpc>
                        <a:spcAft>
                          <a:spcPts val="1000"/>
                        </a:spcAft>
                      </a:pPr>
                      <a:endParaRPr lang="ru-RU" sz="1100" dirty="0">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2" name="Таблица 11"/>
          <p:cNvGraphicFramePr>
            <a:graphicFrameLocks noGrp="1"/>
          </p:cNvGraphicFramePr>
          <p:nvPr/>
        </p:nvGraphicFramePr>
        <p:xfrm>
          <a:off x="1524000" y="3323844"/>
          <a:ext cx="6096000" cy="192786"/>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algn="just">
                        <a:lnSpc>
                          <a:spcPct val="115000"/>
                        </a:lnSpc>
                        <a:spcAft>
                          <a:spcPts val="1000"/>
                        </a:spcAft>
                      </a:pPr>
                      <a:endParaRPr lang="ru-RU" sz="1100" dirty="0">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5" name="Прямоугольник 14"/>
          <p:cNvSpPr/>
          <p:nvPr/>
        </p:nvSpPr>
        <p:spPr>
          <a:xfrm>
            <a:off x="3786182" y="339021"/>
            <a:ext cx="2048702" cy="589649"/>
          </a:xfrm>
          <a:prstGeom prst="rect">
            <a:avLst/>
          </a:prstGeom>
        </p:spPr>
        <p:txBody>
          <a:bodyPr wrap="none">
            <a:spAutoFit/>
          </a:bodyPr>
          <a:lstStyle/>
          <a:p>
            <a:pPr algn="ctr">
              <a:lnSpc>
                <a:spcPct val="115000"/>
              </a:lnSpc>
              <a:spcAft>
                <a:spcPts val="1000"/>
              </a:spcAft>
            </a:pPr>
            <a:r>
              <a:rPr lang="ru-RU" sz="3000" b="1" dirty="0">
                <a:solidFill>
                  <a:schemeClr val="bg1"/>
                </a:solidFill>
                <a:latin typeface="Times New Roman"/>
                <a:ea typeface="Times New Roman"/>
                <a:cs typeface="Times New Roman"/>
              </a:rPr>
              <a:t>Рефлексия</a:t>
            </a:r>
            <a:endParaRPr lang="ru-RU" sz="3000" b="1" dirty="0">
              <a:solidFill>
                <a:schemeClr val="bg1"/>
              </a:solidFill>
              <a:ea typeface="Times New Roman"/>
              <a:cs typeface="Times New Roman"/>
            </a:endParaRPr>
          </a:p>
        </p:txBody>
      </p:sp>
      <p:pic>
        <p:nvPicPr>
          <p:cNvPr id="7171" name="Picture 3" descr="https://ds04.infourok.ru/uploads/ex/06b2/00103351-2f113ca7/img10.jpg"/>
          <p:cNvPicPr>
            <a:picLocks noChangeAspect="1" noChangeArrowheads="1"/>
          </p:cNvPicPr>
          <p:nvPr/>
        </p:nvPicPr>
        <p:blipFill>
          <a:blip r:embed="rId3"/>
          <a:srcRect l="54688" t="46875" r="4687" b="7291"/>
          <a:stretch>
            <a:fillRect/>
          </a:stretch>
        </p:blipFill>
        <p:spPr bwMode="auto">
          <a:xfrm>
            <a:off x="4786314" y="1785926"/>
            <a:ext cx="3714776" cy="314327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Picture 2" descr="C:\Users\Типография\Desktop\Безымянный.png"/>
          <p:cNvPicPr>
            <a:picLocks noChangeAspect="1" noChangeArrowheads="1"/>
          </p:cNvPicPr>
          <p:nvPr/>
        </p:nvPicPr>
        <p:blipFill rotWithShape="1">
          <a:blip r:embed="rId2"/>
          <a:srcRect l="11757" r="11484"/>
          <a:stretch/>
        </p:blipFill>
        <p:spPr bwMode="auto">
          <a:xfrm>
            <a:off x="0" y="0"/>
            <a:ext cx="9144000" cy="6729853"/>
          </a:xfrm>
          <a:prstGeom prst="rect">
            <a:avLst/>
          </a:prstGeom>
          <a:solidFill>
            <a:schemeClr val="accent1">
              <a:lumMod val="40000"/>
              <a:lumOff val="60000"/>
            </a:schemeClr>
          </a:solidFill>
          <a:ln>
            <a:noFill/>
          </a:ln>
        </p:spPr>
      </p:pic>
      <p:cxnSp>
        <p:nvCxnSpPr>
          <p:cNvPr id="9"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5;p4"/>
          <p:cNvCxnSpPr>
            <a:cxnSpLocks noChangeShapeType="1"/>
          </p:cNvCxnSpPr>
          <p:nvPr/>
        </p:nvCxnSpPr>
        <p:spPr bwMode="auto">
          <a:xfrm rot="10800000" flipH="1">
            <a:off x="457472" y="6643709"/>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13" name="Таблица 12"/>
          <p:cNvGraphicFramePr>
            <a:graphicFrameLocks noGrp="1"/>
          </p:cNvGraphicFramePr>
          <p:nvPr>
            <p:extLst>
              <p:ext uri="{D42A27DB-BD31-4B8C-83A1-F6EECF244321}">
                <p14:modId xmlns:p14="http://schemas.microsoft.com/office/powerpoint/2010/main" val="2187222654"/>
              </p:ext>
            </p:extLst>
          </p:nvPr>
        </p:nvGraphicFramePr>
        <p:xfrm>
          <a:off x="142844" y="1546113"/>
          <a:ext cx="8858280" cy="4135374"/>
        </p:xfrm>
        <a:graphic>
          <a:graphicData uri="http://schemas.openxmlformats.org/drawingml/2006/table">
            <a:tbl>
              <a:tblPr/>
              <a:tblGrid>
                <a:gridCol w="8858280">
                  <a:extLst>
                    <a:ext uri="{9D8B030D-6E8A-4147-A177-3AD203B41FA5}">
                      <a16:colId xmlns:a16="http://schemas.microsoft.com/office/drawing/2014/main" val="20000"/>
                    </a:ext>
                  </a:extLst>
                </a:gridCol>
              </a:tblGrid>
              <a:tr h="0">
                <a:tc>
                  <a:txBody>
                    <a:bodyPr/>
                    <a:lstStyle/>
                    <a:p>
                      <a:pPr algn="l">
                        <a:spcAft>
                          <a:spcPts val="0"/>
                        </a:spcAft>
                      </a:pPr>
                      <a:r>
                        <a:rPr lang="ru-RU" sz="2700" dirty="0">
                          <a:solidFill>
                            <a:schemeClr val="tx2"/>
                          </a:solidFill>
                          <a:latin typeface="Times New Roman" pitchFamily="18" charset="0"/>
                          <a:ea typeface="Calibri"/>
                          <a:cs typeface="Times New Roman" pitchFamily="18" charset="0"/>
                        </a:rPr>
                        <a:t>Ребята, наш урок подошел к концу. </a:t>
                      </a:r>
                    </a:p>
                    <a:p>
                      <a:pPr algn="l">
                        <a:spcAft>
                          <a:spcPts val="0"/>
                        </a:spcAft>
                      </a:pPr>
                      <a:r>
                        <a:rPr lang="ru-RU" sz="2700" b="1" dirty="0">
                          <a:solidFill>
                            <a:schemeClr val="tx2"/>
                          </a:solidFill>
                          <a:latin typeface="Times New Roman" pitchFamily="18" charset="0"/>
                          <a:ea typeface="Calibri"/>
                          <a:cs typeface="Times New Roman" pitchFamily="18" charset="0"/>
                        </a:rPr>
                        <a:t>Вы узнали</a:t>
                      </a:r>
                      <a:r>
                        <a:rPr lang="kk-KZ" sz="2700" b="1" dirty="0">
                          <a:solidFill>
                            <a:schemeClr val="tx2"/>
                          </a:solidFill>
                          <a:latin typeface="Times New Roman" pitchFamily="18" charset="0"/>
                          <a:ea typeface="Calibri"/>
                          <a:cs typeface="Times New Roman" pitchFamily="18" charset="0"/>
                        </a:rPr>
                        <a:t>:</a:t>
                      </a:r>
                      <a:endParaRPr lang="ru-RU" sz="2700" b="1" dirty="0">
                        <a:solidFill>
                          <a:schemeClr val="tx2"/>
                        </a:solidFill>
                        <a:latin typeface="Times New Roman" pitchFamily="18" charset="0"/>
                        <a:ea typeface="Calibri"/>
                        <a:cs typeface="Times New Roman" pitchFamily="18" charset="0"/>
                      </a:endParaRPr>
                    </a:p>
                    <a:p>
                      <a:pPr algn="l">
                        <a:lnSpc>
                          <a:spcPct val="115000"/>
                        </a:lnSpc>
                        <a:spcAft>
                          <a:spcPts val="1000"/>
                        </a:spcAft>
                      </a:pPr>
                      <a:r>
                        <a:rPr lang="kk-KZ" sz="2700" dirty="0">
                          <a:solidFill>
                            <a:schemeClr val="tx2"/>
                          </a:solidFill>
                          <a:latin typeface="Times New Roman" pitchFamily="18" charset="0"/>
                          <a:ea typeface="Times New Roman"/>
                          <a:cs typeface="Times New Roman" pitchFamily="18" charset="0"/>
                        </a:rPr>
                        <a:t>-</a:t>
                      </a:r>
                      <a:r>
                        <a:rPr lang="ru-RU" sz="2700" dirty="0">
                          <a:solidFill>
                            <a:schemeClr val="tx2"/>
                          </a:solidFill>
                          <a:latin typeface="Times New Roman" pitchFamily="18" charset="0"/>
                          <a:ea typeface="Times New Roman"/>
                          <a:cs typeface="Times New Roman" pitchFamily="18" charset="0"/>
                        </a:rPr>
                        <a:t>что такое многолетняя мерзлота, ледники, динозавры, реликты;</a:t>
                      </a:r>
                      <a:r>
                        <a:rPr lang="ru-RU" sz="2700" baseline="0" dirty="0">
                          <a:solidFill>
                            <a:schemeClr val="tx2"/>
                          </a:solidFill>
                          <a:latin typeface="Times New Roman" pitchFamily="18" charset="0"/>
                          <a:ea typeface="Times New Roman"/>
                          <a:cs typeface="Times New Roman" pitchFamily="18" charset="0"/>
                        </a:rPr>
                        <a:t>                                                                                                                    </a:t>
                      </a:r>
                      <a:r>
                        <a:rPr lang="kk-KZ" sz="2700" dirty="0">
                          <a:solidFill>
                            <a:schemeClr val="tx2"/>
                          </a:solidFill>
                          <a:latin typeface="Times New Roman" pitchFamily="18" charset="0"/>
                          <a:ea typeface="Times New Roman"/>
                          <a:cs typeface="Times New Roman" pitchFamily="18" charset="0"/>
                        </a:rPr>
                        <a:t>-определяли главную и второстепенную  информацию</a:t>
                      </a:r>
                      <a:r>
                        <a:rPr lang="kk-KZ" sz="2700" baseline="0" dirty="0">
                          <a:solidFill>
                            <a:schemeClr val="tx2"/>
                          </a:solidFill>
                          <a:latin typeface="Times New Roman" pitchFamily="18" charset="0"/>
                          <a:ea typeface="Times New Roman"/>
                          <a:cs typeface="Times New Roman" pitchFamily="18" charset="0"/>
                        </a:rPr>
                        <a:t>   </a:t>
                      </a:r>
                      <a:r>
                        <a:rPr lang="kk-KZ" sz="2700" dirty="0">
                          <a:solidFill>
                            <a:schemeClr val="tx2"/>
                          </a:solidFill>
                          <a:latin typeface="Times New Roman" pitchFamily="18" charset="0"/>
                          <a:ea typeface="Times New Roman"/>
                          <a:cs typeface="Times New Roman" pitchFamily="18" charset="0"/>
                        </a:rPr>
                        <a:t>сообщения, определяя  причинно-следственные связи и делая выводы;</a:t>
                      </a:r>
                      <a:r>
                        <a:rPr lang="ru-RU" sz="2700" baseline="0" dirty="0">
                          <a:solidFill>
                            <a:schemeClr val="tx2"/>
                          </a:solidFill>
                          <a:latin typeface="Times New Roman" pitchFamily="18" charset="0"/>
                          <a:ea typeface="Times New Roman"/>
                          <a:cs typeface="Times New Roman" pitchFamily="18" charset="0"/>
                        </a:rPr>
                        <a:t>                                                                                          </a:t>
                      </a:r>
                      <a:r>
                        <a:rPr lang="kk-KZ" sz="2700" dirty="0">
                          <a:solidFill>
                            <a:schemeClr val="tx2"/>
                          </a:solidFill>
                          <a:latin typeface="Times New Roman" pitchFamily="18" charset="0"/>
                          <a:ea typeface="Times New Roman"/>
                          <a:cs typeface="Times New Roman" pitchFamily="18" charset="0"/>
                        </a:rPr>
                        <a:t>-создавали  аргументированное высказывание;</a:t>
                      </a:r>
                      <a:r>
                        <a:rPr lang="ru-RU" sz="2700" baseline="0" dirty="0">
                          <a:solidFill>
                            <a:schemeClr val="tx2"/>
                          </a:solidFill>
                          <a:latin typeface="Times New Roman" pitchFamily="18" charset="0"/>
                          <a:ea typeface="Times New Roman"/>
                          <a:cs typeface="Times New Roman" pitchFamily="18" charset="0"/>
                        </a:rPr>
                        <a:t>                                                    </a:t>
                      </a:r>
                      <a:r>
                        <a:rPr lang="kk-KZ" sz="2700" dirty="0">
                          <a:solidFill>
                            <a:schemeClr val="tx2"/>
                          </a:solidFill>
                          <a:latin typeface="Times New Roman" pitchFamily="18" charset="0"/>
                          <a:ea typeface="Times New Roman"/>
                          <a:cs typeface="Times New Roman" pitchFamily="18" charset="0"/>
                        </a:rPr>
                        <a:t>-</a:t>
                      </a:r>
                      <a:r>
                        <a:rPr lang="ru-RU" sz="2700" dirty="0">
                          <a:solidFill>
                            <a:schemeClr val="tx2"/>
                          </a:solidFill>
                          <a:latin typeface="Times New Roman" pitchFamily="18" charset="0"/>
                          <a:ea typeface="Times New Roman"/>
                          <a:cs typeface="Times New Roman" pitchFamily="18" charset="0"/>
                        </a:rPr>
                        <a:t>создавали «Ассоциативный куст». </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980728" y="-379008"/>
            <a:ext cx="11449272" cy="6729853"/>
          </a:xfrm>
          <a:prstGeom prst="rect">
            <a:avLst/>
          </a:prstGeom>
          <a:solidFill>
            <a:schemeClr val="accent1">
              <a:lumMod val="40000"/>
              <a:lumOff val="60000"/>
            </a:schemeClr>
          </a:solidFill>
          <a:ln>
            <a:noFill/>
          </a:ln>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22</a:t>
            </a:fld>
            <a:endParaRPr lang="ru-RU" altLang="ru-RU" sz="1200" b="1" dirty="0">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3" name="Прямоугольник 2"/>
          <p:cNvSpPr/>
          <p:nvPr/>
        </p:nvSpPr>
        <p:spPr>
          <a:xfrm>
            <a:off x="457471" y="1218583"/>
            <a:ext cx="8218197" cy="417871"/>
          </a:xfrm>
          <a:prstGeom prst="rect">
            <a:avLst/>
          </a:prstGeom>
        </p:spPr>
        <p:txBody>
          <a:bodyPr wrap="square">
            <a:spAutoFit/>
          </a:bodyPr>
          <a:lstStyle/>
          <a:p>
            <a:pPr>
              <a:lnSpc>
                <a:spcPct val="115000"/>
              </a:lnSpc>
              <a:spcAft>
                <a:spcPts val="0"/>
              </a:spcAft>
            </a:pPr>
            <a:endParaRPr lang="ru-RU" sz="2000" dirty="0">
              <a:latin typeface="Times New Roman" panose="02020603050405020304" pitchFamily="18" charset="0"/>
              <a:ea typeface="Times New Roman"/>
              <a:cs typeface="Times New Roman" panose="02020603050405020304" pitchFamily="18" charset="0"/>
            </a:endParaRPr>
          </a:p>
        </p:txBody>
      </p:sp>
      <p:sp>
        <p:nvSpPr>
          <p:cNvPr id="11" name="Прямоугольник 10"/>
          <p:cNvSpPr/>
          <p:nvPr/>
        </p:nvSpPr>
        <p:spPr>
          <a:xfrm>
            <a:off x="1928794" y="142852"/>
            <a:ext cx="5265737" cy="507831"/>
          </a:xfrm>
          <a:prstGeom prst="rect">
            <a:avLst/>
          </a:prstGeom>
        </p:spPr>
        <p:txBody>
          <a:bodyPr wrap="none">
            <a:spAutoFit/>
          </a:bodyPr>
          <a:lstStyle/>
          <a:p>
            <a:pPr algn="ctr"/>
            <a:r>
              <a:rPr lang="ru-RU" sz="2700" b="1" dirty="0">
                <a:solidFill>
                  <a:schemeClr val="bg1"/>
                </a:solidFill>
                <a:latin typeface="Times New Roman" panose="02020603050405020304" pitchFamily="18" charset="0"/>
                <a:cs typeface="Times New Roman" panose="02020603050405020304" pitchFamily="18" charset="0"/>
              </a:rPr>
              <a:t>Рекомендуемое учебное задание:</a:t>
            </a:r>
          </a:p>
        </p:txBody>
      </p:sp>
      <p:sp>
        <p:nvSpPr>
          <p:cNvPr id="12" name="Прямоугольник 11"/>
          <p:cNvSpPr/>
          <p:nvPr/>
        </p:nvSpPr>
        <p:spPr>
          <a:xfrm>
            <a:off x="500034" y="2714620"/>
            <a:ext cx="8072494" cy="1338828"/>
          </a:xfrm>
          <a:prstGeom prst="rect">
            <a:avLst/>
          </a:prstGeom>
        </p:spPr>
        <p:txBody>
          <a:bodyPr wrap="square">
            <a:spAutoFit/>
          </a:bodyPr>
          <a:lstStyle/>
          <a:p>
            <a:pPr algn="ctr"/>
            <a:r>
              <a:rPr lang="ru-RU" sz="2700" b="1" dirty="0">
                <a:solidFill>
                  <a:schemeClr val="tx2"/>
                </a:solidFill>
                <a:latin typeface="Times New Roman" pitchFamily="18" charset="0"/>
                <a:cs typeface="Times New Roman" pitchFamily="18" charset="0"/>
              </a:rPr>
              <a:t>Подготовьте сообщение на тему «Живая планета», используя дополнительные источники.</a:t>
            </a:r>
          </a:p>
          <a:p>
            <a:pPr algn="ctr"/>
            <a:r>
              <a:rPr lang="ru-RU" sz="2700" b="1" dirty="0">
                <a:solidFill>
                  <a:schemeClr val="tx2"/>
                </a:solidFill>
                <a:latin typeface="Times New Roman" pitchFamily="18" charset="0"/>
                <a:cs typeface="Times New Roman" pitchFamily="18" charset="0"/>
              </a:rPr>
              <a:t>До свидания ребята!</a:t>
            </a:r>
          </a:p>
        </p:txBody>
      </p:sp>
    </p:spTree>
    <p:extLst>
      <p:ext uri="{BB962C8B-B14F-4D97-AF65-F5344CB8AC3E}">
        <p14:creationId xmlns:p14="http://schemas.microsoft.com/office/powerpoint/2010/main" val="1885978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42939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3</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1"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9" name="Таблица 8"/>
          <p:cNvGraphicFramePr>
            <a:graphicFrameLocks noGrp="1"/>
          </p:cNvGraphicFramePr>
          <p:nvPr/>
        </p:nvGraphicFramePr>
        <p:xfrm>
          <a:off x="142876" y="928670"/>
          <a:ext cx="8929718" cy="3200400"/>
        </p:xfrm>
        <a:graphic>
          <a:graphicData uri="http://schemas.openxmlformats.org/drawingml/2006/table">
            <a:tbl>
              <a:tblPr/>
              <a:tblGrid>
                <a:gridCol w="8929718">
                  <a:extLst>
                    <a:ext uri="{9D8B030D-6E8A-4147-A177-3AD203B41FA5}">
                      <a16:colId xmlns:a16="http://schemas.microsoft.com/office/drawing/2014/main" val="20000"/>
                    </a:ext>
                  </a:extLst>
                </a:gridCol>
              </a:tblGrid>
              <a:tr h="0">
                <a:tc>
                  <a:txBody>
                    <a:bodyPr/>
                    <a:lstStyle/>
                    <a:p>
                      <a:pPr algn="ctr">
                        <a:spcAft>
                          <a:spcPts val="0"/>
                        </a:spcAft>
                      </a:pPr>
                      <a:r>
                        <a:rPr lang="ru-RU" sz="2700" i="1" dirty="0">
                          <a:solidFill>
                            <a:srgbClr val="3333FF"/>
                          </a:solidFill>
                          <a:latin typeface="Times New Roman" pitchFamily="18" charset="0"/>
                          <a:ea typeface="Calibri"/>
                          <a:cs typeface="Times New Roman" pitchFamily="18" charset="0"/>
                        </a:rPr>
                        <a:t>                  Как ни изобретателен человек, он не в силах ни   </a:t>
                      </a:r>
                    </a:p>
                    <a:p>
                      <a:pPr algn="l">
                        <a:spcAft>
                          <a:spcPts val="0"/>
                        </a:spcAft>
                      </a:pPr>
                      <a:r>
                        <a:rPr lang="ru-RU" sz="2700" i="1" dirty="0">
                          <a:solidFill>
                            <a:srgbClr val="3333FF"/>
                          </a:solidFill>
                          <a:latin typeface="Times New Roman" pitchFamily="18" charset="0"/>
                          <a:ea typeface="Calibri"/>
                          <a:cs typeface="Times New Roman" pitchFamily="18" charset="0"/>
                        </a:rPr>
                        <a:t>                 сотворить новый вид животного, ни воссоздать               </a:t>
                      </a:r>
                    </a:p>
                    <a:p>
                      <a:pPr algn="l">
                        <a:spcAft>
                          <a:spcPts val="0"/>
                        </a:spcAft>
                      </a:pPr>
                      <a:r>
                        <a:rPr lang="ru-RU" sz="2700" i="1" dirty="0">
                          <a:solidFill>
                            <a:srgbClr val="3333FF"/>
                          </a:solidFill>
                          <a:latin typeface="Times New Roman" pitchFamily="18" charset="0"/>
                          <a:ea typeface="Calibri"/>
                          <a:cs typeface="Times New Roman" pitchFamily="18" charset="0"/>
                        </a:rPr>
                        <a:t>                 уничтоженный вид.  </a:t>
                      </a:r>
                    </a:p>
                    <a:p>
                      <a:pPr algn="l">
                        <a:spcAft>
                          <a:spcPts val="0"/>
                        </a:spcAft>
                      </a:pPr>
                      <a:r>
                        <a:rPr lang="ru-RU" sz="2700" dirty="0">
                          <a:latin typeface="Times New Roman" pitchFamily="18" charset="0"/>
                          <a:ea typeface="Calibri"/>
                          <a:cs typeface="Times New Roman" pitchFamily="18" charset="0"/>
                        </a:rPr>
                        <a:t>                                                           </a:t>
                      </a:r>
                      <a:r>
                        <a:rPr lang="ru-RU" sz="2400" dirty="0" err="1">
                          <a:latin typeface="Times New Roman" pitchFamily="18" charset="0"/>
                          <a:ea typeface="Calibri"/>
                          <a:cs typeface="Times New Roman" pitchFamily="18" charset="0"/>
                        </a:rPr>
                        <a:t>Дж.Дарелл</a:t>
                      </a:r>
                      <a:r>
                        <a:rPr lang="ru-RU" sz="2400" dirty="0">
                          <a:latin typeface="Times New Roman" pitchFamily="18" charset="0"/>
                          <a:ea typeface="Calibri"/>
                          <a:cs typeface="Times New Roman" pitchFamily="18" charset="0"/>
                        </a:rPr>
                        <a:t> «Мясной рулет»</a:t>
                      </a:r>
                    </a:p>
                    <a:p>
                      <a:pPr algn="l">
                        <a:spcAft>
                          <a:spcPts val="0"/>
                        </a:spcAft>
                      </a:pPr>
                      <a:endParaRPr lang="ru-RU" sz="2700" dirty="0">
                        <a:latin typeface="Times New Roman" pitchFamily="18" charset="0"/>
                        <a:ea typeface="Calibri"/>
                        <a:cs typeface="Times New Roman" pitchFamily="18" charset="0"/>
                      </a:endParaRPr>
                    </a:p>
                    <a:p>
                      <a:pPr algn="l">
                        <a:lnSpc>
                          <a:spcPts val="1470"/>
                        </a:lnSpc>
                        <a:spcAft>
                          <a:spcPts val="1000"/>
                        </a:spcAft>
                      </a:pPr>
                      <a:r>
                        <a:rPr lang="ru-RU" sz="2400" dirty="0">
                          <a:latin typeface="Times New Roman" pitchFamily="18" charset="0"/>
                          <a:ea typeface="Times New Roman"/>
                          <a:cs typeface="Times New Roman" pitchFamily="18" charset="0"/>
                        </a:rPr>
                        <a:t>- </a:t>
                      </a:r>
                      <a:r>
                        <a:rPr lang="ru-RU" sz="2400" dirty="0">
                          <a:solidFill>
                            <a:schemeClr val="tx2"/>
                          </a:solidFill>
                          <a:latin typeface="Times New Roman" pitchFamily="18" charset="0"/>
                          <a:ea typeface="Times New Roman"/>
                          <a:cs typeface="Times New Roman" pitchFamily="18" charset="0"/>
                        </a:rPr>
                        <a:t>Ребята, о какой особой роли природы в жизни человека </a:t>
                      </a:r>
                    </a:p>
                    <a:p>
                      <a:pPr algn="l">
                        <a:lnSpc>
                          <a:spcPts val="1470"/>
                        </a:lnSpc>
                        <a:spcAft>
                          <a:spcPts val="1000"/>
                        </a:spcAft>
                      </a:pPr>
                      <a:r>
                        <a:rPr lang="ru-RU" sz="2400" dirty="0">
                          <a:solidFill>
                            <a:schemeClr val="tx2"/>
                          </a:solidFill>
                          <a:latin typeface="Times New Roman" pitchFamily="18" charset="0"/>
                          <a:ea typeface="Times New Roman"/>
                          <a:cs typeface="Times New Roman" pitchFamily="18" charset="0"/>
                        </a:rPr>
                        <a:t>  говорится в эпиграфе?</a:t>
                      </a:r>
                      <a:endParaRPr lang="ru-RU" sz="700" dirty="0">
                        <a:solidFill>
                          <a:schemeClr val="tx2"/>
                        </a:solidFill>
                        <a:latin typeface="Times New Roman" pitchFamily="18" charset="0"/>
                        <a:ea typeface="Times New Roman"/>
                        <a:cs typeface="Times New Roman" pitchFamily="18" charset="0"/>
                      </a:endParaRPr>
                    </a:p>
                    <a:p>
                      <a:pPr algn="l">
                        <a:lnSpc>
                          <a:spcPts val="1470"/>
                        </a:lnSpc>
                        <a:spcAft>
                          <a:spcPts val="1000"/>
                        </a:spcAft>
                      </a:pPr>
                      <a:r>
                        <a:rPr lang="ru-RU" sz="2400" dirty="0">
                          <a:solidFill>
                            <a:schemeClr val="tx2"/>
                          </a:solidFill>
                          <a:latin typeface="Times New Roman" pitchFamily="18" charset="0"/>
                          <a:ea typeface="Times New Roman"/>
                          <a:cs typeface="Times New Roman" pitchFamily="18" charset="0"/>
                        </a:rPr>
                        <a:t>- Найдите ключевые слова и фразы.</a:t>
                      </a:r>
                    </a:p>
                    <a:p>
                      <a:pPr algn="l">
                        <a:lnSpc>
                          <a:spcPts val="1470"/>
                        </a:lnSpc>
                        <a:spcAft>
                          <a:spcPts val="1000"/>
                        </a:spcAft>
                      </a:pPr>
                      <a:r>
                        <a:rPr lang="ru-RU" sz="2400" dirty="0">
                          <a:solidFill>
                            <a:schemeClr val="tx2"/>
                          </a:solidFill>
                          <a:latin typeface="Times New Roman" pitchFamily="18" charset="0"/>
                          <a:ea typeface="Times New Roman"/>
                          <a:cs typeface="Times New Roman" pitchFamily="18" charset="0"/>
                        </a:rPr>
                        <a:t>- Как вы думаете, о чем мы сегодня будем говорить на уроке?</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2" name="Прямоугольник 11"/>
          <p:cNvSpPr/>
          <p:nvPr/>
        </p:nvSpPr>
        <p:spPr>
          <a:xfrm>
            <a:off x="2928926" y="285728"/>
            <a:ext cx="4029821" cy="553998"/>
          </a:xfrm>
          <a:prstGeom prst="rect">
            <a:avLst/>
          </a:prstGeom>
        </p:spPr>
        <p:txBody>
          <a:bodyPr wrap="none">
            <a:spAutoFit/>
          </a:bodyPr>
          <a:lstStyle/>
          <a:p>
            <a:pPr algn="ctr">
              <a:spcAft>
                <a:spcPts val="0"/>
              </a:spcAft>
            </a:pPr>
            <a:r>
              <a:rPr lang="ru-RU" sz="3000" b="1" dirty="0">
                <a:solidFill>
                  <a:schemeClr val="bg1"/>
                </a:solidFill>
                <a:latin typeface="Times New Roman" pitchFamily="18" charset="0"/>
                <a:ea typeface="Calibri"/>
                <a:cs typeface="Times New Roman" pitchFamily="18" charset="0"/>
              </a:rPr>
              <a:t>Прочитайте эпиграф. </a:t>
            </a:r>
            <a:endParaRPr lang="ru-RU" sz="3000" dirty="0">
              <a:solidFill>
                <a:schemeClr val="bg1"/>
              </a:solidFill>
              <a:latin typeface="Times New Roman" pitchFamily="18" charset="0"/>
              <a:ea typeface="Calibri"/>
              <a:cs typeface="Times New Roman" pitchFamily="18" charset="0"/>
            </a:endParaRPr>
          </a:p>
        </p:txBody>
      </p:sp>
      <p:graphicFrame>
        <p:nvGraphicFramePr>
          <p:cNvPr id="14" name="Таблица 13"/>
          <p:cNvGraphicFramePr>
            <a:graphicFrameLocks noGrp="1"/>
          </p:cNvGraphicFramePr>
          <p:nvPr>
            <p:extLst>
              <p:ext uri="{D42A27DB-BD31-4B8C-83A1-F6EECF244321}">
                <p14:modId xmlns:p14="http://schemas.microsoft.com/office/powerpoint/2010/main" val="1361309218"/>
              </p:ext>
            </p:extLst>
          </p:nvPr>
        </p:nvGraphicFramePr>
        <p:xfrm>
          <a:off x="214282" y="4429132"/>
          <a:ext cx="8643998" cy="1500198"/>
        </p:xfrm>
        <a:graphic>
          <a:graphicData uri="http://schemas.openxmlformats.org/drawingml/2006/table">
            <a:tbl>
              <a:tblPr/>
              <a:tblGrid>
                <a:gridCol w="8643998">
                  <a:extLst>
                    <a:ext uri="{9D8B030D-6E8A-4147-A177-3AD203B41FA5}">
                      <a16:colId xmlns:a16="http://schemas.microsoft.com/office/drawing/2014/main" val="20000"/>
                    </a:ext>
                  </a:extLst>
                </a:gridCol>
              </a:tblGrid>
              <a:tr h="1500198">
                <a:tc>
                  <a:txBody>
                    <a:bodyPr/>
                    <a:lstStyle/>
                    <a:p>
                      <a:pPr algn="l">
                        <a:spcAft>
                          <a:spcPts val="0"/>
                        </a:spcAft>
                      </a:pPr>
                      <a:endParaRPr lang="ru-RU" sz="2400" dirty="0">
                        <a:solidFill>
                          <a:schemeClr val="tx2"/>
                        </a:solidFill>
                        <a:latin typeface="Times New Roman" pitchFamily="18" charset="0"/>
                        <a:ea typeface="Calibri"/>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7187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429396"/>
          </a:xfrm>
          <a:prstGeom prst="rect">
            <a:avLst/>
          </a:prstGeom>
          <a:solidFill>
            <a:schemeClr val="accent1">
              <a:lumMod val="40000"/>
              <a:lumOff val="60000"/>
            </a:schemeClr>
          </a:solidFill>
          <a:ln>
            <a:noFill/>
          </a:ln>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4</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1"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9" name="Таблица 8"/>
          <p:cNvGraphicFramePr>
            <a:graphicFrameLocks noGrp="1"/>
          </p:cNvGraphicFramePr>
          <p:nvPr>
            <p:extLst>
              <p:ext uri="{D42A27DB-BD31-4B8C-83A1-F6EECF244321}">
                <p14:modId xmlns:p14="http://schemas.microsoft.com/office/powerpoint/2010/main" val="1022772050"/>
              </p:ext>
            </p:extLst>
          </p:nvPr>
        </p:nvGraphicFramePr>
        <p:xfrm>
          <a:off x="142876" y="928670"/>
          <a:ext cx="8929718" cy="365760"/>
        </p:xfrm>
        <a:graphic>
          <a:graphicData uri="http://schemas.openxmlformats.org/drawingml/2006/table">
            <a:tbl>
              <a:tblPr/>
              <a:tblGrid>
                <a:gridCol w="8929718">
                  <a:extLst>
                    <a:ext uri="{9D8B030D-6E8A-4147-A177-3AD203B41FA5}">
                      <a16:colId xmlns:a16="http://schemas.microsoft.com/office/drawing/2014/main" val="20000"/>
                    </a:ext>
                  </a:extLst>
                </a:gridCol>
              </a:tblGrid>
              <a:tr h="0">
                <a:tc>
                  <a:txBody>
                    <a:bodyPr/>
                    <a:lstStyle/>
                    <a:p>
                      <a:pPr algn="ctr">
                        <a:spcAft>
                          <a:spcPts val="0"/>
                        </a:spcAft>
                      </a:pPr>
                      <a:endParaRPr lang="ru-RU" sz="2400" dirty="0">
                        <a:solidFill>
                          <a:schemeClr val="tx2"/>
                        </a:solidFill>
                        <a:latin typeface="Times New Roman" pitchFamily="18" charset="0"/>
                        <a:ea typeface="Times New Roman"/>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2" name="Прямоугольник 11"/>
          <p:cNvSpPr/>
          <p:nvPr/>
        </p:nvSpPr>
        <p:spPr>
          <a:xfrm>
            <a:off x="3269466" y="285728"/>
            <a:ext cx="3348738" cy="553998"/>
          </a:xfrm>
          <a:prstGeom prst="rect">
            <a:avLst/>
          </a:prstGeom>
        </p:spPr>
        <p:txBody>
          <a:bodyPr wrap="none">
            <a:spAutoFit/>
          </a:bodyPr>
          <a:lstStyle/>
          <a:p>
            <a:pPr algn="ctr">
              <a:spcAft>
                <a:spcPts val="0"/>
              </a:spcAft>
            </a:pPr>
            <a:r>
              <a:rPr lang="ru-RU" sz="3000" b="1" dirty="0">
                <a:solidFill>
                  <a:schemeClr val="bg1"/>
                </a:solidFill>
                <a:latin typeface="Times New Roman" pitchFamily="18" charset="0"/>
                <a:ea typeface="Calibri"/>
                <a:cs typeface="Times New Roman" pitchFamily="18" charset="0"/>
              </a:rPr>
              <a:t>Примерный ответ</a:t>
            </a:r>
            <a:endParaRPr lang="ru-RU" sz="3000" dirty="0">
              <a:solidFill>
                <a:schemeClr val="bg1"/>
              </a:solidFill>
              <a:latin typeface="Times New Roman" pitchFamily="18" charset="0"/>
              <a:ea typeface="Calibri"/>
              <a:cs typeface="Times New Roman" pitchFamily="18" charset="0"/>
            </a:endParaRPr>
          </a:p>
        </p:txBody>
      </p:sp>
      <p:graphicFrame>
        <p:nvGraphicFramePr>
          <p:cNvPr id="14" name="Таблица 13"/>
          <p:cNvGraphicFramePr>
            <a:graphicFrameLocks noGrp="1"/>
          </p:cNvGraphicFramePr>
          <p:nvPr>
            <p:extLst>
              <p:ext uri="{D42A27DB-BD31-4B8C-83A1-F6EECF244321}">
                <p14:modId xmlns:p14="http://schemas.microsoft.com/office/powerpoint/2010/main" val="3290291099"/>
              </p:ext>
            </p:extLst>
          </p:nvPr>
        </p:nvGraphicFramePr>
        <p:xfrm>
          <a:off x="214282" y="1424015"/>
          <a:ext cx="8643998" cy="4505315"/>
        </p:xfrm>
        <a:graphic>
          <a:graphicData uri="http://schemas.openxmlformats.org/drawingml/2006/table">
            <a:tbl>
              <a:tblPr/>
              <a:tblGrid>
                <a:gridCol w="8643998">
                  <a:extLst>
                    <a:ext uri="{9D8B030D-6E8A-4147-A177-3AD203B41FA5}">
                      <a16:colId xmlns:a16="http://schemas.microsoft.com/office/drawing/2014/main" val="20000"/>
                    </a:ext>
                  </a:extLst>
                </a:gridCol>
              </a:tblGrid>
              <a:tr h="4505315">
                <a:tc>
                  <a:txBody>
                    <a:bodyPr/>
                    <a:lstStyle/>
                    <a:p>
                      <a:pPr algn="l">
                        <a:spcAft>
                          <a:spcPts val="0"/>
                        </a:spcAft>
                      </a:pPr>
                      <a:r>
                        <a:rPr lang="ru-RU" sz="2400" b="1" dirty="0">
                          <a:solidFill>
                            <a:srgbClr val="FF0000"/>
                          </a:solidFill>
                          <a:latin typeface="Times New Roman" pitchFamily="18" charset="0"/>
                          <a:ea typeface="TimesNewRomanPSMT"/>
                          <a:cs typeface="Times New Roman" pitchFamily="18" charset="0"/>
                        </a:rPr>
                        <a:t>Правильно, ребята:</a:t>
                      </a:r>
                      <a:endParaRPr lang="ru-RU" sz="2400" dirty="0">
                        <a:solidFill>
                          <a:srgbClr val="FF0000"/>
                        </a:solidFill>
                        <a:latin typeface="Times New Roman" pitchFamily="18" charset="0"/>
                        <a:ea typeface="Calibri"/>
                        <a:cs typeface="Times New Roman" pitchFamily="18" charset="0"/>
                      </a:endParaRPr>
                    </a:p>
                    <a:p>
                      <a:pPr algn="l">
                        <a:spcAft>
                          <a:spcPts val="0"/>
                        </a:spcAft>
                      </a:pPr>
                      <a:r>
                        <a:rPr lang="ru-RU" sz="2400" dirty="0">
                          <a:solidFill>
                            <a:schemeClr val="tx2"/>
                          </a:solidFill>
                          <a:latin typeface="Times New Roman" pitchFamily="18" charset="0"/>
                          <a:ea typeface="TimesNewRomanPSMT"/>
                          <a:cs typeface="Times New Roman" pitchFamily="18" charset="0"/>
                        </a:rPr>
                        <a:t>Человек изобретателен, но ему не в силах сотворить то, что ему не подвластно!</a:t>
                      </a:r>
                      <a:r>
                        <a:rPr lang="ru-RU" sz="2400" baseline="0" dirty="0">
                          <a:solidFill>
                            <a:schemeClr val="tx2"/>
                          </a:solidFill>
                          <a:latin typeface="Times New Roman" pitchFamily="18" charset="0"/>
                          <a:ea typeface="TimesNewRomanPSMT"/>
                          <a:cs typeface="Times New Roman" pitchFamily="18" charset="0"/>
                        </a:rPr>
                        <a:t>    Н</a:t>
                      </a:r>
                      <a:r>
                        <a:rPr lang="ru-RU" sz="2400" dirty="0">
                          <a:solidFill>
                            <a:schemeClr val="tx2"/>
                          </a:solidFill>
                          <a:latin typeface="Times New Roman" pitchFamily="18" charset="0"/>
                          <a:ea typeface="TimesNewRomanPSMT"/>
                          <a:cs typeface="Times New Roman" pitchFamily="18" charset="0"/>
                        </a:rPr>
                        <a:t>е в силах воссоздать уничтоженный вид. Будем говорить о вымерших животных.</a:t>
                      </a:r>
                      <a:endParaRPr lang="ru-RU" sz="2400" dirty="0">
                        <a:solidFill>
                          <a:schemeClr val="tx2"/>
                        </a:solidFill>
                        <a:latin typeface="Times New Roman" pitchFamily="18" charset="0"/>
                        <a:ea typeface="Calibri"/>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5" name="Прямоугольник 14"/>
          <p:cNvSpPr/>
          <p:nvPr/>
        </p:nvSpPr>
        <p:spPr>
          <a:xfrm>
            <a:off x="3452592" y="5988626"/>
            <a:ext cx="2408223" cy="400110"/>
          </a:xfrm>
          <a:prstGeom prst="rect">
            <a:avLst/>
          </a:prstGeom>
        </p:spPr>
        <p:txBody>
          <a:bodyPr wrap="none">
            <a:spAutoFit/>
          </a:bodyPr>
          <a:lstStyle/>
          <a:p>
            <a:pPr algn="just">
              <a:spcAft>
                <a:spcPts val="0"/>
              </a:spcAft>
            </a:pPr>
            <a:r>
              <a:rPr lang="kk-KZ" sz="2000" b="1" dirty="0">
                <a:latin typeface="Times New Roman" pitchFamily="18" charset="0"/>
                <a:ea typeface="Times New Roman"/>
                <a:cs typeface="Times New Roman" pitchFamily="18" charset="0"/>
              </a:rPr>
              <a:t>Молодцы , ребята! </a:t>
            </a:r>
            <a:endParaRPr lang="ru-RU" sz="2000"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925810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Типография\Desktop\Безымянный.png"/>
          <p:cNvPicPr>
            <a:picLocks noChangeAspect="1" noChangeArrowheads="1"/>
          </p:cNvPicPr>
          <p:nvPr/>
        </p:nvPicPr>
        <p:blipFill rotWithShape="1">
          <a:blip r:embed="rId2"/>
          <a:srcRect l="11757" t="4545" r="11484" b="86364"/>
          <a:stretch/>
        </p:blipFill>
        <p:spPr bwMode="auto">
          <a:xfrm>
            <a:off x="0" y="71414"/>
            <a:ext cx="9144000" cy="571504"/>
          </a:xfrm>
          <a:prstGeom prst="rect">
            <a:avLst/>
          </a:prstGeom>
          <a:solidFill>
            <a:schemeClr val="accent1">
              <a:lumMod val="40000"/>
              <a:lumOff val="60000"/>
            </a:schemeClr>
          </a:solidFill>
          <a:ln>
            <a:noFill/>
          </a:ln>
        </p:spPr>
      </p:pic>
      <p:cxnSp>
        <p:nvCxnSpPr>
          <p:cNvPr id="1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1"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sp>
        <p:nvSpPr>
          <p:cNvPr id="13" name="Прямоугольник 12"/>
          <p:cNvSpPr/>
          <p:nvPr/>
        </p:nvSpPr>
        <p:spPr>
          <a:xfrm>
            <a:off x="2915136" y="3244334"/>
            <a:ext cx="242374" cy="369332"/>
          </a:xfrm>
          <a:prstGeom prst="rect">
            <a:avLst/>
          </a:prstGeom>
        </p:spPr>
        <p:txBody>
          <a:bodyPr wrap="none">
            <a:spAutoFit/>
          </a:bodyPr>
          <a:lstStyle/>
          <a:p>
            <a:r>
              <a:rPr lang="kk-KZ" b="1" dirty="0">
                <a:solidFill>
                  <a:srgbClr val="3333FF"/>
                </a:solidFill>
                <a:latin typeface="Times New Roman"/>
                <a:ea typeface="TimesNewRomanPSMT"/>
                <a:cs typeface="Times New Roman"/>
              </a:rPr>
              <a:t>.</a:t>
            </a:r>
            <a:endParaRPr lang="ru-RU" dirty="0"/>
          </a:p>
        </p:txBody>
      </p:sp>
      <p:graphicFrame>
        <p:nvGraphicFramePr>
          <p:cNvPr id="15" name="Таблица 14"/>
          <p:cNvGraphicFramePr>
            <a:graphicFrameLocks noGrp="1"/>
          </p:cNvGraphicFramePr>
          <p:nvPr/>
        </p:nvGraphicFramePr>
        <p:xfrm>
          <a:off x="1524000" y="3337560"/>
          <a:ext cx="6096000" cy="182880"/>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algn="just">
                        <a:spcAft>
                          <a:spcPts val="0"/>
                        </a:spcAft>
                      </a:pPr>
                      <a:endParaRPr lang="ru-RU" sz="1200" dirty="0">
                        <a:latin typeface="Times New Roman"/>
                        <a:ea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6" name="Прямоугольник 15"/>
          <p:cNvSpPr/>
          <p:nvPr/>
        </p:nvSpPr>
        <p:spPr>
          <a:xfrm>
            <a:off x="3286116" y="71414"/>
            <a:ext cx="3455818" cy="553998"/>
          </a:xfrm>
          <a:prstGeom prst="rect">
            <a:avLst/>
          </a:prstGeom>
        </p:spPr>
        <p:txBody>
          <a:bodyPr wrap="none">
            <a:spAutoFit/>
          </a:bodyPr>
          <a:lstStyle/>
          <a:p>
            <a:pPr algn="ctr">
              <a:spcAft>
                <a:spcPts val="0"/>
              </a:spcAft>
            </a:pPr>
            <a:r>
              <a:rPr lang="kk-KZ" sz="3000" b="1" dirty="0">
                <a:solidFill>
                  <a:schemeClr val="bg1"/>
                </a:solidFill>
                <a:latin typeface="Times New Roman"/>
                <a:ea typeface="Times New Roman"/>
              </a:rPr>
              <a:t>Словарная работа.</a:t>
            </a:r>
            <a:endParaRPr lang="ru-RU" sz="3000" b="1" dirty="0">
              <a:solidFill>
                <a:schemeClr val="bg1"/>
              </a:solidFill>
              <a:latin typeface="Times New Roman"/>
              <a:ea typeface="Times New Roman"/>
            </a:endParaRPr>
          </a:p>
        </p:txBody>
      </p:sp>
      <p:graphicFrame>
        <p:nvGraphicFramePr>
          <p:cNvPr id="17" name="Таблица 16"/>
          <p:cNvGraphicFramePr>
            <a:graphicFrameLocks noGrp="1"/>
          </p:cNvGraphicFramePr>
          <p:nvPr/>
        </p:nvGraphicFramePr>
        <p:xfrm>
          <a:off x="214282" y="1069096"/>
          <a:ext cx="8715436" cy="3788664"/>
        </p:xfrm>
        <a:graphic>
          <a:graphicData uri="http://schemas.openxmlformats.org/drawingml/2006/table">
            <a:tbl>
              <a:tblPr/>
              <a:tblGrid>
                <a:gridCol w="2500330">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360342">
                <a:tc>
                  <a:txBody>
                    <a:bodyPr/>
                    <a:lstStyle/>
                    <a:p>
                      <a:pPr algn="just">
                        <a:spcAft>
                          <a:spcPts val="0"/>
                        </a:spcAft>
                      </a:pPr>
                      <a:r>
                        <a:rPr lang="kk-KZ" sz="2200" b="1" dirty="0">
                          <a:solidFill>
                            <a:schemeClr val="tx2"/>
                          </a:solidFill>
                          <a:latin typeface="Times New Roman" pitchFamily="18" charset="0"/>
                          <a:ea typeface="Calibri"/>
                          <a:cs typeface="Times New Roman" pitchFamily="18" charset="0"/>
                        </a:rPr>
                        <a:t>Ледники</a:t>
                      </a:r>
                      <a:endParaRPr lang="ru-RU" sz="2200" b="1" dirty="0">
                        <a:solidFill>
                          <a:schemeClr val="tx2"/>
                        </a:solidFill>
                        <a:latin typeface="Times New Roman" pitchFamily="18" charset="0"/>
                        <a:ea typeface="Calibri"/>
                        <a:cs typeface="Times New Roman" pitchFamily="18" charset="0"/>
                      </a:endParaRP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200">
                          <a:latin typeface="Times New Roman" pitchFamily="18" charset="0"/>
                          <a:ea typeface="Times New Roman"/>
                          <a:cs typeface="Times New Roman" pitchFamily="18" charset="0"/>
                        </a:rPr>
                        <a:t>это ледяные массы, сползающие по склонам гор или горным долинам.</a:t>
                      </a: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74458">
                <a:tc>
                  <a:txBody>
                    <a:bodyPr/>
                    <a:lstStyle/>
                    <a:p>
                      <a:pPr algn="just">
                        <a:spcAft>
                          <a:spcPts val="0"/>
                        </a:spcAft>
                      </a:pPr>
                      <a:r>
                        <a:rPr lang="kk-KZ" sz="2200" b="1" dirty="0">
                          <a:solidFill>
                            <a:schemeClr val="tx2"/>
                          </a:solidFill>
                          <a:latin typeface="Times New Roman" pitchFamily="18" charset="0"/>
                          <a:ea typeface="Calibri"/>
                          <a:cs typeface="Times New Roman" pitchFamily="18" charset="0"/>
                        </a:rPr>
                        <a:t>Вечная мерзлота</a:t>
                      </a:r>
                      <a:endParaRPr lang="ru-RU" sz="2200" b="1" dirty="0">
                        <a:solidFill>
                          <a:schemeClr val="tx2"/>
                        </a:solidFill>
                        <a:latin typeface="Times New Roman" pitchFamily="18" charset="0"/>
                        <a:ea typeface="Calibri"/>
                        <a:cs typeface="Times New Roman" pitchFamily="18" charset="0"/>
                      </a:endParaRP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kk-KZ" sz="2200" dirty="0">
                          <a:latin typeface="Times New Roman" pitchFamily="18" charset="0"/>
                          <a:ea typeface="Calibri"/>
                          <a:cs typeface="Times New Roman" pitchFamily="18" charset="0"/>
                        </a:rPr>
                        <a:t>это слой верхней части земной коры, постоянно сохраняющий температуру ниже 0 °C. Толщи многолетней (вечной) мерзлоты находятся под слоем почвы, который оттаивает в летние месяцы на несколько десятков сантиметров</a:t>
                      </a:r>
                      <a:r>
                        <a:rPr lang="kk-KZ" sz="2200" b="1" dirty="0">
                          <a:latin typeface="Times New Roman" pitchFamily="18" charset="0"/>
                          <a:ea typeface="Calibri"/>
                          <a:cs typeface="Times New Roman" pitchFamily="18" charset="0"/>
                        </a:rPr>
                        <a:t>.</a:t>
                      </a:r>
                      <a:endParaRPr lang="ru-RU" sz="2200" dirty="0">
                        <a:latin typeface="Times New Roman" pitchFamily="18" charset="0"/>
                        <a:ea typeface="Calibri"/>
                        <a:cs typeface="Times New Roman" pitchFamily="18" charset="0"/>
                      </a:endParaRP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87229">
                <a:tc>
                  <a:txBody>
                    <a:bodyPr/>
                    <a:lstStyle/>
                    <a:p>
                      <a:pPr algn="just">
                        <a:spcAft>
                          <a:spcPts val="0"/>
                        </a:spcAft>
                      </a:pPr>
                      <a:r>
                        <a:rPr lang="ru-RU" sz="2200" b="1" dirty="0">
                          <a:solidFill>
                            <a:schemeClr val="tx2"/>
                          </a:solidFill>
                          <a:latin typeface="Times New Roman" pitchFamily="18" charset="0"/>
                          <a:ea typeface="Calibri"/>
                          <a:cs typeface="Times New Roman" pitchFamily="18" charset="0"/>
                        </a:rPr>
                        <a:t> Реликты</a:t>
                      </a: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200" dirty="0">
                          <a:latin typeface="Times New Roman" pitchFamily="18" charset="0"/>
                          <a:ea typeface="Calibri"/>
                          <a:cs typeface="Times New Roman" pitchFamily="18" charset="0"/>
                        </a:rPr>
                        <a:t>остатки древней флоры и фауны, сохранившиеся до наших дней.</a:t>
                      </a: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87229">
                <a:tc>
                  <a:txBody>
                    <a:bodyPr/>
                    <a:lstStyle/>
                    <a:p>
                      <a:pPr algn="just">
                        <a:spcAft>
                          <a:spcPts val="0"/>
                        </a:spcAft>
                      </a:pPr>
                      <a:r>
                        <a:rPr lang="kk-KZ" sz="2200" b="1" dirty="0">
                          <a:solidFill>
                            <a:schemeClr val="tx2"/>
                          </a:solidFill>
                          <a:latin typeface="Times New Roman" pitchFamily="18" charset="0"/>
                          <a:ea typeface="Calibri"/>
                          <a:cs typeface="Times New Roman" pitchFamily="18" charset="0"/>
                        </a:rPr>
                        <a:t>Динозавры</a:t>
                      </a:r>
                      <a:endParaRPr lang="ru-RU" sz="2200" b="1" dirty="0">
                        <a:solidFill>
                          <a:schemeClr val="tx2"/>
                        </a:solidFill>
                        <a:latin typeface="Times New Roman" pitchFamily="18" charset="0"/>
                        <a:ea typeface="Calibri"/>
                        <a:cs typeface="Times New Roman" pitchFamily="18" charset="0"/>
                      </a:endParaRP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200" dirty="0">
                          <a:latin typeface="Times New Roman" pitchFamily="18" charset="0"/>
                          <a:ea typeface="Calibri"/>
                          <a:cs typeface="Times New Roman" pitchFamily="18" charset="0"/>
                        </a:rPr>
                        <a:t> это вымершие рептилии. Но они были разных форм и размеров. </a:t>
                      </a:r>
                    </a:p>
                  </a:txBody>
                  <a:tcPr marL="58751" marR="587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Типография\Desktop\Безымянный.png"/>
          <p:cNvPicPr>
            <a:picLocks noChangeAspect="1" noChangeArrowheads="1"/>
          </p:cNvPicPr>
          <p:nvPr/>
        </p:nvPicPr>
        <p:blipFill rotWithShape="1">
          <a:blip r:embed="rId2"/>
          <a:srcRect l="11757" t="5208" r="11484" b="87500"/>
          <a:stretch/>
        </p:blipFill>
        <p:spPr bwMode="auto">
          <a:xfrm>
            <a:off x="32" y="142852"/>
            <a:ext cx="9144000" cy="500066"/>
          </a:xfrm>
          <a:prstGeom prst="rect">
            <a:avLst/>
          </a:prstGeom>
          <a:solidFill>
            <a:schemeClr val="accent1">
              <a:lumMod val="40000"/>
              <a:lumOff val="60000"/>
            </a:schemeClr>
          </a:solidFill>
          <a:ln>
            <a:noFill/>
          </a:ln>
        </p:spPr>
      </p:pic>
      <p:cxnSp>
        <p:nvCxnSpPr>
          <p:cNvPr id="1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13" name="Таблица 12"/>
          <p:cNvGraphicFramePr>
            <a:graphicFrameLocks noGrp="1"/>
          </p:cNvGraphicFramePr>
          <p:nvPr/>
        </p:nvGraphicFramePr>
        <p:xfrm>
          <a:off x="357158" y="605776"/>
          <a:ext cx="8429684" cy="822960"/>
        </p:xfrm>
        <a:graphic>
          <a:graphicData uri="http://schemas.openxmlformats.org/drawingml/2006/table">
            <a:tbl>
              <a:tblPr/>
              <a:tblGrid>
                <a:gridCol w="8429684">
                  <a:extLst>
                    <a:ext uri="{9D8B030D-6E8A-4147-A177-3AD203B41FA5}">
                      <a16:colId xmlns:a16="http://schemas.microsoft.com/office/drawing/2014/main" val="20000"/>
                    </a:ext>
                  </a:extLst>
                </a:gridCol>
              </a:tblGrid>
              <a:tr h="0">
                <a:tc>
                  <a:txBody>
                    <a:bodyPr/>
                    <a:lstStyle/>
                    <a:p>
                      <a:pPr algn="ctr">
                        <a:spcAft>
                          <a:spcPts val="0"/>
                        </a:spcAft>
                      </a:pPr>
                      <a:r>
                        <a:rPr lang="kk-KZ" sz="2700" b="1" dirty="0">
                          <a:solidFill>
                            <a:srgbClr val="FF0000"/>
                          </a:solidFill>
                          <a:latin typeface="Times New Roman"/>
                          <a:ea typeface="Times New Roman"/>
                        </a:rPr>
                        <a:t>Ребята, </a:t>
                      </a:r>
                      <a:r>
                        <a:rPr lang="ru-RU" sz="2700" b="1" dirty="0">
                          <a:solidFill>
                            <a:srgbClr val="FF0000"/>
                          </a:solidFill>
                          <a:latin typeface="Times New Roman"/>
                          <a:ea typeface="Times New Roman"/>
                        </a:rPr>
                        <a:t>вы познакомились с новыми словами </a:t>
                      </a:r>
                    </a:p>
                    <a:p>
                      <a:pPr algn="ctr">
                        <a:spcAft>
                          <a:spcPts val="0"/>
                        </a:spcAft>
                      </a:pPr>
                      <a:r>
                        <a:rPr lang="ru-RU" sz="2700" b="1" dirty="0">
                          <a:solidFill>
                            <a:srgbClr val="FF0000"/>
                          </a:solidFill>
                          <a:latin typeface="Times New Roman"/>
                          <a:ea typeface="Times New Roman"/>
                        </a:rPr>
                        <a:t>и теперь предлагаю прослушать информацию!</a:t>
                      </a:r>
                      <a:endParaRPr lang="ru-RU" sz="2700" dirty="0">
                        <a:solidFill>
                          <a:srgbClr val="FF0000"/>
                        </a:solidFill>
                        <a:latin typeface="Times New Roman"/>
                        <a:ea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4" name="Таблица 13"/>
          <p:cNvGraphicFramePr>
            <a:graphicFrameLocks noGrp="1"/>
          </p:cNvGraphicFramePr>
          <p:nvPr/>
        </p:nvGraphicFramePr>
        <p:xfrm>
          <a:off x="285720" y="1643050"/>
          <a:ext cx="8643998" cy="4206240"/>
        </p:xfrm>
        <a:graphic>
          <a:graphicData uri="http://schemas.openxmlformats.org/drawingml/2006/table">
            <a:tbl>
              <a:tblPr/>
              <a:tblGrid>
                <a:gridCol w="8643998">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400" i="1" dirty="0">
                          <a:solidFill>
                            <a:schemeClr val="tx2"/>
                          </a:solidFill>
                          <a:latin typeface="Times New Roman"/>
                          <a:ea typeface="Times New Roman"/>
                          <a:cs typeface="Times New Roman"/>
                        </a:rPr>
                        <a:t>        Реликты – это организмы, сохранившиеся на Земле на определенных территориях с древности, несмотря на изменение условий существования. Они являются остатками предковых групп, широко распространенных в прошедших геологических эпохах. Слово «реликт» произошло от латинского </a:t>
                      </a:r>
                      <a:r>
                        <a:rPr lang="ru-RU" sz="2400" i="1" dirty="0" err="1">
                          <a:solidFill>
                            <a:schemeClr val="tx2"/>
                          </a:solidFill>
                          <a:latin typeface="Times New Roman"/>
                          <a:ea typeface="Times New Roman"/>
                          <a:cs typeface="Times New Roman"/>
                        </a:rPr>
                        <a:t>reliquus</a:t>
                      </a:r>
                      <a:r>
                        <a:rPr lang="ru-RU" sz="2400" i="1" dirty="0">
                          <a:solidFill>
                            <a:schemeClr val="tx2"/>
                          </a:solidFill>
                          <a:latin typeface="Times New Roman"/>
                          <a:ea typeface="Times New Roman"/>
                          <a:cs typeface="Times New Roman"/>
                        </a:rPr>
                        <a:t>, что в переводе означает «оставшийся». Реликтовые растения и животные представляют большую научную ценность. Они являются носителями информации и могут очень многое рассказать о природной обстановке минувших эпох.</a:t>
                      </a:r>
                      <a:endParaRPr lang="ru-RU" sz="2400" i="1" dirty="0">
                        <a:solidFill>
                          <a:schemeClr val="tx2"/>
                        </a:solidFill>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Типография\Desktop\Безымянный.png"/>
          <p:cNvPicPr>
            <a:picLocks noChangeAspect="1" noChangeArrowheads="1"/>
          </p:cNvPicPr>
          <p:nvPr/>
        </p:nvPicPr>
        <p:blipFill rotWithShape="1">
          <a:blip r:embed="rId2"/>
          <a:srcRect l="11757" t="4539" r="11484" b="85908"/>
          <a:stretch/>
        </p:blipFill>
        <p:spPr bwMode="auto">
          <a:xfrm>
            <a:off x="0" y="0"/>
            <a:ext cx="9144000" cy="642942"/>
          </a:xfrm>
          <a:prstGeom prst="rect">
            <a:avLst/>
          </a:prstGeom>
          <a:solidFill>
            <a:schemeClr val="accent1">
              <a:lumMod val="40000"/>
              <a:lumOff val="60000"/>
            </a:schemeClr>
          </a:solidFill>
          <a:ln>
            <a:noFill/>
          </a:ln>
        </p:spPr>
      </p:pic>
      <p:cxnSp>
        <p:nvCxnSpPr>
          <p:cNvPr id="9"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sp>
        <p:nvSpPr>
          <p:cNvPr id="16" name="Прямоугольник 15"/>
          <p:cNvSpPr/>
          <p:nvPr/>
        </p:nvSpPr>
        <p:spPr>
          <a:xfrm>
            <a:off x="3606529" y="71414"/>
            <a:ext cx="1965603" cy="553998"/>
          </a:xfrm>
          <a:prstGeom prst="rect">
            <a:avLst/>
          </a:prstGeom>
        </p:spPr>
        <p:txBody>
          <a:bodyPr wrap="none">
            <a:spAutoFit/>
          </a:bodyPr>
          <a:lstStyle/>
          <a:p>
            <a:pPr algn="ctr">
              <a:spcAft>
                <a:spcPts val="0"/>
              </a:spcAft>
            </a:pPr>
            <a:r>
              <a:rPr lang="kk-KZ" sz="3000" b="1" dirty="0">
                <a:solidFill>
                  <a:schemeClr val="bg1"/>
                </a:solidFill>
                <a:latin typeface="Times New Roman"/>
                <a:ea typeface="Times New Roman"/>
              </a:rPr>
              <a:t>Задание 1 </a:t>
            </a:r>
            <a:endParaRPr lang="ru-RU" sz="3000" b="1" dirty="0">
              <a:solidFill>
                <a:schemeClr val="bg1"/>
              </a:solidFill>
              <a:latin typeface="Times New Roman"/>
              <a:ea typeface="Times New Roman"/>
            </a:endParaRPr>
          </a:p>
        </p:txBody>
      </p:sp>
      <p:sp>
        <p:nvSpPr>
          <p:cNvPr id="11" name="Прямоугольник 10"/>
          <p:cNvSpPr/>
          <p:nvPr/>
        </p:nvSpPr>
        <p:spPr>
          <a:xfrm>
            <a:off x="285720" y="2000240"/>
            <a:ext cx="8429684" cy="1015663"/>
          </a:xfrm>
          <a:prstGeom prst="rect">
            <a:avLst/>
          </a:prstGeom>
        </p:spPr>
        <p:txBody>
          <a:bodyPr wrap="square">
            <a:spAutoFit/>
          </a:bodyPr>
          <a:lstStyle/>
          <a:p>
            <a:pPr algn="ctr"/>
            <a:r>
              <a:rPr lang="ru-RU" sz="3000" b="1" dirty="0">
                <a:solidFill>
                  <a:schemeClr val="tx2"/>
                </a:solidFill>
                <a:latin typeface="Times New Roman" pitchFamily="18" charset="0"/>
                <a:cs typeface="Times New Roman" pitchFamily="18" charset="0"/>
              </a:rPr>
              <a:t>Метод «Пять вопросов»: </a:t>
            </a:r>
          </a:p>
          <a:p>
            <a:pPr algn="ctr"/>
            <a:r>
              <a:rPr lang="ru-RU" sz="3000" b="1" dirty="0">
                <a:solidFill>
                  <a:schemeClr val="tx2"/>
                </a:solidFill>
                <a:latin typeface="Times New Roman" pitchFamily="18" charset="0"/>
                <a:cs typeface="Times New Roman" pitchFamily="18" charset="0"/>
              </a:rPr>
              <a:t>Составьте «5» вопросов по тексту.</a:t>
            </a:r>
            <a:endParaRPr lang="ru-RU" sz="3000" dirty="0">
              <a:solidFill>
                <a:schemeClr val="tx2"/>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Типография\Desktop\Безымянный.png"/>
          <p:cNvPicPr>
            <a:picLocks noChangeAspect="1" noChangeArrowheads="1"/>
          </p:cNvPicPr>
          <p:nvPr/>
        </p:nvPicPr>
        <p:blipFill rotWithShape="1">
          <a:blip r:embed="rId2"/>
          <a:srcRect l="11757" t="5208" r="11484" b="87500"/>
          <a:stretch/>
        </p:blipFill>
        <p:spPr bwMode="auto">
          <a:xfrm>
            <a:off x="32" y="-24"/>
            <a:ext cx="9144000" cy="500066"/>
          </a:xfrm>
          <a:prstGeom prst="rect">
            <a:avLst/>
          </a:prstGeom>
          <a:solidFill>
            <a:schemeClr val="accent1">
              <a:lumMod val="40000"/>
              <a:lumOff val="60000"/>
            </a:schemeClr>
          </a:solidFill>
          <a:ln>
            <a:noFill/>
          </a:ln>
        </p:spPr>
      </p:pic>
      <p:cxnSp>
        <p:nvCxnSpPr>
          <p:cNvPr id="7"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8"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23" name="Таблица 22"/>
          <p:cNvGraphicFramePr>
            <a:graphicFrameLocks noGrp="1"/>
          </p:cNvGraphicFramePr>
          <p:nvPr/>
        </p:nvGraphicFramePr>
        <p:xfrm>
          <a:off x="857224" y="1571612"/>
          <a:ext cx="7405718" cy="2273808"/>
        </p:xfrm>
        <a:graphic>
          <a:graphicData uri="http://schemas.openxmlformats.org/drawingml/2006/table">
            <a:tbl>
              <a:tblPr/>
              <a:tblGrid>
                <a:gridCol w="7405718">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700" b="1" dirty="0">
                          <a:solidFill>
                            <a:schemeClr val="tx2"/>
                          </a:solidFill>
                          <a:latin typeface="Times New Roman" pitchFamily="18" charset="0"/>
                          <a:ea typeface="Times New Roman"/>
                          <a:cs typeface="Times New Roman" pitchFamily="18" charset="0"/>
                        </a:rPr>
                        <a:t>Дескрипторы:</a:t>
                      </a:r>
                      <a:endParaRPr lang="ru-RU" sz="2700" dirty="0">
                        <a:solidFill>
                          <a:schemeClr val="tx2"/>
                        </a:solidFill>
                        <a:latin typeface="Times New Roman" pitchFamily="18" charset="0"/>
                        <a:ea typeface="Times New Roman"/>
                        <a:cs typeface="Times New Roman" pitchFamily="18" charset="0"/>
                      </a:endParaRPr>
                    </a:p>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-понимает текст;</a:t>
                      </a:r>
                    </a:p>
                    <a:p>
                      <a:pPr algn="l">
                        <a:lnSpc>
                          <a:spcPct val="115000"/>
                        </a:lnSpc>
                        <a:spcAft>
                          <a:spcPts val="1000"/>
                        </a:spcAft>
                      </a:pPr>
                      <a:r>
                        <a:rPr lang="ru-RU" sz="2700" b="1" dirty="0">
                          <a:solidFill>
                            <a:schemeClr val="tx2"/>
                          </a:solidFill>
                          <a:latin typeface="Times New Roman" pitchFamily="18" charset="0"/>
                          <a:ea typeface="Times New Roman"/>
                          <a:cs typeface="Times New Roman" pitchFamily="18" charset="0"/>
                        </a:rPr>
                        <a:t>-</a:t>
                      </a:r>
                      <a:r>
                        <a:rPr lang="ru-RU" sz="2700" dirty="0">
                          <a:solidFill>
                            <a:schemeClr val="tx2"/>
                          </a:solidFill>
                          <a:latin typeface="Times New Roman" pitchFamily="18" charset="0"/>
                          <a:ea typeface="Times New Roman"/>
                          <a:cs typeface="Times New Roman" pitchFamily="18" charset="0"/>
                        </a:rPr>
                        <a:t>извлекает информацию из текста;</a:t>
                      </a:r>
                    </a:p>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-составляет вопросы.</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19458" name="Picture 2" descr="https://www.vippng.com/png/detail/5-59688_book-background-transparentpng-books-clipart-transparent-background.png"/>
          <p:cNvPicPr>
            <a:picLocks noChangeAspect="1" noChangeArrowheads="1"/>
          </p:cNvPicPr>
          <p:nvPr/>
        </p:nvPicPr>
        <p:blipFill>
          <a:blip r:embed="rId3" cstate="print"/>
          <a:srcRect l="7065" t="4411" r="7337" b="11948"/>
          <a:stretch>
            <a:fillRect/>
          </a:stretch>
        </p:blipFill>
        <p:spPr bwMode="auto">
          <a:xfrm>
            <a:off x="6357950" y="3857628"/>
            <a:ext cx="2143140" cy="25717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Типография\Desktop\Безымянный.png"/>
          <p:cNvPicPr>
            <a:picLocks noChangeAspect="1" noChangeArrowheads="1"/>
          </p:cNvPicPr>
          <p:nvPr/>
        </p:nvPicPr>
        <p:blipFill rotWithShape="1">
          <a:blip r:embed="rId2"/>
          <a:srcRect l="11757" t="5208" r="11484" b="87500"/>
          <a:stretch/>
        </p:blipFill>
        <p:spPr bwMode="auto">
          <a:xfrm>
            <a:off x="32" y="-24"/>
            <a:ext cx="9144000" cy="500066"/>
          </a:xfrm>
          <a:prstGeom prst="rect">
            <a:avLst/>
          </a:prstGeom>
          <a:solidFill>
            <a:schemeClr val="accent1">
              <a:lumMod val="40000"/>
              <a:lumOff val="60000"/>
            </a:schemeClr>
          </a:solidFill>
          <a:ln>
            <a:noFill/>
          </a:ln>
        </p:spPr>
      </p:pic>
      <p:cxnSp>
        <p:nvCxnSpPr>
          <p:cNvPr id="7"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11" name="Таблица 10"/>
          <p:cNvGraphicFramePr>
            <a:graphicFrameLocks noGrp="1"/>
          </p:cNvGraphicFramePr>
          <p:nvPr/>
        </p:nvGraphicFramePr>
        <p:xfrm>
          <a:off x="285720" y="1071546"/>
          <a:ext cx="8215370" cy="3474212"/>
        </p:xfrm>
        <a:graphic>
          <a:graphicData uri="http://schemas.openxmlformats.org/drawingml/2006/table">
            <a:tbl>
              <a:tblPr/>
              <a:tblGrid>
                <a:gridCol w="8215370">
                  <a:extLst>
                    <a:ext uri="{9D8B030D-6E8A-4147-A177-3AD203B41FA5}">
                      <a16:colId xmlns:a16="http://schemas.microsoft.com/office/drawing/2014/main" val="20000"/>
                    </a:ext>
                  </a:extLst>
                </a:gridCol>
              </a:tblGrid>
              <a:tr h="0">
                <a:tc>
                  <a:txBody>
                    <a:bodyPr/>
                    <a:lstStyle/>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1.Что означает слово реликты?</a:t>
                      </a:r>
                    </a:p>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2. Как вы себе представляете реликтовые растения?</a:t>
                      </a:r>
                    </a:p>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3.Сохранились ли на земле реликтовые растения?</a:t>
                      </a:r>
                    </a:p>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4. Какую научную ценность представляют  </a:t>
                      </a:r>
                      <a:r>
                        <a:rPr lang="ru-RU" sz="2700" baseline="0" dirty="0">
                          <a:solidFill>
                            <a:schemeClr val="tx2"/>
                          </a:solidFill>
                          <a:latin typeface="Times New Roman" pitchFamily="18" charset="0"/>
                          <a:ea typeface="Times New Roman"/>
                          <a:cs typeface="Times New Roman" pitchFamily="18" charset="0"/>
                        </a:rPr>
                        <a:t>  </a:t>
                      </a:r>
                    </a:p>
                    <a:p>
                      <a:pPr algn="l">
                        <a:lnSpc>
                          <a:spcPct val="115000"/>
                        </a:lnSpc>
                        <a:spcAft>
                          <a:spcPts val="1000"/>
                        </a:spcAft>
                      </a:pPr>
                      <a:r>
                        <a:rPr lang="ru-RU" sz="2700" baseline="0" dirty="0">
                          <a:solidFill>
                            <a:schemeClr val="tx2"/>
                          </a:solidFill>
                          <a:latin typeface="Times New Roman" pitchFamily="18" charset="0"/>
                          <a:ea typeface="Times New Roman"/>
                          <a:cs typeface="Times New Roman" pitchFamily="18" charset="0"/>
                        </a:rPr>
                        <a:t>   </a:t>
                      </a:r>
                      <a:r>
                        <a:rPr lang="ru-RU" sz="2700" dirty="0">
                          <a:solidFill>
                            <a:schemeClr val="tx2"/>
                          </a:solidFill>
                          <a:latin typeface="Times New Roman" pitchFamily="18" charset="0"/>
                          <a:ea typeface="Times New Roman"/>
                          <a:cs typeface="Times New Roman" pitchFamily="18" charset="0"/>
                        </a:rPr>
                        <a:t>реликтовые растения?</a:t>
                      </a:r>
                    </a:p>
                    <a:p>
                      <a:pPr algn="l">
                        <a:lnSpc>
                          <a:spcPct val="115000"/>
                        </a:lnSpc>
                        <a:spcAft>
                          <a:spcPts val="1000"/>
                        </a:spcAft>
                      </a:pPr>
                      <a:r>
                        <a:rPr lang="ru-RU" sz="2700" dirty="0">
                          <a:solidFill>
                            <a:schemeClr val="tx2"/>
                          </a:solidFill>
                          <a:latin typeface="Times New Roman" pitchFamily="18" charset="0"/>
                          <a:ea typeface="Times New Roman"/>
                          <a:cs typeface="Times New Roman" pitchFamily="18" charset="0"/>
                        </a:rPr>
                        <a:t>5</a:t>
                      </a:r>
                      <a:r>
                        <a:rPr lang="ru-RU" sz="2700" b="1" dirty="0">
                          <a:solidFill>
                            <a:schemeClr val="tx2"/>
                          </a:solidFill>
                          <a:latin typeface="Times New Roman" pitchFamily="18" charset="0"/>
                          <a:ea typeface="Times New Roman"/>
                          <a:cs typeface="Times New Roman" pitchFamily="18" charset="0"/>
                        </a:rPr>
                        <a:t>.</a:t>
                      </a:r>
                      <a:r>
                        <a:rPr lang="ru-RU" sz="2700" dirty="0">
                          <a:solidFill>
                            <a:schemeClr val="tx2"/>
                          </a:solidFill>
                          <a:latin typeface="Times New Roman" pitchFamily="18" charset="0"/>
                          <a:ea typeface="Times New Roman"/>
                          <a:cs typeface="Times New Roman" pitchFamily="18" charset="0"/>
                        </a:rPr>
                        <a:t>Что могут рассказать растения и животные?</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2" name="Прямоугольник 11"/>
          <p:cNvSpPr/>
          <p:nvPr/>
        </p:nvSpPr>
        <p:spPr>
          <a:xfrm>
            <a:off x="3000364" y="-71462"/>
            <a:ext cx="3727046" cy="589649"/>
          </a:xfrm>
          <a:prstGeom prst="rect">
            <a:avLst/>
          </a:prstGeom>
        </p:spPr>
        <p:txBody>
          <a:bodyPr wrap="none">
            <a:spAutoFit/>
          </a:bodyPr>
          <a:lstStyle/>
          <a:p>
            <a:pPr>
              <a:lnSpc>
                <a:spcPct val="115000"/>
              </a:lnSpc>
              <a:spcAft>
                <a:spcPts val="1000"/>
              </a:spcAft>
            </a:pPr>
            <a:r>
              <a:rPr lang="ru-RU" sz="3000" b="1" dirty="0">
                <a:solidFill>
                  <a:schemeClr val="bg1"/>
                </a:solidFill>
                <a:latin typeface="Times New Roman"/>
                <a:ea typeface="Times New Roman"/>
                <a:cs typeface="Times New Roman"/>
              </a:rPr>
              <a:t>Примерные ответы:</a:t>
            </a:r>
            <a:endParaRPr lang="ru-RU" sz="3000" dirty="0">
              <a:solidFill>
                <a:schemeClr val="bg1"/>
              </a:solidFill>
              <a:ea typeface="Times New Roman"/>
              <a:cs typeface="Times New Roman"/>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1486131809"/>
              </p:ext>
            </p:extLst>
          </p:nvPr>
        </p:nvGraphicFramePr>
        <p:xfrm>
          <a:off x="0" y="5818462"/>
          <a:ext cx="9144000" cy="315468"/>
        </p:xfrm>
        <a:graphic>
          <a:graphicData uri="http://schemas.openxmlformats.org/drawingml/2006/table">
            <a:tbl>
              <a:tblPr/>
              <a:tblGrid>
                <a:gridCol w="9144000">
                  <a:extLst>
                    <a:ext uri="{9D8B030D-6E8A-4147-A177-3AD203B41FA5}">
                      <a16:colId xmlns:a16="http://schemas.microsoft.com/office/drawing/2014/main" val="20000"/>
                    </a:ext>
                  </a:extLst>
                </a:gridCol>
              </a:tblGrid>
              <a:tr h="0">
                <a:tc>
                  <a:txBody>
                    <a:bodyPr/>
                    <a:lstStyle/>
                    <a:p>
                      <a:pPr algn="ctr">
                        <a:lnSpc>
                          <a:spcPct val="115000"/>
                        </a:lnSpc>
                        <a:spcAft>
                          <a:spcPts val="1000"/>
                        </a:spcAft>
                      </a:pPr>
                      <a:r>
                        <a:rPr lang="ru-RU" sz="1800" b="1" dirty="0">
                          <a:latin typeface="Times New Roman"/>
                          <a:ea typeface="Times New Roman"/>
                          <a:cs typeface="Times New Roman"/>
                        </a:rPr>
                        <a:t>Молодцы, ребята! Вопросы получились интересными.                                                                          </a:t>
                      </a:r>
                      <a:endParaRPr lang="ru-RU" sz="1800" dirty="0">
                        <a:latin typeface="Calibri"/>
                        <a:ea typeface="Times New Roman"/>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2042</TotalTime>
  <Words>1131</Words>
  <Application>Microsoft Office PowerPoint</Application>
  <PresentationFormat>Экран (4:3)</PresentationFormat>
  <Paragraphs>143</Paragraphs>
  <Slides>22</Slides>
  <Notes>5</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SimSun</vt:lpstr>
      <vt:lpstr>Arial</vt:lpstr>
      <vt:lpstr>Calibri</vt:lpstr>
      <vt:lpstr>Times New Roman</vt:lpstr>
      <vt:lpstr>TimesNewRomanPSMT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Бахыт</dc:creator>
  <cp:lastModifiedBy>Данагул</cp:lastModifiedBy>
  <cp:revision>189</cp:revision>
  <dcterms:created xsi:type="dcterms:W3CDTF">2020-07-18T05:19:20Z</dcterms:created>
  <dcterms:modified xsi:type="dcterms:W3CDTF">2024-12-11T16:52:26Z</dcterms:modified>
</cp:coreProperties>
</file>