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7" r:id="rId2"/>
    <p:sldId id="258" r:id="rId3"/>
    <p:sldId id="284" r:id="rId4"/>
    <p:sldId id="305" r:id="rId5"/>
    <p:sldId id="272" r:id="rId6"/>
    <p:sldId id="292" r:id="rId7"/>
    <p:sldId id="322" r:id="rId8"/>
    <p:sldId id="301" r:id="rId9"/>
    <p:sldId id="312" r:id="rId10"/>
    <p:sldId id="307" r:id="rId11"/>
    <p:sldId id="310" r:id="rId12"/>
    <p:sldId id="303" r:id="rId13"/>
    <p:sldId id="304" r:id="rId14"/>
    <p:sldId id="311" r:id="rId15"/>
    <p:sldId id="313" r:id="rId16"/>
    <p:sldId id="276" r:id="rId17"/>
    <p:sldId id="314" r:id="rId18"/>
    <p:sldId id="315" r:id="rId19"/>
    <p:sldId id="316" r:id="rId20"/>
    <p:sldId id="317" r:id="rId21"/>
    <p:sldId id="318" r:id="rId22"/>
    <p:sldId id="319" r:id="rId23"/>
    <p:sldId id="320" r:id="rId24"/>
    <p:sldId id="321" r:id="rId25"/>
    <p:sldId id="269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2360905"/>
            <a:ext cx="7711857" cy="2854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Русский язык и литература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8 класс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Раздел: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Мир живой природы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Тема урока: Живая планета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Учитель русского языка и литературы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6072206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614364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809884" y="428604"/>
          <a:ext cx="4262446" cy="457200"/>
        </p:xfrm>
        <a:graphic>
          <a:graphicData uri="http://schemas.openxmlformats.org/drawingml/2006/table">
            <a:tbl>
              <a:tblPr/>
              <a:tblGrid>
                <a:gridCol w="42624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3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14282" y="1785926"/>
          <a:ext cx="8786842" cy="2240280"/>
        </p:xfrm>
        <a:graphic>
          <a:graphicData uri="http://schemas.openxmlformats.org/drawingml/2006/table">
            <a:tbl>
              <a:tblPr/>
              <a:tblGrid>
                <a:gridCol w="87868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b="1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Примерные ответы!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 smtClean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Основная </a:t>
                      </a:r>
                      <a:r>
                        <a:rPr lang="kk-KZ" sz="24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информация: </a:t>
                      </a: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лось-великан, весна,  рога. </a:t>
                      </a:r>
                      <a:endParaRPr lang="kk-KZ" sz="2400" dirty="0" smtClean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Детальная информация</a:t>
                      </a: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: стройные ноги, как у скакового коня; сам тяжелый, грузный; весенний лес; зимняя шапка</a:t>
                      </a: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.   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1071538" y="6063636"/>
          <a:ext cx="7358114" cy="365760"/>
        </p:xfrm>
        <a:graphic>
          <a:graphicData uri="http://schemas.openxmlformats.org/drawingml/2006/table">
            <a:tbl>
              <a:tblPr/>
              <a:tblGrid>
                <a:gridCol w="7358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Молодцы, ребята! Вы отлично справились!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t="5208" r="11484" b="87500"/>
          <a:stretch/>
        </p:blipFill>
        <p:spPr bwMode="auto">
          <a:xfrm>
            <a:off x="32" y="-24"/>
            <a:ext cx="9144000" cy="5000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7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Прямоугольник 8"/>
          <p:cNvSpPr/>
          <p:nvPr/>
        </p:nvSpPr>
        <p:spPr>
          <a:xfrm>
            <a:off x="3857620" y="-71462"/>
            <a:ext cx="186942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3</a:t>
            </a:r>
            <a:endParaRPr lang="ru-RU" sz="3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42876" y="908676"/>
          <a:ext cx="8858280" cy="1097280"/>
        </p:xfrm>
        <a:graphic>
          <a:graphicData uri="http://schemas.openxmlformats.org/drawingml/2006/table">
            <a:tbl>
              <a:tblPr/>
              <a:tblGrid>
                <a:gridCol w="885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Предлагаю выполнить 2-ое задание по данному рассказу: составить вопросный план. </a:t>
                      </a:r>
                      <a:endParaRPr lang="kk-KZ" sz="2400" b="1" dirty="0" smtClean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Перед </a:t>
                      </a:r>
                      <a:r>
                        <a:rPr lang="kk-KZ" sz="24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выполнением, ребята, ознакомьтесь с памяткой.</a:t>
                      </a:r>
                      <a:endParaRPr lang="ru-RU" sz="2400" b="1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85720" y="2726068"/>
          <a:ext cx="8572560" cy="2926080"/>
        </p:xfrm>
        <a:graphic>
          <a:graphicData uri="http://schemas.openxmlformats.org/drawingml/2006/table">
            <a:tbl>
              <a:tblPr/>
              <a:tblGrid>
                <a:gridCol w="8572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b="1" u="sng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Памятка для учащегося: </a:t>
                      </a:r>
                      <a:endParaRPr lang="kk-KZ" sz="2400" b="1" u="sng" dirty="0" smtClean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2400" u="sng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1.Внимательно прочитайте текст 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2.Выделите главные мысли текста 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3.Сформулируйте каждую мысль в виде вопроса и запишите как пункты </a:t>
                      </a:r>
                      <a:r>
                        <a:rPr lang="kk-KZ" sz="24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плана.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При </a:t>
                      </a: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составлении вопросного плана используйте вопросительные слова «как», «сколько», «когда», «почему». 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t="5208" r="11484" b="87500"/>
          <a:stretch/>
        </p:blipFill>
        <p:spPr bwMode="auto">
          <a:xfrm>
            <a:off x="32" y="-24"/>
            <a:ext cx="9144000" cy="5000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7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57158" y="1857364"/>
          <a:ext cx="8501122" cy="2057400"/>
        </p:xfrm>
        <a:graphic>
          <a:graphicData uri="http://schemas.openxmlformats.org/drawingml/2006/table">
            <a:tbl>
              <a:tblPr/>
              <a:tblGrid>
                <a:gridCol w="85011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7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Дескрипторы: 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7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выделяет основные абзацы рассказа;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-к каждому абзацу составляет вопросы; 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-при составлении вопросов использует вопросительные слова «как», «сколько», «когда», «почему».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9" name="Picture 2" descr="http://childbibost.grodno.by/wp-content/uploads/2020/06/thum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5140" y="4357694"/>
            <a:ext cx="1928826" cy="20717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t="5208" r="11484" b="87500"/>
          <a:stretch/>
        </p:blipFill>
        <p:spPr bwMode="auto">
          <a:xfrm>
            <a:off x="32" y="-24"/>
            <a:ext cx="9144000" cy="5000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7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57158" y="1214422"/>
          <a:ext cx="8501122" cy="2926080"/>
        </p:xfrm>
        <a:graphic>
          <a:graphicData uri="http://schemas.openxmlformats.org/drawingml/2006/table">
            <a:tbl>
              <a:tblPr/>
              <a:tblGrid>
                <a:gridCol w="85011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Примерный вопросный план</a:t>
                      </a:r>
                      <a:r>
                        <a:rPr lang="kk-KZ" sz="2400" b="1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С какой целью главный герой рассказа отправился в лес? 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Как выглядел бык-лось? 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Почему он мотал головой? 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Как можно узнать возраст лося? 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Какой лесной подарок автор привез на станцию? 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Что сказал дед? 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85720" y="5157192"/>
          <a:ext cx="8572560" cy="1655104"/>
        </p:xfrm>
        <a:graphic>
          <a:graphicData uri="http://schemas.openxmlformats.org/drawingml/2006/table">
            <a:tbl>
              <a:tblPr/>
              <a:tblGrid>
                <a:gridCol w="8572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551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Ребята, вы большие молодцы, продемонстрировали отличное понимание текста, смогли составить вопросный план. 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t="5208" r="11484" b="87500"/>
          <a:stretch/>
        </p:blipFill>
        <p:spPr bwMode="auto">
          <a:xfrm>
            <a:off x="32" y="-24"/>
            <a:ext cx="9144000" cy="5000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7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14282" y="571480"/>
          <a:ext cx="8501122" cy="1508760"/>
        </p:xfrm>
        <a:graphic>
          <a:graphicData uri="http://schemas.openxmlformats.org/drawingml/2006/table">
            <a:tbl>
              <a:tblPr/>
              <a:tblGrid>
                <a:gridCol w="85011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700" b="1" dirty="0" smtClean="0">
                          <a:latin typeface="Times New Roman"/>
                          <a:ea typeface="Times New Roman"/>
                        </a:rPr>
                        <a:t>     </a:t>
                      </a:r>
                      <a:r>
                        <a:rPr lang="kk-KZ" sz="2400" b="1" i="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Мы </a:t>
                      </a:r>
                      <a:r>
                        <a:rPr lang="kk-KZ" sz="2400" b="1" i="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познакомились с живой природой. А сейчас прочитаем информацию  о неживой природе. Хоть она и неживая, но она очень полезная для человека. </a:t>
                      </a:r>
                      <a:endParaRPr lang="ru-RU" sz="2400" i="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b="1" i="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Послушайте!  </a:t>
                      </a:r>
                      <a:endParaRPr lang="ru-RU" sz="2400" i="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85720" y="2637474"/>
          <a:ext cx="8429684" cy="1005840"/>
        </p:xfrm>
        <a:graphic>
          <a:graphicData uri="http://schemas.openxmlformats.org/drawingml/2006/table">
            <a:tbl>
              <a:tblPr/>
              <a:tblGrid>
                <a:gridCol w="84296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2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В природе встречается только 92 химических элемента: </a:t>
                      </a:r>
                      <a:r>
                        <a:rPr lang="kk-KZ" sz="22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                                11 </a:t>
                      </a:r>
                      <a:r>
                        <a:rPr lang="kk-KZ" sz="22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газов и 81 твердое вещество. Примерно 70 процентов Земли покрыто водой. Только 1 процент из этой воды пригоден для питья. </a:t>
                      </a:r>
                      <a:endParaRPr lang="ru-RU" sz="22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51520" y="4326268"/>
          <a:ext cx="8106694" cy="1056132"/>
        </p:xfrm>
        <a:graphic>
          <a:graphicData uri="http://schemas.openxmlformats.org/drawingml/2006/table">
            <a:tbl>
              <a:tblPr/>
              <a:tblGrid>
                <a:gridCol w="81066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2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На что вы обратили внимание? Правильно, на числительные. </a:t>
                      </a:r>
                      <a:endParaRPr lang="ru-RU" sz="22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2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А какие вы числительные здесь увидели, </a:t>
                      </a:r>
                      <a:endParaRPr lang="ru-RU" sz="22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2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Правильно, ребята! 92, 11, 81, 70, 1 </a:t>
                      </a:r>
                      <a:endParaRPr lang="ru-RU" sz="2200" dirty="0">
                        <a:solidFill>
                          <a:schemeClr val="tx2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0" y="857232"/>
            <a:ext cx="7001597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cxnSp>
        <p:nvCxnSpPr>
          <p:cNvPr id="6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8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t="5208" r="11484" b="87500"/>
          <a:stretch/>
        </p:blipFill>
        <p:spPr bwMode="auto">
          <a:xfrm>
            <a:off x="32" y="-24"/>
            <a:ext cx="9144000" cy="5000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85720" y="1500174"/>
          <a:ext cx="8643998" cy="3618992"/>
        </p:xfrm>
        <a:graphic>
          <a:graphicData uri="http://schemas.openxmlformats.org/drawingml/2006/table">
            <a:tbl>
              <a:tblPr/>
              <a:tblGrid>
                <a:gridCol w="8643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Давайте познакомимся с именем числительным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Имя числительное –это часть речи, которая обозначает порядок предметов при счете и отвечает на вопросы сколько? Какой? Числительные бывают трех видов: простые, сложные и составные.</a:t>
                      </a:r>
                      <a:endParaRPr lang="ru-RU" sz="2400" b="1" dirty="0">
                        <a:solidFill>
                          <a:schemeClr val="tx2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Простые имена числительные состоят из одного корня. Сложные- несколько корней. Составные имена числительные- несколько </a:t>
                      </a:r>
                      <a:r>
                        <a:rPr lang="kk-KZ" sz="24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слов.</a:t>
                      </a:r>
                      <a:endParaRPr lang="ru-RU" sz="2400" b="1" dirty="0">
                        <a:solidFill>
                          <a:schemeClr val="tx2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09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524000" y="1857364"/>
          <a:ext cx="6095999" cy="2944368"/>
        </p:xfrm>
        <a:graphic>
          <a:graphicData uri="http://schemas.openxmlformats.org/drawingml/2006/table">
            <a:tbl>
              <a:tblPr/>
              <a:tblGrid>
                <a:gridCol w="20318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18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3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1787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Имена числительные </a:t>
                      </a:r>
                      <a:endParaRPr lang="ru-RU" sz="2400" b="1" dirty="0">
                        <a:solidFill>
                          <a:schemeClr val="tx2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195" marR="5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7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Простые </a:t>
                      </a:r>
                      <a:endParaRPr lang="ru-RU" sz="2400" b="1" dirty="0">
                        <a:solidFill>
                          <a:schemeClr val="tx2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195" marR="5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Сложные </a:t>
                      </a:r>
                      <a:endParaRPr lang="ru-RU" sz="2400" b="1" dirty="0">
                        <a:solidFill>
                          <a:schemeClr val="tx2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195" marR="5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Составные </a:t>
                      </a:r>
                      <a:endParaRPr lang="ru-RU" sz="2400" b="1" dirty="0">
                        <a:solidFill>
                          <a:schemeClr val="tx2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195" marR="5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5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Два, пять, сто</a:t>
                      </a:r>
                      <a:endParaRPr lang="ru-RU" sz="2400" dirty="0">
                        <a:solidFill>
                          <a:schemeClr val="tx2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195" marR="5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Пятьсот, шестнадцать, трехсотый </a:t>
                      </a:r>
                      <a:endParaRPr lang="ru-RU" sz="2400" dirty="0">
                        <a:solidFill>
                          <a:schemeClr val="tx2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195" marR="5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Сто двадцать три, двести шестнадцать, пятьдесят пять</a:t>
                      </a:r>
                      <a:endParaRPr lang="ru-RU" sz="2400" dirty="0">
                        <a:solidFill>
                          <a:schemeClr val="tx2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195" marR="59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09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10"/>
          <p:cNvSpPr/>
          <p:nvPr/>
        </p:nvSpPr>
        <p:spPr>
          <a:xfrm>
            <a:off x="3857620" y="285728"/>
            <a:ext cx="186942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4</a:t>
            </a:r>
            <a:endParaRPr lang="ru-RU" sz="3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428596" y="1071546"/>
          <a:ext cx="8215370" cy="822960"/>
        </p:xfrm>
        <a:graphic>
          <a:graphicData uri="http://schemas.openxmlformats.org/drawingml/2006/table">
            <a:tbl>
              <a:tblPr/>
              <a:tblGrid>
                <a:gridCol w="82153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700" b="1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</a:rPr>
                        <a:t>Определить состав данных числительных и написать окончания в соответствующих формах.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500034" y="2857496"/>
          <a:ext cx="8286808" cy="1234440"/>
        </p:xfrm>
        <a:graphic>
          <a:graphicData uri="http://schemas.openxmlformats.org/drawingml/2006/table">
            <a:tbl>
              <a:tblPr/>
              <a:tblGrid>
                <a:gridCol w="82868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700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  <a:cs typeface="Times New Roman"/>
                        </a:rPr>
                        <a:t>Группа состояла из 90 человек.   </a:t>
                      </a:r>
                      <a:endParaRPr lang="ru-RU" sz="2700" dirty="0" smtClean="0">
                        <a:solidFill>
                          <a:schemeClr val="tx2"/>
                        </a:solidFill>
                        <a:latin typeface="Times New Roman"/>
                        <a:ea typeface="TimesNewRomanPSMT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700" dirty="0" smtClean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  <a:cs typeface="Times New Roman"/>
                        </a:rPr>
                        <a:t>В </a:t>
                      </a:r>
                      <a:r>
                        <a:rPr lang="ru-RU" sz="2700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  <a:cs typeface="Times New Roman"/>
                        </a:rPr>
                        <a:t>походе было более 300 школьников</a:t>
                      </a:r>
                      <a:r>
                        <a:rPr lang="ru-RU" sz="2700" dirty="0" smtClean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  <a:cs typeface="Times New Roman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700" dirty="0" smtClean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  <a:cs typeface="Times New Roman"/>
                        </a:rPr>
                        <a:t> </a:t>
                      </a:r>
                      <a:r>
                        <a:rPr lang="ru-RU" sz="2700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  <a:cs typeface="Times New Roman"/>
                        </a:rPr>
                        <a:t>Юннаты вырастили сад с  25 грушами и 55 вишнями.</a:t>
                      </a:r>
                      <a:endParaRPr lang="ru-RU" sz="2700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09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428596" y="2357430"/>
          <a:ext cx="8429684" cy="1234440"/>
        </p:xfrm>
        <a:graphic>
          <a:graphicData uri="http://schemas.openxmlformats.org/drawingml/2006/table">
            <a:tbl>
              <a:tblPr/>
              <a:tblGrid>
                <a:gridCol w="84296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7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Дескрипторы: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-определяет состав имен числительных в тексте;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-напишет окончания в соответствующих формах.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8" name="Picture 2" descr="http://childbibost.grodno.by/wp-content/uploads/2020/06/thum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5140" y="4357694"/>
            <a:ext cx="1928826" cy="20717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09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428596" y="1268760"/>
          <a:ext cx="8429684" cy="3017496"/>
        </p:xfrm>
        <a:graphic>
          <a:graphicData uri="http://schemas.openxmlformats.org/drawingml/2006/table">
            <a:tbl>
              <a:tblPr/>
              <a:tblGrid>
                <a:gridCol w="84296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174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7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Проверь себя! </a:t>
                      </a:r>
                      <a:endParaRPr lang="kk-KZ" sz="2700" b="1" dirty="0" smtClean="0">
                        <a:solidFill>
                          <a:schemeClr val="tx2"/>
                        </a:solidFill>
                        <a:latin typeface="Times New Roman" pitchFamily="18" charset="0"/>
                        <a:ea typeface="TimesNewRomanPSMT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kk-KZ" sz="2700" b="1" dirty="0" smtClean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Группа состояла из </a:t>
                      </a:r>
                      <a:r>
                        <a:rPr lang="kk-KZ" sz="2700" b="1" i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девяноста </a:t>
                      </a: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человек. </a:t>
                      </a:r>
                      <a:endParaRPr lang="kk-KZ" sz="2700" dirty="0" smtClean="0">
                        <a:solidFill>
                          <a:schemeClr val="tx2"/>
                        </a:solidFill>
                        <a:latin typeface="Times New Roman" pitchFamily="18" charset="0"/>
                        <a:ea typeface="TimesNewRomanPSMT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В </a:t>
                      </a: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походе было более </a:t>
                      </a:r>
                      <a:r>
                        <a:rPr lang="kk-KZ" sz="2700" b="1" i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трехсот</a:t>
                      </a: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 школьников</a:t>
                      </a: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Юннаты </a:t>
                      </a:r>
                      <a:r>
                        <a:rPr lang="kk-KZ" sz="27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вырастили сад </a:t>
                      </a: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с </a:t>
                      </a:r>
                      <a:r>
                        <a:rPr lang="kk-KZ" sz="2700" b="1" i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двадцатью пятью  </a:t>
                      </a: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грушами и </a:t>
                      </a:r>
                      <a:r>
                        <a:rPr lang="kk-KZ" sz="2700" b="1" i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пятьюдесятью пятью </a:t>
                      </a:r>
                      <a:r>
                        <a:rPr lang="kk-KZ" sz="27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вишнями.</a:t>
                      </a:r>
                      <a:endParaRPr lang="ru-RU" sz="27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0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t="5208" r="11484" b="87500"/>
          <a:stretch/>
        </p:blipFill>
        <p:spPr bwMode="auto">
          <a:xfrm>
            <a:off x="32" y="142852"/>
            <a:ext cx="9144000" cy="5000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42876" y="1357298"/>
          <a:ext cx="8786842" cy="3657600"/>
        </p:xfrm>
        <a:graphic>
          <a:graphicData uri="http://schemas.openxmlformats.org/drawingml/2006/table">
            <a:tbl>
              <a:tblPr/>
              <a:tblGrid>
                <a:gridCol w="87868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 уроке вы узнаете: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-о </a:t>
                      </a:r>
                      <a:r>
                        <a:rPr lang="ru-RU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том</a:t>
                      </a: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что природа-это земля, вода, растения, животные и человек.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Вы сможете: 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-определить основную и детальную информацию сообщения, определяя причинно-следственные связи и делая выводы; 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-применять правила по теме «Сложные числительные».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Вы будете: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-создавать аргументированное высказывание;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-составлять вопросный план.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09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10"/>
          <p:cNvSpPr/>
          <p:nvPr/>
        </p:nvSpPr>
        <p:spPr>
          <a:xfrm>
            <a:off x="3929058" y="357166"/>
            <a:ext cx="206178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5  </a:t>
            </a:r>
            <a:endParaRPr lang="ru-RU" sz="3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14282" y="1142984"/>
          <a:ext cx="8715436" cy="1097280"/>
        </p:xfrm>
        <a:graphic>
          <a:graphicData uri="http://schemas.openxmlformats.org/drawingml/2006/table">
            <a:tbl>
              <a:tblPr/>
              <a:tblGrid>
                <a:gridCol w="87154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  <a:cs typeface="Times New Roman"/>
                        </a:rPr>
                        <a:t>Создайте аргументированное высказывание по заданному тексту  «Природа в Казахстане». </a:t>
                      </a:r>
                      <a:endParaRPr lang="kk-KZ" sz="2400" b="1" dirty="0" smtClean="0">
                        <a:solidFill>
                          <a:schemeClr val="tx2"/>
                        </a:solidFill>
                        <a:latin typeface="Times New Roman"/>
                        <a:ea typeface="TimesNewRomanPSMT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  <a:cs typeface="Times New Roman"/>
                        </a:rPr>
                        <a:t>При </a:t>
                      </a:r>
                      <a:r>
                        <a:rPr lang="kk-KZ" sz="2400" b="1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  <a:cs typeface="Times New Roman"/>
                        </a:rPr>
                        <a:t>написании высказывания  используйте схему. </a:t>
                      </a:r>
                      <a:endParaRPr lang="ru-RU" sz="2400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285720" y="2468880"/>
          <a:ext cx="8643998" cy="3657600"/>
        </p:xfrm>
        <a:graphic>
          <a:graphicData uri="http://schemas.openxmlformats.org/drawingml/2006/table">
            <a:tbl>
              <a:tblPr/>
              <a:tblGrid>
                <a:gridCol w="8643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    </a:t>
                      </a:r>
                      <a:r>
                        <a:rPr lang="kk-KZ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Природа </a:t>
                      </a: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в Казахстане удивительна: она богата, разнообразна, полна контрастов. Здесь можно увидеть и высокие горы, и обширные пустыни, и необъятные степи. Флора и фауна страны удивляют редкими видами растений и животных. Любоваться пейзажами можно бесконечно.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    Один </a:t>
                      </a: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день путешествия по Казахстану может вмещать в себя покорение снежных вершин, прогулки по хвойным лесам, пересечение барханов и песков, созерцание древних каньонов и блуждание в лабиринтах известняковых гор. </a:t>
                      </a:r>
                      <a:endParaRPr lang="kk-KZ" sz="2400" dirty="0" smtClean="0">
                        <a:solidFill>
                          <a:schemeClr val="tx2"/>
                        </a:solidFill>
                        <a:latin typeface="Times New Roman" pitchFamily="18" charset="0"/>
                        <a:ea typeface="TimesNewRomanPSMT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      Казахстан </a:t>
                      </a: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понравится тем, кто любит получать все и сразу.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09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500034" y="2094424"/>
          <a:ext cx="8501122" cy="1644904"/>
        </p:xfrm>
        <a:graphic>
          <a:graphicData uri="http://schemas.openxmlformats.org/drawingml/2006/table">
            <a:tbl>
              <a:tblPr/>
              <a:tblGrid>
                <a:gridCol w="85011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Дескрипторы: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излагает мысли в логической последовательности;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отстаивает свою точку зрения;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грамотно оформляет  устную речь.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6146" name="Picture 2" descr="http://childbibost.grodno.by/wp-content/uploads/2020/06/thum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5140" y="4357694"/>
            <a:ext cx="1928826" cy="20717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09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142844" y="1214422"/>
          <a:ext cx="8858280" cy="5161026"/>
        </p:xfrm>
        <a:graphic>
          <a:graphicData uri="http://schemas.openxmlformats.org/drawingml/2006/table">
            <a:tbl>
              <a:tblPr/>
              <a:tblGrid>
                <a:gridCol w="885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Правильный ответ: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Я согласна с позицией автора в том, </a:t>
                      </a: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что природа в Казахстане удивительна.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Во-первых</a:t>
                      </a: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,  она богата, разнообразна, полна </a:t>
                      </a:r>
                      <a:r>
                        <a:rPr lang="kk-KZ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контрастов. 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Во-вторых</a:t>
                      </a: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,</a:t>
                      </a: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здесь можно увидеть и высокие горы, и обширные пустыни, и необъятные степи.  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В-третьих,</a:t>
                      </a: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флора и фауна страны удивляют редкими видами растений и животных</a:t>
                      </a:r>
                      <a:r>
                        <a:rPr lang="ru-RU" sz="24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ru-RU" sz="2400" dirty="0" smtClean="0">
                        <a:solidFill>
                          <a:schemeClr val="tx2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Следовательно</a:t>
                      </a:r>
                      <a:r>
                        <a:rPr kumimoji="0" lang="kk-KZ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kk-K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kk-K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TimesNewRomanPSMT" charset="-128"/>
                          <a:cs typeface="Times New Roman" pitchFamily="18" charset="0"/>
                        </a:rPr>
                        <a:t>Казахстан понравится тем, кто любит получать все и сразу.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solidFill>
                          <a:schemeClr val="tx2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09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Прямоугольник 11"/>
          <p:cNvSpPr/>
          <p:nvPr/>
        </p:nvSpPr>
        <p:spPr>
          <a:xfrm>
            <a:off x="3857620" y="276560"/>
            <a:ext cx="2063770" cy="5806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3000" b="1" i="1" dirty="0" smtClean="0">
                <a:solidFill>
                  <a:schemeClr val="bg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Рефлексия </a:t>
            </a:r>
            <a:endParaRPr lang="ru-RU" sz="3000" b="1" i="1" dirty="0">
              <a:solidFill>
                <a:schemeClr val="bg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pic>
        <p:nvPicPr>
          <p:cNvPr id="11" name="Рисунок 10" descr="https://ds03.infourok.ru/uploads/ex/1163/0001d29a-fa9fb673/img20.jpg"/>
          <p:cNvPicPr/>
          <p:nvPr/>
        </p:nvPicPr>
        <p:blipFill>
          <a:blip r:embed="rId3" cstate="print"/>
          <a:srcRect l="12346" t="29701" r="62159" b="31838"/>
          <a:stretch>
            <a:fillRect/>
          </a:stretch>
        </p:blipFill>
        <p:spPr bwMode="auto">
          <a:xfrm>
            <a:off x="2057393" y="2143116"/>
            <a:ext cx="1514475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Прямая со стрелкой 13"/>
          <p:cNvCxnSpPr/>
          <p:nvPr/>
        </p:nvCxnSpPr>
        <p:spPr>
          <a:xfrm flipV="1">
            <a:off x="3635896" y="2500306"/>
            <a:ext cx="1221856" cy="645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3571868" y="4214818"/>
            <a:ext cx="1143008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endCxn id="26" idx="1"/>
          </p:cNvCxnSpPr>
          <p:nvPr/>
        </p:nvCxnSpPr>
        <p:spPr>
          <a:xfrm>
            <a:off x="3571868" y="3355974"/>
            <a:ext cx="1251557" cy="61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4828227" y="2205386"/>
            <a:ext cx="1354858" cy="5806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3000" b="1" i="1" dirty="0" smtClean="0">
                <a:solidFill>
                  <a:srgbClr val="3333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Знаю...</a:t>
            </a:r>
            <a:endParaRPr lang="ru-RU" sz="3000" b="1" i="1" dirty="0" smtClean="0">
              <a:solidFill>
                <a:srgbClr val="3333FF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823425" y="3071810"/>
            <a:ext cx="1482457" cy="5806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3000" b="1" i="1" dirty="0" smtClean="0">
                <a:solidFill>
                  <a:srgbClr val="3333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Узнал...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711401" y="4205650"/>
            <a:ext cx="2502608" cy="5806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  <a:defRPr/>
            </a:pPr>
            <a:r>
              <a:rPr lang="kk-KZ" sz="3000" b="1" i="1" dirty="0" smtClean="0">
                <a:solidFill>
                  <a:srgbClr val="3333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Хочу знать...</a:t>
            </a:r>
            <a:r>
              <a:rPr lang="ru-RU" sz="3000" b="1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3709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85720" y="1268760"/>
          <a:ext cx="8643998" cy="4706667"/>
        </p:xfrm>
        <a:graphic>
          <a:graphicData uri="http://schemas.openxmlformats.org/drawingml/2006/table">
            <a:tbl>
              <a:tblPr/>
              <a:tblGrid>
                <a:gridCol w="8643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7066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Ребята, наш урок подошел к концу. </a:t>
                      </a:r>
                      <a:endParaRPr lang="ru-RU" sz="2400" dirty="0" smtClean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Вы узнали</a:t>
                      </a:r>
                      <a:r>
                        <a:rPr lang="kk-KZ" sz="24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-определили основную и детальную информацию сообщения, </a:t>
                      </a:r>
                      <a:r>
                        <a:rPr lang="kk-KZ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определяя  </a:t>
                      </a: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причинно-следственные связи и делая </a:t>
                      </a:r>
                      <a:r>
                        <a:rPr lang="kk-KZ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выводы;  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-применили   правила по теме «Сложные числительные</a:t>
                      </a:r>
                      <a:r>
                        <a:rPr lang="kk-KZ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»;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-создали  </a:t>
                      </a: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аргументированное </a:t>
                      </a:r>
                      <a:r>
                        <a:rPr lang="kk-KZ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высказывание;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-составили </a:t>
                      </a:r>
                      <a:r>
                        <a:rPr lang="kk-KZ" sz="240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вопросный </a:t>
                      </a:r>
                      <a:r>
                        <a:rPr lang="kk-KZ" sz="240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план.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-32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25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457471" y="1218583"/>
            <a:ext cx="8218197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285984" y="285728"/>
            <a:ext cx="5150321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Рекомендуемое учебное задание</a:t>
            </a:r>
            <a:endParaRPr lang="ru-RU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14414" y="2571744"/>
            <a:ext cx="706398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Составьте </a:t>
            </a:r>
            <a:r>
              <a:rPr lang="ru-RU" sz="3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синквейн</a:t>
            </a:r>
            <a:r>
              <a:rPr lang="ru-RU" sz="3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к слову «Планета»</a:t>
            </a:r>
            <a:endParaRPr lang="ru-RU" sz="3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38346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6" name="Google Shape;124;p4"/>
          <p:cNvCxnSpPr>
            <a:cxnSpLocks noChangeShapeType="1"/>
          </p:cNvCxnSpPr>
          <p:nvPr/>
        </p:nvCxnSpPr>
        <p:spPr bwMode="auto">
          <a:xfrm>
            <a:off x="300004" y="6572272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715147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524000" y="1714488"/>
          <a:ext cx="6096000" cy="182880"/>
        </p:xfrm>
        <a:graphic>
          <a:graphicData uri="http://schemas.openxmlformats.org/drawingml/2006/table">
            <a:tbl>
              <a:tblPr/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14282" y="1196752"/>
          <a:ext cx="8643998" cy="2194560"/>
        </p:xfrm>
        <a:graphic>
          <a:graphicData uri="http://schemas.openxmlformats.org/drawingml/2006/table">
            <a:tbl>
              <a:tblPr/>
              <a:tblGrid>
                <a:gridCol w="8643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230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i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Ребята, </a:t>
                      </a:r>
                      <a:r>
                        <a:rPr lang="kk-KZ" sz="2400" i="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вы верите в приметы? </a:t>
                      </a:r>
                      <a:endParaRPr lang="kk-KZ" sz="2400" i="0" dirty="0" smtClean="0">
                        <a:solidFill>
                          <a:schemeClr val="tx2"/>
                        </a:solidFill>
                        <a:latin typeface="Times New Roman" pitchFamily="18" charset="0"/>
                        <a:ea typeface="TimesNewRomanPSMT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2400" i="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i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Например, есть такие приметы, как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i="0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   </a:t>
                      </a:r>
                      <a:r>
                        <a:rPr lang="ru-RU" sz="2400" i="0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«</a:t>
                      </a:r>
                      <a:r>
                        <a:rPr lang="ru-RU" sz="2400" i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Вороны </a:t>
                      </a:r>
                      <a:r>
                        <a:rPr lang="ru-RU" sz="2400" i="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купаются в марте — жди раннего </a:t>
                      </a:r>
                      <a:r>
                        <a:rPr lang="ru-RU" sz="2400" i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тепла».</a:t>
                      </a:r>
                      <a:endParaRPr lang="ru-RU" sz="2400" i="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i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  «Птицы </a:t>
                      </a:r>
                      <a:r>
                        <a:rPr lang="ru-RU" sz="2400" i="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вьют гнезда на солнечной стороне — к холодному </a:t>
                      </a:r>
                      <a:r>
                        <a:rPr lang="ru-RU" sz="2400" i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лету».</a:t>
                      </a:r>
                      <a:endParaRPr lang="ru-RU" sz="2400" i="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4578" name="Picture 2" descr="https://st-roll.ru/wp-content/uploads/2015/02/DSC0874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38" y="3500438"/>
            <a:ext cx="2928958" cy="285752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4580" name="Picture 4" descr="http://s3.fotokto.ru/photo/full/548/548690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4876" y="3429000"/>
            <a:ext cx="3000396" cy="285752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t="4545" r="11484" b="86364"/>
          <a:stretch/>
        </p:blipFill>
        <p:spPr bwMode="auto">
          <a:xfrm>
            <a:off x="0" y="214290"/>
            <a:ext cx="9144000" cy="5715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7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524000" y="285728"/>
          <a:ext cx="6096000" cy="457200"/>
        </p:xfrm>
        <a:graphic>
          <a:graphicData uri="http://schemas.openxmlformats.org/drawingml/2006/table">
            <a:tbl>
              <a:tblPr/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3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85720" y="1423044"/>
          <a:ext cx="8643998" cy="2926080"/>
        </p:xfrm>
        <a:graphic>
          <a:graphicData uri="http://schemas.openxmlformats.org/drawingml/2006/table">
            <a:tbl>
              <a:tblPr/>
              <a:tblGrid>
                <a:gridCol w="8643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Правильный ответ:</a:t>
                      </a:r>
                      <a:endParaRPr lang="ru-RU" sz="2400" i="0" dirty="0" smtClean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i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Природа </a:t>
                      </a:r>
                      <a:r>
                        <a:rPr lang="kk-KZ" sz="2400" i="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никогда не ошибается. Она всегда </a:t>
                      </a:r>
                      <a:r>
                        <a:rPr lang="kk-KZ" sz="2400" i="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права. Если вы умеете «читать» </a:t>
                      </a:r>
                      <a:r>
                        <a:rPr lang="kk-KZ" sz="2400" i="0" baseline="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kk-KZ" sz="2400" i="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приметы</a:t>
                      </a:r>
                      <a:r>
                        <a:rPr lang="kk-KZ" sz="2400" i="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, то это здорово! Вы будете «читать» </a:t>
                      </a:r>
                      <a:r>
                        <a:rPr lang="kk-KZ" sz="2400" i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природу. </a:t>
                      </a:r>
                      <a:r>
                        <a:rPr lang="kk-KZ" sz="2400" i="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Сейчас мы познакомимся с произведением </a:t>
                      </a:r>
                      <a:r>
                        <a:rPr lang="kk-KZ" sz="2400" i="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Г.Скребицкого,</a:t>
                      </a:r>
                      <a:r>
                        <a:rPr lang="kk-KZ" sz="2400" i="0" baseline="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kk-KZ" sz="2400" i="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в </a:t>
                      </a:r>
                      <a:r>
                        <a:rPr lang="kk-KZ" sz="2400" i="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котором есть интересный персонаж. </a:t>
                      </a:r>
                      <a:endParaRPr lang="ru-RU" sz="2400" i="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kk-KZ" sz="2400" i="0" dirty="0" smtClean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i="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Хотите </a:t>
                      </a:r>
                      <a:r>
                        <a:rPr lang="kk-KZ" sz="2400" i="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узнать, кто он? </a:t>
                      </a:r>
                      <a:endParaRPr lang="ru-RU" sz="2400" i="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i="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Тогда слушаем внимательно!   </a:t>
                      </a:r>
                      <a:endParaRPr lang="ru-RU" sz="2400" i="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Прямоугольник 17"/>
          <p:cNvSpPr/>
          <p:nvPr/>
        </p:nvSpPr>
        <p:spPr>
          <a:xfrm>
            <a:off x="3786182" y="357166"/>
            <a:ext cx="196560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1 </a:t>
            </a:r>
            <a:endParaRPr lang="ru-RU" sz="3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214282" y="928670"/>
          <a:ext cx="8643998" cy="731520"/>
        </p:xfrm>
        <a:graphic>
          <a:graphicData uri="http://schemas.openxmlformats.org/drawingml/2006/table">
            <a:tbl>
              <a:tblPr/>
              <a:tblGrid>
                <a:gridCol w="8643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Прочитайте текст рассказ Г.Скребицкого </a:t>
                      </a:r>
                      <a:endParaRPr lang="kk-KZ" sz="2400" b="1" dirty="0" smtClean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«</a:t>
                      </a:r>
                      <a:r>
                        <a:rPr lang="kk-KZ" sz="24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На пороге весны»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251520" y="1772816"/>
          <a:ext cx="8640960" cy="4392488"/>
        </p:xfrm>
        <a:graphic>
          <a:graphicData uri="http://schemas.openxmlformats.org/drawingml/2006/table">
            <a:tbl>
              <a:tblPr/>
              <a:tblGrid>
                <a:gridCol w="8640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924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1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       Я </a:t>
                      </a:r>
                      <a:r>
                        <a:rPr lang="kk-KZ" sz="21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отправился за город в лес поглядеть, заметно ли там приближение весны, а кстати и осмотреть места прошлогодних тетеревиных токов.</a:t>
                      </a:r>
                      <a:endParaRPr lang="ru-RU" sz="21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1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       Вдруг среди лесной тишины я ясно услышал хруст снега и шум раздвигаемых веток. Кто-то с трудом продирался сквозь чащу березняка. Но кто же это? Человеку незачем ходить по таким местам. Охотник, и тот не пойдет теперь в лес. Зимняя охота уже кончилась, а весенняя еще не началась. Наверное, какой-нибудь лесной зверь. Я затаился.</a:t>
                      </a:r>
                      <a:endParaRPr lang="ru-RU" sz="21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1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       Шаги и треск сучьев слышались все ближе, ближе,  и вот из чащи березняка у самой полянки, показалось что-то большое, темное. Неужели лошадь? Зачем же она забрела сюда? Но в тот же миг я ясно увидел, что это не лошадь, а огромный лесной бык-лось. Он вышел из мелколесья на полянку и, высоко подняв голову, </a:t>
                      </a:r>
                      <a:r>
                        <a:rPr lang="kk-KZ" sz="21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огляделся.</a:t>
                      </a:r>
                      <a:endParaRPr lang="ru-RU" sz="2100" dirty="0" smtClean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7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      </a:t>
                      </a:r>
                      <a:endParaRPr lang="ru-RU" sz="18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103673" marR="10367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t="4545" r="11484" b="86364"/>
          <a:stretch/>
        </p:blipFill>
        <p:spPr bwMode="auto">
          <a:xfrm>
            <a:off x="0" y="142852"/>
            <a:ext cx="9144000" cy="5715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357158" y="980728"/>
          <a:ext cx="8429684" cy="5662982"/>
        </p:xfrm>
        <a:graphic>
          <a:graphicData uri="http://schemas.openxmlformats.org/drawingml/2006/table">
            <a:tbl>
              <a:tblPr/>
              <a:tblGrid>
                <a:gridCol w="84296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62982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7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      </a:t>
                      </a:r>
                      <a:r>
                        <a:rPr lang="kk-KZ" sz="21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Как он был хорош, весь освещенный весенним солнцем, на белом фоне березняка! И какой своеобразный облик у этого лесного гиганта! Длинная горбоносая морда, огромные, как вывороченное корни, рога. Сам такой тяжелый, грузный, а ноги высокие, стройные, точно у скакового коня. И какая окраска шерсти-весь темно-бурый, а на ногах словно белые, туго натянутые чулки.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100" baseline="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kk-KZ" sz="21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Лось постоял секунду, чутко прислушиваясь. А потом широко зашагал по краю полянки, как-то странно поматывая головой, будто стараясь что-то сбросить.</a:t>
                      </a:r>
                      <a:endParaRPr lang="ru-RU" sz="2100" dirty="0" smtClean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1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    Впереди густо росли несколько уже довольно толстых березок. Лось не обошел их, а полез между стволами, все так же мотая головой. И тут я увидел, что один рог у него отломился, да так и застрял, качаясь в ветвях. Из березняка лось вышел только с одним рогом и не торопясь скрылся в лесу.</a:t>
                      </a:r>
                      <a:endParaRPr lang="ru-RU" sz="2100" dirty="0" smtClean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t="4545" r="11484" b="86364"/>
          <a:stretch/>
        </p:blipFill>
        <p:spPr bwMode="auto">
          <a:xfrm>
            <a:off x="0" y="142852"/>
            <a:ext cx="9144000" cy="5715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9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357158" y="836712"/>
          <a:ext cx="8429684" cy="5256584"/>
        </p:xfrm>
        <a:graphic>
          <a:graphicData uri="http://schemas.openxmlformats.org/drawingml/2006/table">
            <a:tbl>
              <a:tblPr/>
              <a:tblGrid>
                <a:gridCol w="84296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5658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1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        Вот почему он так странно мотал головой, словно стряхивая что-то. Это лесной великан сбрасывал свой головной убор. Только поздно что-то собрался, ведь лоси еще зимой рога сбрасывают. А за лето у них вырастут новые, больше прежних, с новыми отростками. По числу этих отростков охотники и узнают, сколько лосю может быть примерно лет.</a:t>
                      </a:r>
                      <a:endParaRPr lang="ru-RU" sz="2100" dirty="0" smtClean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1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       Когда лось совсем скрылся за деревьями, я подошел к березам, вытащил из ветвей сброшенный рог и, захватив с собой, отправился обратно на станцию.</a:t>
                      </a:r>
                      <a:endParaRPr lang="ru-RU" sz="2100" dirty="0" smtClean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1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      Весь народ сбежался глядеть на мою находку. Все охали, ахали, вертели лосиный рог в руках. А какой-то старичок пощелкал по нему пальцем и сказал:</a:t>
                      </a:r>
                      <a:endParaRPr lang="ru-RU" sz="2100" dirty="0" smtClean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100" dirty="0" smtClean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-Это лось зимнюю шапку ломает, с весной здоровается.</a:t>
                      </a:r>
                      <a:endParaRPr lang="ru-RU" sz="21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t="4545" r="11484" b="86364"/>
          <a:stretch/>
        </p:blipFill>
        <p:spPr bwMode="auto">
          <a:xfrm>
            <a:off x="0" y="71414"/>
            <a:ext cx="9144000" cy="5715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1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428596" y="2214554"/>
          <a:ext cx="8358246" cy="1463040"/>
        </p:xfrm>
        <a:graphic>
          <a:graphicData uri="http://schemas.openxmlformats.org/drawingml/2006/table">
            <a:tbl>
              <a:tblPr/>
              <a:tblGrid>
                <a:gridCol w="83582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Дескрипторы: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-демонстрирует </a:t>
                      </a: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понимание  текста;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-определяет основную и детальную информацию; 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-делает выводы по рассказу.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7" name="Picture 2" descr="http://childbibost.grodno.by/wp-content/uploads/2020/06/thum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5140" y="4357694"/>
            <a:ext cx="1928826" cy="20717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t="5208" r="11484" b="87500"/>
          <a:stretch/>
        </p:blipFill>
        <p:spPr bwMode="auto">
          <a:xfrm>
            <a:off x="32" y="142852"/>
            <a:ext cx="9144000" cy="5000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1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Прямоугольник 13"/>
          <p:cNvSpPr/>
          <p:nvPr/>
        </p:nvSpPr>
        <p:spPr>
          <a:xfrm>
            <a:off x="3973118" y="142852"/>
            <a:ext cx="186942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2</a:t>
            </a:r>
            <a:endParaRPr lang="ru-RU" sz="3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-71470" y="785794"/>
          <a:ext cx="9001156" cy="1097280"/>
        </p:xfrm>
        <a:graphic>
          <a:graphicData uri="http://schemas.openxmlformats.org/drawingml/2006/table">
            <a:tbl>
              <a:tblPr/>
              <a:tblGrid>
                <a:gridCol w="9001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</a:rPr>
                        <a:t>Вычлените основную и детальную информацию текста, </a:t>
                      </a:r>
                      <a:r>
                        <a:rPr lang="ru-RU" sz="24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b="1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</a:rPr>
                        <a:t>определяя причинно-следственные связи и делая выводы</a:t>
                      </a:r>
                      <a:r>
                        <a:rPr lang="kk-KZ" sz="2400" b="1" dirty="0">
                          <a:solidFill>
                            <a:schemeClr val="tx2"/>
                          </a:solidFill>
                          <a:latin typeface="Times New Roman"/>
                          <a:ea typeface="TimesNewRomanPSMT"/>
                        </a:rPr>
                        <a:t>. Обратите внимание на подсказку.</a:t>
                      </a:r>
                      <a:endParaRPr lang="ru-RU" sz="2400" b="1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285720" y="3306142"/>
          <a:ext cx="8501122" cy="2194560"/>
        </p:xfrm>
        <a:graphic>
          <a:graphicData uri="http://schemas.openxmlformats.org/drawingml/2006/table">
            <a:tbl>
              <a:tblPr/>
              <a:tblGrid>
                <a:gridCol w="4217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4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17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Основная информация 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407" marR="58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Детальная информация 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407" marR="58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51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Информация, без которой непонятен авторский замысел текста, т.е. ключевые слова и словосочетания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407" marR="58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Детализирует, поясняет основную информиацию (аргументы, примеры, характеристики отдельных явлений)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407" marR="584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1480</TotalTime>
  <Words>1318</Words>
  <Application>Microsoft Office PowerPoint</Application>
  <PresentationFormat>Экран (4:3)</PresentationFormat>
  <Paragraphs>141</Paragraphs>
  <Slides>25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Arial</vt:lpstr>
      <vt:lpstr>Calibri</vt:lpstr>
      <vt:lpstr>Times New Roman</vt:lpstr>
      <vt:lpstr>TimesNewRomanPSMT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137</cp:revision>
  <dcterms:created xsi:type="dcterms:W3CDTF">2020-07-18T05:19:20Z</dcterms:created>
  <dcterms:modified xsi:type="dcterms:W3CDTF">2024-12-11T16:50:50Z</dcterms:modified>
</cp:coreProperties>
</file>