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notesMasterIdLst>
    <p:notesMasterId r:id="rId35"/>
  </p:notesMasterIdLst>
  <p:sldIdLst>
    <p:sldId id="319" r:id="rId2"/>
    <p:sldId id="356" r:id="rId3"/>
    <p:sldId id="353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83" r:id="rId23"/>
    <p:sldId id="384" r:id="rId24"/>
    <p:sldId id="378" r:id="rId25"/>
    <p:sldId id="387" r:id="rId26"/>
    <p:sldId id="379" r:id="rId27"/>
    <p:sldId id="385" r:id="rId28"/>
    <p:sldId id="388" r:id="rId29"/>
    <p:sldId id="386" r:id="rId30"/>
    <p:sldId id="382" r:id="rId31"/>
    <p:sldId id="381" r:id="rId32"/>
    <p:sldId id="380" r:id="rId33"/>
    <p:sldId id="38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063" autoAdjust="0"/>
  </p:normalViewPr>
  <p:slideViewPr>
    <p:cSldViewPr snapToGrid="0">
      <p:cViewPr varScale="1">
        <p:scale>
          <a:sx n="81" d="100"/>
          <a:sy n="81" d="100"/>
        </p:scale>
        <p:origin x="74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52EEB7-6197-4198-84B9-7E7904132BC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1B53383-62FF-44A2-8CB2-E36509599FC7}">
      <dgm:prSet phldrT="[Текст]" phldr="1"/>
      <dgm:spPr/>
      <dgm:t>
        <a:bodyPr/>
        <a:lstStyle/>
        <a:p>
          <a:endParaRPr lang="ru-RU"/>
        </a:p>
      </dgm:t>
    </dgm:pt>
    <dgm:pt modelId="{68AEBB4C-686D-404F-B742-28E0561F8DD8}" type="parTrans" cxnId="{0D09C5EB-DDF8-4D09-95A6-D270966F61D6}">
      <dgm:prSet/>
      <dgm:spPr/>
      <dgm:t>
        <a:bodyPr/>
        <a:lstStyle/>
        <a:p>
          <a:endParaRPr lang="ru-RU"/>
        </a:p>
      </dgm:t>
    </dgm:pt>
    <dgm:pt modelId="{762ADCDB-984C-4328-9F49-89F963D09CDF}" type="sibTrans" cxnId="{0D09C5EB-DDF8-4D09-95A6-D270966F61D6}">
      <dgm:prSet/>
      <dgm:spPr/>
      <dgm:t>
        <a:bodyPr/>
        <a:lstStyle/>
        <a:p>
          <a:endParaRPr lang="ru-RU"/>
        </a:p>
      </dgm:t>
    </dgm:pt>
    <dgm:pt modelId="{9CC9C6A3-44F3-4745-8BEE-277C86FD51D7}">
      <dgm:prSet phldrT="[Текст]" phldr="1"/>
      <dgm:spPr/>
      <dgm:t>
        <a:bodyPr/>
        <a:lstStyle/>
        <a:p>
          <a:endParaRPr lang="ru-RU"/>
        </a:p>
      </dgm:t>
    </dgm:pt>
    <dgm:pt modelId="{E0403B13-91A0-4F0F-BDBB-D1F13561EACF}" type="parTrans" cxnId="{87CBB4D8-D1B9-4F09-A0AF-C3F56172FAF5}">
      <dgm:prSet/>
      <dgm:spPr/>
      <dgm:t>
        <a:bodyPr/>
        <a:lstStyle/>
        <a:p>
          <a:endParaRPr lang="ru-RU"/>
        </a:p>
      </dgm:t>
    </dgm:pt>
    <dgm:pt modelId="{A06F520F-102A-43DF-84CA-8B168BC8CD4E}" type="sibTrans" cxnId="{87CBB4D8-D1B9-4F09-A0AF-C3F56172FAF5}">
      <dgm:prSet/>
      <dgm:spPr/>
      <dgm:t>
        <a:bodyPr/>
        <a:lstStyle/>
        <a:p>
          <a:endParaRPr lang="ru-RU"/>
        </a:p>
      </dgm:t>
    </dgm:pt>
    <dgm:pt modelId="{9DEA07B2-4B9A-4009-B84F-394133871C1B}">
      <dgm:prSet phldrT="[Текст]" phldr="1"/>
      <dgm:spPr/>
      <dgm:t>
        <a:bodyPr/>
        <a:lstStyle/>
        <a:p>
          <a:endParaRPr lang="ru-RU"/>
        </a:p>
      </dgm:t>
    </dgm:pt>
    <dgm:pt modelId="{24F15BAE-EBA2-4BC8-AAF6-B3DE3001946B}" type="parTrans" cxnId="{E447C733-3169-4AF3-B7F0-D3C71C963C5F}">
      <dgm:prSet/>
      <dgm:spPr/>
      <dgm:t>
        <a:bodyPr/>
        <a:lstStyle/>
        <a:p>
          <a:endParaRPr lang="ru-RU"/>
        </a:p>
      </dgm:t>
    </dgm:pt>
    <dgm:pt modelId="{AB861DF1-BAA1-4728-BDBD-6DCB1E268129}" type="sibTrans" cxnId="{E447C733-3169-4AF3-B7F0-D3C71C963C5F}">
      <dgm:prSet/>
      <dgm:spPr/>
      <dgm:t>
        <a:bodyPr/>
        <a:lstStyle/>
        <a:p>
          <a:endParaRPr lang="ru-RU"/>
        </a:p>
      </dgm:t>
    </dgm:pt>
    <dgm:pt modelId="{B09911E4-5FFF-428E-94E1-D43A0284B30C}">
      <dgm:prSet phldrT="[Текст]" phldr="1"/>
      <dgm:spPr/>
      <dgm:t>
        <a:bodyPr/>
        <a:lstStyle/>
        <a:p>
          <a:endParaRPr lang="ru-RU"/>
        </a:p>
      </dgm:t>
    </dgm:pt>
    <dgm:pt modelId="{42A8D857-5D08-430E-9671-7CD495AADFC8}" type="parTrans" cxnId="{D3C89AD9-F0A7-4E60-BAFA-C32F5ED84542}">
      <dgm:prSet/>
      <dgm:spPr/>
      <dgm:t>
        <a:bodyPr/>
        <a:lstStyle/>
        <a:p>
          <a:endParaRPr lang="ru-RU"/>
        </a:p>
      </dgm:t>
    </dgm:pt>
    <dgm:pt modelId="{4DE52B02-1C54-4C2A-89A2-EC07ACA0D110}" type="sibTrans" cxnId="{D3C89AD9-F0A7-4E60-BAFA-C32F5ED84542}">
      <dgm:prSet/>
      <dgm:spPr/>
      <dgm:t>
        <a:bodyPr/>
        <a:lstStyle/>
        <a:p>
          <a:endParaRPr lang="ru-RU"/>
        </a:p>
      </dgm:t>
    </dgm:pt>
    <dgm:pt modelId="{1EE3D7C4-1119-457F-B858-18AC7CE0619F}" type="pres">
      <dgm:prSet presAssocID="{5852EEB7-6197-4198-84B9-7E7904132B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976EBA-3C59-4C64-A854-C9981B20BD9E}" type="pres">
      <dgm:prSet presAssocID="{D1B53383-62FF-44A2-8CB2-E36509599FC7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26747B-6BA1-4338-8108-8B7950F3C32B}" type="pres">
      <dgm:prSet presAssocID="{762ADCDB-984C-4328-9F49-89F963D09CDF}" presName="space" presStyleCnt="0"/>
      <dgm:spPr/>
    </dgm:pt>
    <dgm:pt modelId="{100D80FA-D230-41AA-BBA0-17B3B9353403}" type="pres">
      <dgm:prSet presAssocID="{9CC9C6A3-44F3-4745-8BEE-277C86FD51D7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26827-0EE9-4277-94CE-9997079FC983}" type="pres">
      <dgm:prSet presAssocID="{A06F520F-102A-43DF-84CA-8B168BC8CD4E}" presName="space" presStyleCnt="0"/>
      <dgm:spPr/>
    </dgm:pt>
    <dgm:pt modelId="{0353CD44-ED8C-4212-B248-132F7901CEAE}" type="pres">
      <dgm:prSet presAssocID="{9DEA07B2-4B9A-4009-B84F-394133871C1B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A08088-52D3-41C7-BE63-F769AA2A716E}" type="pres">
      <dgm:prSet presAssocID="{AB861DF1-BAA1-4728-BDBD-6DCB1E268129}" presName="space" presStyleCnt="0"/>
      <dgm:spPr/>
    </dgm:pt>
    <dgm:pt modelId="{364B5CB0-0A02-458C-817D-18AA2AC2B886}" type="pres">
      <dgm:prSet presAssocID="{B09911E4-5FFF-428E-94E1-D43A0284B30C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5FA203-DE1E-4187-969D-545E82942B61}" type="presOf" srcId="{9CC9C6A3-44F3-4745-8BEE-277C86FD51D7}" destId="{100D80FA-D230-41AA-BBA0-17B3B9353403}" srcOrd="0" destOrd="0" presId="urn:microsoft.com/office/officeart/2005/8/layout/venn3"/>
    <dgm:cxn modelId="{87CBB4D8-D1B9-4F09-A0AF-C3F56172FAF5}" srcId="{5852EEB7-6197-4198-84B9-7E7904132BC5}" destId="{9CC9C6A3-44F3-4745-8BEE-277C86FD51D7}" srcOrd="1" destOrd="0" parTransId="{E0403B13-91A0-4F0F-BDBB-D1F13561EACF}" sibTransId="{A06F520F-102A-43DF-84CA-8B168BC8CD4E}"/>
    <dgm:cxn modelId="{9C2BBC2A-3930-4338-BAD1-BA5FEA7F278D}" type="presOf" srcId="{5852EEB7-6197-4198-84B9-7E7904132BC5}" destId="{1EE3D7C4-1119-457F-B858-18AC7CE0619F}" srcOrd="0" destOrd="0" presId="urn:microsoft.com/office/officeart/2005/8/layout/venn3"/>
    <dgm:cxn modelId="{B3628413-9E26-41B8-948E-3F57B8953477}" type="presOf" srcId="{9DEA07B2-4B9A-4009-B84F-394133871C1B}" destId="{0353CD44-ED8C-4212-B248-132F7901CEAE}" srcOrd="0" destOrd="0" presId="urn:microsoft.com/office/officeart/2005/8/layout/venn3"/>
    <dgm:cxn modelId="{D3C89AD9-F0A7-4E60-BAFA-C32F5ED84542}" srcId="{5852EEB7-6197-4198-84B9-7E7904132BC5}" destId="{B09911E4-5FFF-428E-94E1-D43A0284B30C}" srcOrd="3" destOrd="0" parTransId="{42A8D857-5D08-430E-9671-7CD495AADFC8}" sibTransId="{4DE52B02-1C54-4C2A-89A2-EC07ACA0D110}"/>
    <dgm:cxn modelId="{FD7DA9FE-9AF6-4E92-AD94-141D0AB94006}" type="presOf" srcId="{B09911E4-5FFF-428E-94E1-D43A0284B30C}" destId="{364B5CB0-0A02-458C-817D-18AA2AC2B886}" srcOrd="0" destOrd="0" presId="urn:microsoft.com/office/officeart/2005/8/layout/venn3"/>
    <dgm:cxn modelId="{0D09C5EB-DDF8-4D09-95A6-D270966F61D6}" srcId="{5852EEB7-6197-4198-84B9-7E7904132BC5}" destId="{D1B53383-62FF-44A2-8CB2-E36509599FC7}" srcOrd="0" destOrd="0" parTransId="{68AEBB4C-686D-404F-B742-28E0561F8DD8}" sibTransId="{762ADCDB-984C-4328-9F49-89F963D09CDF}"/>
    <dgm:cxn modelId="{F2727C3C-D04F-4862-91FD-5080D8126E91}" type="presOf" srcId="{D1B53383-62FF-44A2-8CB2-E36509599FC7}" destId="{5F976EBA-3C59-4C64-A854-C9981B20BD9E}" srcOrd="0" destOrd="0" presId="urn:microsoft.com/office/officeart/2005/8/layout/venn3"/>
    <dgm:cxn modelId="{E447C733-3169-4AF3-B7F0-D3C71C963C5F}" srcId="{5852EEB7-6197-4198-84B9-7E7904132BC5}" destId="{9DEA07B2-4B9A-4009-B84F-394133871C1B}" srcOrd="2" destOrd="0" parTransId="{24F15BAE-EBA2-4BC8-AAF6-B3DE3001946B}" sibTransId="{AB861DF1-BAA1-4728-BDBD-6DCB1E268129}"/>
    <dgm:cxn modelId="{D3C2FBE8-D163-489B-A4D7-5964EAE80558}" type="presParOf" srcId="{1EE3D7C4-1119-457F-B858-18AC7CE0619F}" destId="{5F976EBA-3C59-4C64-A854-C9981B20BD9E}" srcOrd="0" destOrd="0" presId="urn:microsoft.com/office/officeart/2005/8/layout/venn3"/>
    <dgm:cxn modelId="{E791A657-ADE1-42D9-B902-17F239F78E6E}" type="presParOf" srcId="{1EE3D7C4-1119-457F-B858-18AC7CE0619F}" destId="{1626747B-6BA1-4338-8108-8B7950F3C32B}" srcOrd="1" destOrd="0" presId="urn:microsoft.com/office/officeart/2005/8/layout/venn3"/>
    <dgm:cxn modelId="{40988D88-F1C5-49F9-99BE-4299F60419F4}" type="presParOf" srcId="{1EE3D7C4-1119-457F-B858-18AC7CE0619F}" destId="{100D80FA-D230-41AA-BBA0-17B3B9353403}" srcOrd="2" destOrd="0" presId="urn:microsoft.com/office/officeart/2005/8/layout/venn3"/>
    <dgm:cxn modelId="{847B94A1-EB75-4564-8BB2-EE24C86E9DF4}" type="presParOf" srcId="{1EE3D7C4-1119-457F-B858-18AC7CE0619F}" destId="{5AA26827-0EE9-4277-94CE-9997079FC983}" srcOrd="3" destOrd="0" presId="urn:microsoft.com/office/officeart/2005/8/layout/venn3"/>
    <dgm:cxn modelId="{3F21DD31-AA00-467E-BBE9-C29A7324F5FD}" type="presParOf" srcId="{1EE3D7C4-1119-457F-B858-18AC7CE0619F}" destId="{0353CD44-ED8C-4212-B248-132F7901CEAE}" srcOrd="4" destOrd="0" presId="urn:microsoft.com/office/officeart/2005/8/layout/venn3"/>
    <dgm:cxn modelId="{29642D79-39C4-4C34-AD37-EAE99B412B50}" type="presParOf" srcId="{1EE3D7C4-1119-457F-B858-18AC7CE0619F}" destId="{20A08088-52D3-41C7-BE63-F769AA2A716E}" srcOrd="5" destOrd="0" presId="urn:microsoft.com/office/officeart/2005/8/layout/venn3"/>
    <dgm:cxn modelId="{7B00EFD7-07AC-4DC2-8CDD-3DFE13C7D291}" type="presParOf" srcId="{1EE3D7C4-1119-457F-B858-18AC7CE0619F}" destId="{364B5CB0-0A02-458C-817D-18AA2AC2B886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9B3B0D-973C-486C-8032-8829ACB07AC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907D96E-0AF5-415D-8936-7BD40D653F8B}">
      <dgm:prSet custT="1"/>
      <dgm:spPr/>
      <dgm:t>
        <a:bodyPr/>
        <a:lstStyle/>
        <a:p>
          <a:r>
            <a:rPr lang="ru-RU" alt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Космический подвиг Гагарина — это победа человеческого разума, братства, стремления к миру, это счастливая гордость за свой народ.</a:t>
          </a:r>
          <a:endParaRPr lang="ru-RU" sz="2400" dirty="0">
            <a:solidFill>
              <a:schemeClr val="bg1"/>
            </a:solidFill>
          </a:endParaRPr>
        </a:p>
      </dgm:t>
    </dgm:pt>
    <dgm:pt modelId="{25E8E388-3564-4E20-A0B0-20CEF436082E}" type="parTrans" cxnId="{A7FEFA08-4C38-4F4E-A420-B0F3EA3F4CA8}">
      <dgm:prSet/>
      <dgm:spPr/>
      <dgm:t>
        <a:bodyPr/>
        <a:lstStyle/>
        <a:p>
          <a:endParaRPr lang="ru-RU"/>
        </a:p>
      </dgm:t>
    </dgm:pt>
    <dgm:pt modelId="{C17EC11E-855D-49AC-894D-D46389E68A2A}" type="sibTrans" cxnId="{A7FEFA08-4C38-4F4E-A420-B0F3EA3F4CA8}">
      <dgm:prSet/>
      <dgm:spPr/>
      <dgm:t>
        <a:bodyPr/>
        <a:lstStyle/>
        <a:p>
          <a:endParaRPr lang="ru-RU"/>
        </a:p>
      </dgm:t>
    </dgm:pt>
    <dgm:pt modelId="{355443C7-B9C8-44E0-8408-86785C36BCC5}">
      <dgm:prSet custT="1"/>
      <dgm:spPr/>
      <dgm:t>
        <a:bodyPr/>
        <a:lstStyle/>
        <a:p>
          <a:r>
            <a: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Сулейменов воспевает </a:t>
          </a:r>
          <a:r>
            <a:rPr lang="ru-RU" alt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общую космическую родину — планету Земля, пишет о нашей принадлежности к единому роду — Человечеству. </a:t>
          </a:r>
          <a:endParaRPr lang="ru-RU" sz="2400" dirty="0">
            <a:solidFill>
              <a:schemeClr val="bg1"/>
            </a:solidFill>
          </a:endParaRPr>
        </a:p>
      </dgm:t>
    </dgm:pt>
    <dgm:pt modelId="{848323CA-A8DA-4883-859D-88A988724F84}" type="parTrans" cxnId="{BAE4CCE1-B142-4A1A-8684-71881EF07AD2}">
      <dgm:prSet/>
      <dgm:spPr/>
      <dgm:t>
        <a:bodyPr/>
        <a:lstStyle/>
        <a:p>
          <a:endParaRPr lang="ru-RU"/>
        </a:p>
      </dgm:t>
    </dgm:pt>
    <dgm:pt modelId="{4D1A8AE7-AFAA-4282-83DF-9A630D2DA6AF}" type="sibTrans" cxnId="{BAE4CCE1-B142-4A1A-8684-71881EF07AD2}">
      <dgm:prSet/>
      <dgm:spPr/>
      <dgm:t>
        <a:bodyPr/>
        <a:lstStyle/>
        <a:p>
          <a:endParaRPr lang="ru-RU"/>
        </a:p>
      </dgm:t>
    </dgm:pt>
    <dgm:pt modelId="{9A460A40-219F-4D93-BF3A-47F8BBEAEBC3}" type="pres">
      <dgm:prSet presAssocID="{0B9B3B0D-973C-486C-8032-8829ACB07ACE}" presName="compositeShape" presStyleCnt="0">
        <dgm:presLayoutVars>
          <dgm:chMax val="7"/>
          <dgm:dir/>
          <dgm:resizeHandles val="exact"/>
        </dgm:presLayoutVars>
      </dgm:prSet>
      <dgm:spPr/>
    </dgm:pt>
    <dgm:pt modelId="{E3112180-3BC7-4CFA-8127-003315EEB3E9}" type="pres">
      <dgm:prSet presAssocID="{A907D96E-0AF5-415D-8936-7BD40D653F8B}" presName="circ1" presStyleLbl="vennNode1" presStyleIdx="0" presStyleCnt="2"/>
      <dgm:spPr/>
      <dgm:t>
        <a:bodyPr/>
        <a:lstStyle/>
        <a:p>
          <a:endParaRPr lang="ru-RU"/>
        </a:p>
      </dgm:t>
    </dgm:pt>
    <dgm:pt modelId="{637AFA34-B13B-4ABB-818D-6632E3C1E894}" type="pres">
      <dgm:prSet presAssocID="{A907D96E-0AF5-415D-8936-7BD40D653F8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867B7-6E96-4EEB-9EEF-97108F0983C9}" type="pres">
      <dgm:prSet presAssocID="{355443C7-B9C8-44E0-8408-86785C36BCC5}" presName="circ2" presStyleLbl="vennNode1" presStyleIdx="1" presStyleCnt="2"/>
      <dgm:spPr/>
      <dgm:t>
        <a:bodyPr/>
        <a:lstStyle/>
        <a:p>
          <a:endParaRPr lang="ru-RU"/>
        </a:p>
      </dgm:t>
    </dgm:pt>
    <dgm:pt modelId="{53BAB7A6-8A7B-48DB-BB8B-2D0583809CBB}" type="pres">
      <dgm:prSet presAssocID="{355443C7-B9C8-44E0-8408-86785C36BCC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863E2E-A216-4611-BD27-E997AA1B4CD6}" type="presOf" srcId="{A907D96E-0AF5-415D-8936-7BD40D653F8B}" destId="{637AFA34-B13B-4ABB-818D-6632E3C1E894}" srcOrd="1" destOrd="0" presId="urn:microsoft.com/office/officeart/2005/8/layout/venn1"/>
    <dgm:cxn modelId="{090DE8DC-026C-4BD0-8768-73A73D1C56DE}" type="presOf" srcId="{355443C7-B9C8-44E0-8408-86785C36BCC5}" destId="{671867B7-6E96-4EEB-9EEF-97108F0983C9}" srcOrd="0" destOrd="0" presId="urn:microsoft.com/office/officeart/2005/8/layout/venn1"/>
    <dgm:cxn modelId="{A75594A4-A4A9-4ED1-BA80-0944C8C8FED7}" type="presOf" srcId="{A907D96E-0AF5-415D-8936-7BD40D653F8B}" destId="{E3112180-3BC7-4CFA-8127-003315EEB3E9}" srcOrd="0" destOrd="0" presId="urn:microsoft.com/office/officeart/2005/8/layout/venn1"/>
    <dgm:cxn modelId="{A7FEFA08-4C38-4F4E-A420-B0F3EA3F4CA8}" srcId="{0B9B3B0D-973C-486C-8032-8829ACB07ACE}" destId="{A907D96E-0AF5-415D-8936-7BD40D653F8B}" srcOrd="0" destOrd="0" parTransId="{25E8E388-3564-4E20-A0B0-20CEF436082E}" sibTransId="{C17EC11E-855D-49AC-894D-D46389E68A2A}"/>
    <dgm:cxn modelId="{BAE4CCE1-B142-4A1A-8684-71881EF07AD2}" srcId="{0B9B3B0D-973C-486C-8032-8829ACB07ACE}" destId="{355443C7-B9C8-44E0-8408-86785C36BCC5}" srcOrd="1" destOrd="0" parTransId="{848323CA-A8DA-4883-859D-88A988724F84}" sibTransId="{4D1A8AE7-AFAA-4282-83DF-9A630D2DA6AF}"/>
    <dgm:cxn modelId="{4F1B3C80-9524-4382-9918-22BC592FF472}" type="presOf" srcId="{0B9B3B0D-973C-486C-8032-8829ACB07ACE}" destId="{9A460A40-219F-4D93-BF3A-47F8BBEAEBC3}" srcOrd="0" destOrd="0" presId="urn:microsoft.com/office/officeart/2005/8/layout/venn1"/>
    <dgm:cxn modelId="{7CA18BAB-3C2E-4EDB-8118-4CB732B1972F}" type="presOf" srcId="{355443C7-B9C8-44E0-8408-86785C36BCC5}" destId="{53BAB7A6-8A7B-48DB-BB8B-2D0583809CBB}" srcOrd="1" destOrd="0" presId="urn:microsoft.com/office/officeart/2005/8/layout/venn1"/>
    <dgm:cxn modelId="{0538D1E1-76E1-4A0D-A4D1-60A155BFE05B}" type="presParOf" srcId="{9A460A40-219F-4D93-BF3A-47F8BBEAEBC3}" destId="{E3112180-3BC7-4CFA-8127-003315EEB3E9}" srcOrd="0" destOrd="0" presId="urn:microsoft.com/office/officeart/2005/8/layout/venn1"/>
    <dgm:cxn modelId="{D943A517-CE13-41A7-A966-228C888C2BC5}" type="presParOf" srcId="{9A460A40-219F-4D93-BF3A-47F8BBEAEBC3}" destId="{637AFA34-B13B-4ABB-818D-6632E3C1E894}" srcOrd="1" destOrd="0" presId="urn:microsoft.com/office/officeart/2005/8/layout/venn1"/>
    <dgm:cxn modelId="{96D23E5A-9FB6-49A5-8263-C5FAEE613C18}" type="presParOf" srcId="{9A460A40-219F-4D93-BF3A-47F8BBEAEBC3}" destId="{671867B7-6E96-4EEB-9EEF-97108F0983C9}" srcOrd="2" destOrd="0" presId="urn:microsoft.com/office/officeart/2005/8/layout/venn1"/>
    <dgm:cxn modelId="{2C62F12E-0AFA-455D-BDF1-68DF4EB1A747}" type="presParOf" srcId="{9A460A40-219F-4D93-BF3A-47F8BBEAEBC3}" destId="{53BAB7A6-8A7B-48DB-BB8B-2D0583809CBB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52EEB7-6197-4198-84B9-7E7904132BC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1B53383-62FF-44A2-8CB2-E36509599FC7}">
      <dgm:prSet phldrT="[Текст]" phldr="1"/>
      <dgm:spPr/>
      <dgm:t>
        <a:bodyPr/>
        <a:lstStyle/>
        <a:p>
          <a:endParaRPr lang="ru-RU"/>
        </a:p>
      </dgm:t>
    </dgm:pt>
    <dgm:pt modelId="{68AEBB4C-686D-404F-B742-28E0561F8DD8}" type="parTrans" cxnId="{0D09C5EB-DDF8-4D09-95A6-D270966F61D6}">
      <dgm:prSet/>
      <dgm:spPr/>
      <dgm:t>
        <a:bodyPr/>
        <a:lstStyle/>
        <a:p>
          <a:endParaRPr lang="ru-RU"/>
        </a:p>
      </dgm:t>
    </dgm:pt>
    <dgm:pt modelId="{762ADCDB-984C-4328-9F49-89F963D09CDF}" type="sibTrans" cxnId="{0D09C5EB-DDF8-4D09-95A6-D270966F61D6}">
      <dgm:prSet/>
      <dgm:spPr/>
      <dgm:t>
        <a:bodyPr/>
        <a:lstStyle/>
        <a:p>
          <a:endParaRPr lang="ru-RU"/>
        </a:p>
      </dgm:t>
    </dgm:pt>
    <dgm:pt modelId="{9CC9C6A3-44F3-4745-8BEE-277C86FD51D7}">
      <dgm:prSet phldrT="[Текст]" phldr="1"/>
      <dgm:spPr/>
      <dgm:t>
        <a:bodyPr/>
        <a:lstStyle/>
        <a:p>
          <a:endParaRPr lang="ru-RU"/>
        </a:p>
      </dgm:t>
    </dgm:pt>
    <dgm:pt modelId="{E0403B13-91A0-4F0F-BDBB-D1F13561EACF}" type="parTrans" cxnId="{87CBB4D8-D1B9-4F09-A0AF-C3F56172FAF5}">
      <dgm:prSet/>
      <dgm:spPr/>
      <dgm:t>
        <a:bodyPr/>
        <a:lstStyle/>
        <a:p>
          <a:endParaRPr lang="ru-RU"/>
        </a:p>
      </dgm:t>
    </dgm:pt>
    <dgm:pt modelId="{A06F520F-102A-43DF-84CA-8B168BC8CD4E}" type="sibTrans" cxnId="{87CBB4D8-D1B9-4F09-A0AF-C3F56172FAF5}">
      <dgm:prSet/>
      <dgm:spPr/>
      <dgm:t>
        <a:bodyPr/>
        <a:lstStyle/>
        <a:p>
          <a:endParaRPr lang="ru-RU"/>
        </a:p>
      </dgm:t>
    </dgm:pt>
    <dgm:pt modelId="{9DEA07B2-4B9A-4009-B84F-394133871C1B}">
      <dgm:prSet phldrT="[Текст]" phldr="1"/>
      <dgm:spPr/>
      <dgm:t>
        <a:bodyPr/>
        <a:lstStyle/>
        <a:p>
          <a:endParaRPr lang="ru-RU"/>
        </a:p>
      </dgm:t>
    </dgm:pt>
    <dgm:pt modelId="{24F15BAE-EBA2-4BC8-AAF6-B3DE3001946B}" type="parTrans" cxnId="{E447C733-3169-4AF3-B7F0-D3C71C963C5F}">
      <dgm:prSet/>
      <dgm:spPr/>
      <dgm:t>
        <a:bodyPr/>
        <a:lstStyle/>
        <a:p>
          <a:endParaRPr lang="ru-RU"/>
        </a:p>
      </dgm:t>
    </dgm:pt>
    <dgm:pt modelId="{AB861DF1-BAA1-4728-BDBD-6DCB1E268129}" type="sibTrans" cxnId="{E447C733-3169-4AF3-B7F0-D3C71C963C5F}">
      <dgm:prSet/>
      <dgm:spPr/>
      <dgm:t>
        <a:bodyPr/>
        <a:lstStyle/>
        <a:p>
          <a:endParaRPr lang="ru-RU"/>
        </a:p>
      </dgm:t>
    </dgm:pt>
    <dgm:pt modelId="{B09911E4-5FFF-428E-94E1-D43A0284B30C}">
      <dgm:prSet phldrT="[Текст]" phldr="1"/>
      <dgm:spPr/>
      <dgm:t>
        <a:bodyPr/>
        <a:lstStyle/>
        <a:p>
          <a:endParaRPr lang="ru-RU"/>
        </a:p>
      </dgm:t>
    </dgm:pt>
    <dgm:pt modelId="{42A8D857-5D08-430E-9671-7CD495AADFC8}" type="parTrans" cxnId="{D3C89AD9-F0A7-4E60-BAFA-C32F5ED84542}">
      <dgm:prSet/>
      <dgm:spPr/>
      <dgm:t>
        <a:bodyPr/>
        <a:lstStyle/>
        <a:p>
          <a:endParaRPr lang="ru-RU"/>
        </a:p>
      </dgm:t>
    </dgm:pt>
    <dgm:pt modelId="{4DE52B02-1C54-4C2A-89A2-EC07ACA0D110}" type="sibTrans" cxnId="{D3C89AD9-F0A7-4E60-BAFA-C32F5ED84542}">
      <dgm:prSet/>
      <dgm:spPr/>
      <dgm:t>
        <a:bodyPr/>
        <a:lstStyle/>
        <a:p>
          <a:endParaRPr lang="ru-RU"/>
        </a:p>
      </dgm:t>
    </dgm:pt>
    <dgm:pt modelId="{1EE3D7C4-1119-457F-B858-18AC7CE0619F}" type="pres">
      <dgm:prSet presAssocID="{5852EEB7-6197-4198-84B9-7E7904132B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976EBA-3C59-4C64-A854-C9981B20BD9E}" type="pres">
      <dgm:prSet presAssocID="{D1B53383-62FF-44A2-8CB2-E36509599FC7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26747B-6BA1-4338-8108-8B7950F3C32B}" type="pres">
      <dgm:prSet presAssocID="{762ADCDB-984C-4328-9F49-89F963D09CDF}" presName="space" presStyleCnt="0"/>
      <dgm:spPr/>
    </dgm:pt>
    <dgm:pt modelId="{100D80FA-D230-41AA-BBA0-17B3B9353403}" type="pres">
      <dgm:prSet presAssocID="{9CC9C6A3-44F3-4745-8BEE-277C86FD51D7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26827-0EE9-4277-94CE-9997079FC983}" type="pres">
      <dgm:prSet presAssocID="{A06F520F-102A-43DF-84CA-8B168BC8CD4E}" presName="space" presStyleCnt="0"/>
      <dgm:spPr/>
    </dgm:pt>
    <dgm:pt modelId="{0353CD44-ED8C-4212-B248-132F7901CEAE}" type="pres">
      <dgm:prSet presAssocID="{9DEA07B2-4B9A-4009-B84F-394133871C1B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A08088-52D3-41C7-BE63-F769AA2A716E}" type="pres">
      <dgm:prSet presAssocID="{AB861DF1-BAA1-4728-BDBD-6DCB1E268129}" presName="space" presStyleCnt="0"/>
      <dgm:spPr/>
    </dgm:pt>
    <dgm:pt modelId="{364B5CB0-0A02-458C-817D-18AA2AC2B886}" type="pres">
      <dgm:prSet presAssocID="{B09911E4-5FFF-428E-94E1-D43A0284B30C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5FA203-DE1E-4187-969D-545E82942B61}" type="presOf" srcId="{9CC9C6A3-44F3-4745-8BEE-277C86FD51D7}" destId="{100D80FA-D230-41AA-BBA0-17B3B9353403}" srcOrd="0" destOrd="0" presId="urn:microsoft.com/office/officeart/2005/8/layout/venn3"/>
    <dgm:cxn modelId="{87CBB4D8-D1B9-4F09-A0AF-C3F56172FAF5}" srcId="{5852EEB7-6197-4198-84B9-7E7904132BC5}" destId="{9CC9C6A3-44F3-4745-8BEE-277C86FD51D7}" srcOrd="1" destOrd="0" parTransId="{E0403B13-91A0-4F0F-BDBB-D1F13561EACF}" sibTransId="{A06F520F-102A-43DF-84CA-8B168BC8CD4E}"/>
    <dgm:cxn modelId="{9C2BBC2A-3930-4338-BAD1-BA5FEA7F278D}" type="presOf" srcId="{5852EEB7-6197-4198-84B9-7E7904132BC5}" destId="{1EE3D7C4-1119-457F-B858-18AC7CE0619F}" srcOrd="0" destOrd="0" presId="urn:microsoft.com/office/officeart/2005/8/layout/venn3"/>
    <dgm:cxn modelId="{B3628413-9E26-41B8-948E-3F57B8953477}" type="presOf" srcId="{9DEA07B2-4B9A-4009-B84F-394133871C1B}" destId="{0353CD44-ED8C-4212-B248-132F7901CEAE}" srcOrd="0" destOrd="0" presId="urn:microsoft.com/office/officeart/2005/8/layout/venn3"/>
    <dgm:cxn modelId="{D3C89AD9-F0A7-4E60-BAFA-C32F5ED84542}" srcId="{5852EEB7-6197-4198-84B9-7E7904132BC5}" destId="{B09911E4-5FFF-428E-94E1-D43A0284B30C}" srcOrd="3" destOrd="0" parTransId="{42A8D857-5D08-430E-9671-7CD495AADFC8}" sibTransId="{4DE52B02-1C54-4C2A-89A2-EC07ACA0D110}"/>
    <dgm:cxn modelId="{FD7DA9FE-9AF6-4E92-AD94-141D0AB94006}" type="presOf" srcId="{B09911E4-5FFF-428E-94E1-D43A0284B30C}" destId="{364B5CB0-0A02-458C-817D-18AA2AC2B886}" srcOrd="0" destOrd="0" presId="urn:microsoft.com/office/officeart/2005/8/layout/venn3"/>
    <dgm:cxn modelId="{0D09C5EB-DDF8-4D09-95A6-D270966F61D6}" srcId="{5852EEB7-6197-4198-84B9-7E7904132BC5}" destId="{D1B53383-62FF-44A2-8CB2-E36509599FC7}" srcOrd="0" destOrd="0" parTransId="{68AEBB4C-686D-404F-B742-28E0561F8DD8}" sibTransId="{762ADCDB-984C-4328-9F49-89F963D09CDF}"/>
    <dgm:cxn modelId="{F2727C3C-D04F-4862-91FD-5080D8126E91}" type="presOf" srcId="{D1B53383-62FF-44A2-8CB2-E36509599FC7}" destId="{5F976EBA-3C59-4C64-A854-C9981B20BD9E}" srcOrd="0" destOrd="0" presId="urn:microsoft.com/office/officeart/2005/8/layout/venn3"/>
    <dgm:cxn modelId="{E447C733-3169-4AF3-B7F0-D3C71C963C5F}" srcId="{5852EEB7-6197-4198-84B9-7E7904132BC5}" destId="{9DEA07B2-4B9A-4009-B84F-394133871C1B}" srcOrd="2" destOrd="0" parTransId="{24F15BAE-EBA2-4BC8-AAF6-B3DE3001946B}" sibTransId="{AB861DF1-BAA1-4728-BDBD-6DCB1E268129}"/>
    <dgm:cxn modelId="{D3C2FBE8-D163-489B-A4D7-5964EAE80558}" type="presParOf" srcId="{1EE3D7C4-1119-457F-B858-18AC7CE0619F}" destId="{5F976EBA-3C59-4C64-A854-C9981B20BD9E}" srcOrd="0" destOrd="0" presId="urn:microsoft.com/office/officeart/2005/8/layout/venn3"/>
    <dgm:cxn modelId="{E791A657-ADE1-42D9-B902-17F239F78E6E}" type="presParOf" srcId="{1EE3D7C4-1119-457F-B858-18AC7CE0619F}" destId="{1626747B-6BA1-4338-8108-8B7950F3C32B}" srcOrd="1" destOrd="0" presId="urn:microsoft.com/office/officeart/2005/8/layout/venn3"/>
    <dgm:cxn modelId="{40988D88-F1C5-49F9-99BE-4299F60419F4}" type="presParOf" srcId="{1EE3D7C4-1119-457F-B858-18AC7CE0619F}" destId="{100D80FA-D230-41AA-BBA0-17B3B9353403}" srcOrd="2" destOrd="0" presId="urn:microsoft.com/office/officeart/2005/8/layout/venn3"/>
    <dgm:cxn modelId="{847B94A1-EB75-4564-8BB2-EE24C86E9DF4}" type="presParOf" srcId="{1EE3D7C4-1119-457F-B858-18AC7CE0619F}" destId="{5AA26827-0EE9-4277-94CE-9997079FC983}" srcOrd="3" destOrd="0" presId="urn:microsoft.com/office/officeart/2005/8/layout/venn3"/>
    <dgm:cxn modelId="{3F21DD31-AA00-467E-BBE9-C29A7324F5FD}" type="presParOf" srcId="{1EE3D7C4-1119-457F-B858-18AC7CE0619F}" destId="{0353CD44-ED8C-4212-B248-132F7901CEAE}" srcOrd="4" destOrd="0" presId="urn:microsoft.com/office/officeart/2005/8/layout/venn3"/>
    <dgm:cxn modelId="{29642D79-39C4-4C34-AD37-EAE99B412B50}" type="presParOf" srcId="{1EE3D7C4-1119-457F-B858-18AC7CE0619F}" destId="{20A08088-52D3-41C7-BE63-F769AA2A716E}" srcOrd="5" destOrd="0" presId="urn:microsoft.com/office/officeart/2005/8/layout/venn3"/>
    <dgm:cxn modelId="{7B00EFD7-07AC-4DC2-8CDD-3DFE13C7D291}" type="presParOf" srcId="{1EE3D7C4-1119-457F-B858-18AC7CE0619F}" destId="{364B5CB0-0A02-458C-817D-18AA2AC2B886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76EBA-3C59-4C64-A854-C9981B20BD9E}">
      <dsp:nvSpPr>
        <dsp:cNvPr id="0" name=""/>
        <dsp:cNvSpPr/>
      </dsp:nvSpPr>
      <dsp:spPr>
        <a:xfrm>
          <a:off x="3214" y="650279"/>
          <a:ext cx="3225403" cy="32254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505" tIns="68580" rIns="177505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/>
        </a:p>
      </dsp:txBody>
      <dsp:txXfrm>
        <a:off x="475563" y="1122628"/>
        <a:ext cx="2280705" cy="2280705"/>
      </dsp:txXfrm>
    </dsp:sp>
    <dsp:sp modelId="{100D80FA-D230-41AA-BBA0-17B3B9353403}">
      <dsp:nvSpPr>
        <dsp:cNvPr id="0" name=""/>
        <dsp:cNvSpPr/>
      </dsp:nvSpPr>
      <dsp:spPr>
        <a:xfrm>
          <a:off x="2583537" y="650279"/>
          <a:ext cx="3225403" cy="32254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505" tIns="68580" rIns="177505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/>
        </a:p>
      </dsp:txBody>
      <dsp:txXfrm>
        <a:off x="3055886" y="1122628"/>
        <a:ext cx="2280705" cy="2280705"/>
      </dsp:txXfrm>
    </dsp:sp>
    <dsp:sp modelId="{0353CD44-ED8C-4212-B248-132F7901CEAE}">
      <dsp:nvSpPr>
        <dsp:cNvPr id="0" name=""/>
        <dsp:cNvSpPr/>
      </dsp:nvSpPr>
      <dsp:spPr>
        <a:xfrm>
          <a:off x="5163859" y="650279"/>
          <a:ext cx="3225403" cy="32254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505" tIns="68580" rIns="177505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/>
        </a:p>
      </dsp:txBody>
      <dsp:txXfrm>
        <a:off x="5636208" y="1122628"/>
        <a:ext cx="2280705" cy="2280705"/>
      </dsp:txXfrm>
    </dsp:sp>
    <dsp:sp modelId="{364B5CB0-0A02-458C-817D-18AA2AC2B886}">
      <dsp:nvSpPr>
        <dsp:cNvPr id="0" name=""/>
        <dsp:cNvSpPr/>
      </dsp:nvSpPr>
      <dsp:spPr>
        <a:xfrm>
          <a:off x="7744182" y="650279"/>
          <a:ext cx="3225403" cy="32254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505" tIns="68580" rIns="177505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/>
        </a:p>
      </dsp:txBody>
      <dsp:txXfrm>
        <a:off x="8216531" y="1122628"/>
        <a:ext cx="2280705" cy="2280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12180-3BC7-4CFA-8127-003315EEB3E9}">
      <dsp:nvSpPr>
        <dsp:cNvPr id="0" name=""/>
        <dsp:cNvSpPr/>
      </dsp:nvSpPr>
      <dsp:spPr>
        <a:xfrm>
          <a:off x="214944" y="370062"/>
          <a:ext cx="5301956" cy="53019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4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Космический подвиг Гагарина — это победа человеческого разума, братства, стремления к миру, это счастливая гордость за свой народ.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955307" y="995277"/>
        <a:ext cx="3056983" cy="4051526"/>
      </dsp:txXfrm>
    </dsp:sp>
    <dsp:sp modelId="{671867B7-6E96-4EEB-9EEF-97108F0983C9}">
      <dsp:nvSpPr>
        <dsp:cNvPr id="0" name=""/>
        <dsp:cNvSpPr/>
      </dsp:nvSpPr>
      <dsp:spPr>
        <a:xfrm>
          <a:off x="4036173" y="370062"/>
          <a:ext cx="5301956" cy="53019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Сулейменов воспевает </a:t>
          </a:r>
          <a:r>
            <a:rPr lang="ru-RU" altLang="ru-RU" sz="24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общую космическую родину — планету Земля, пишет о нашей принадлежности к единому роду — Человечеству. 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5540782" y="995277"/>
        <a:ext cx="3056983" cy="40515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76EBA-3C59-4C64-A854-C9981B20BD9E}">
      <dsp:nvSpPr>
        <dsp:cNvPr id="0" name=""/>
        <dsp:cNvSpPr/>
      </dsp:nvSpPr>
      <dsp:spPr>
        <a:xfrm>
          <a:off x="3214" y="650279"/>
          <a:ext cx="3225403" cy="32254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505" tIns="68580" rIns="177505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/>
        </a:p>
      </dsp:txBody>
      <dsp:txXfrm>
        <a:off x="475563" y="1122628"/>
        <a:ext cx="2280705" cy="2280705"/>
      </dsp:txXfrm>
    </dsp:sp>
    <dsp:sp modelId="{100D80FA-D230-41AA-BBA0-17B3B9353403}">
      <dsp:nvSpPr>
        <dsp:cNvPr id="0" name=""/>
        <dsp:cNvSpPr/>
      </dsp:nvSpPr>
      <dsp:spPr>
        <a:xfrm>
          <a:off x="2583537" y="650279"/>
          <a:ext cx="3225403" cy="32254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505" tIns="68580" rIns="177505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/>
        </a:p>
      </dsp:txBody>
      <dsp:txXfrm>
        <a:off x="3055886" y="1122628"/>
        <a:ext cx="2280705" cy="2280705"/>
      </dsp:txXfrm>
    </dsp:sp>
    <dsp:sp modelId="{0353CD44-ED8C-4212-B248-132F7901CEAE}">
      <dsp:nvSpPr>
        <dsp:cNvPr id="0" name=""/>
        <dsp:cNvSpPr/>
      </dsp:nvSpPr>
      <dsp:spPr>
        <a:xfrm>
          <a:off x="5163859" y="650279"/>
          <a:ext cx="3225403" cy="32254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505" tIns="68580" rIns="177505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/>
        </a:p>
      </dsp:txBody>
      <dsp:txXfrm>
        <a:off x="5636208" y="1122628"/>
        <a:ext cx="2280705" cy="2280705"/>
      </dsp:txXfrm>
    </dsp:sp>
    <dsp:sp modelId="{364B5CB0-0A02-458C-817D-18AA2AC2B886}">
      <dsp:nvSpPr>
        <dsp:cNvPr id="0" name=""/>
        <dsp:cNvSpPr/>
      </dsp:nvSpPr>
      <dsp:spPr>
        <a:xfrm>
          <a:off x="7744182" y="650279"/>
          <a:ext cx="3225403" cy="32254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505" tIns="68580" rIns="177505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/>
        </a:p>
      </dsp:txBody>
      <dsp:txXfrm>
        <a:off x="8216531" y="1122628"/>
        <a:ext cx="2280705" cy="2280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E6C42-A70F-47C2-BB36-BC04D3254AAA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E650D-C33B-44D0-94E0-C2C76DE6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9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650D-C33B-44D0-94E0-C2C76DE6F57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54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52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8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99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35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9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36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69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37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87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33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78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4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1703513" y="2928935"/>
            <a:ext cx="8568951" cy="199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defTabSz="914400">
              <a:buClr>
                <a:srgbClr val="000000"/>
              </a:buClr>
            </a:pPr>
            <a:r>
              <a:rPr lang="ru-RU" alt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ТЕМА УРОКА: </a:t>
            </a:r>
          </a:p>
          <a:p>
            <a:pPr algn="ctr" defTabSz="914400">
              <a:buClr>
                <a:srgbClr val="000000"/>
              </a:buClr>
            </a:pPr>
            <a:r>
              <a:rPr lang="ru-RU" alt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Олжас</a:t>
            </a:r>
            <a:r>
              <a:rPr lang="ru-RU" alt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Сулейменов «Земля , поклонись Человеку!»</a:t>
            </a:r>
            <a:br>
              <a:rPr lang="ru-RU" alt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alt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Раздел : « Через тернии к звёздам»</a:t>
            </a:r>
          </a:p>
          <a:p>
            <a:pPr algn="ctr" defTabSz="914400">
              <a:buClr>
                <a:srgbClr val="000000"/>
              </a:buClr>
            </a:pPr>
            <a:r>
              <a:rPr lang="en-US" alt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8 </a:t>
            </a:r>
            <a:r>
              <a:rPr lang="ru-RU" alt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класс с казахским языком обучения</a:t>
            </a:r>
          </a:p>
          <a:p>
            <a:pPr algn="ctr" defTabSz="914400">
              <a:buClr>
                <a:srgbClr val="000000"/>
              </a:buClr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 defTabSz="914400">
              <a:buClr>
                <a:srgbClr val="000000"/>
              </a:buClr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 defTabSz="914400">
              <a:buClr>
                <a:srgbClr val="000000"/>
              </a:buClr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 defTabSz="914400">
              <a:buClr>
                <a:srgbClr val="000000"/>
              </a:buClr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2582837" y="5681584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2739625" y="5862791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3901327" y="441863"/>
            <a:ext cx="3881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Практический вопрос: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28378" y="2999417"/>
            <a:ext cx="4600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Найдите сравнения, метафоры, эпитеты в 1 главе поэмы.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89390B-5B09-4001-8606-D7556B727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80" y="961079"/>
            <a:ext cx="5254018" cy="5804205"/>
          </a:xfrm>
          <a:prstGeom prst="rect">
            <a:avLst/>
          </a:prstGeom>
        </p:spPr>
      </p:pic>
      <p:pic>
        <p:nvPicPr>
          <p:cNvPr id="11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4" y="6693031"/>
            <a:ext cx="5372194" cy="14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39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991369" y="441863"/>
            <a:ext cx="1960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Сравнение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33106" y="2064228"/>
            <a:ext cx="9525784" cy="359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Троп, в котором происходит уподобление одного предмета или явления другому по какому-либо общему для них признаку. </a:t>
            </a: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endParaRPr lang="ru-RU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endParaRPr lang="ru-RU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Например: Облако неслось по небу, как огромный воздушный змей.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0478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147388" y="441863"/>
            <a:ext cx="3422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Заполняем таблицу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graphicFrame>
        <p:nvGraphicFramePr>
          <p:cNvPr id="10" name="Таблица 7">
            <a:extLst>
              <a:ext uri="{FF2B5EF4-FFF2-40B4-BE49-F238E27FC236}">
                <a16:creationId xmlns:a16="http://schemas.microsoft.com/office/drawing/2014/main" id="{97F2BD76-CB83-48A8-93E2-2656A5A26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810565"/>
              </p:ext>
            </p:extLst>
          </p:nvPr>
        </p:nvGraphicFramePr>
        <p:xfrm>
          <a:off x="633047" y="1371219"/>
          <a:ext cx="10635068" cy="5085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8951">
                  <a:extLst>
                    <a:ext uri="{9D8B030D-6E8A-4147-A177-3AD203B41FA5}">
                      <a16:colId xmlns:a16="http://schemas.microsoft.com/office/drawing/2014/main" val="2821677374"/>
                    </a:ext>
                  </a:extLst>
                </a:gridCol>
                <a:gridCol w="5416117">
                  <a:extLst>
                    <a:ext uri="{9D8B030D-6E8A-4147-A177-3AD203B41FA5}">
                      <a16:colId xmlns:a16="http://schemas.microsoft.com/office/drawing/2014/main" val="1951197453"/>
                    </a:ext>
                  </a:extLst>
                </a:gridCol>
              </a:tblGrid>
              <a:tr h="1271428">
                <a:tc>
                  <a:txBody>
                    <a:bodyPr/>
                    <a:lstStyle/>
                    <a:p>
                      <a:endParaRPr lang="ru-RU" sz="2400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Художественные   приемы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         </a:t>
                      </a:r>
                    </a:p>
                    <a:p>
                      <a:pPr algn="ctr"/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Примеры  из текста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222247"/>
                  </a:ext>
                </a:extLst>
              </a:tr>
              <a:tr h="1271428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Сравнение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Герой - это сокол?</a:t>
                      </a:r>
                    </a:p>
                    <a:p>
                      <a:pPr algn="l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И, как сердце, летит Земля.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764844"/>
                  </a:ext>
                </a:extLst>
              </a:tr>
              <a:tr h="1271428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Эпитет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674064"/>
                  </a:ext>
                </a:extLst>
              </a:tr>
              <a:tr h="1271428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Метафора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238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953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5356052" y="451468"/>
            <a:ext cx="1329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Эпитет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33106" y="2064228"/>
            <a:ext cx="9525784" cy="316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Троп, который помогает обрести  последующему слову  красочность, выразительность.</a:t>
            </a: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endParaRPr lang="ru-RU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endParaRPr lang="ru-RU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Например: свинцовые тучи, волнистый туман.</a:t>
            </a:r>
            <a:b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36509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147388" y="441863"/>
            <a:ext cx="3422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Заполняем таблицу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graphicFrame>
        <p:nvGraphicFramePr>
          <p:cNvPr id="10" name="Таблица 7">
            <a:extLst>
              <a:ext uri="{FF2B5EF4-FFF2-40B4-BE49-F238E27FC236}">
                <a16:creationId xmlns:a16="http://schemas.microsoft.com/office/drawing/2014/main" id="{97F2BD76-CB83-48A8-93E2-2656A5A26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893165"/>
              </p:ext>
            </p:extLst>
          </p:nvPr>
        </p:nvGraphicFramePr>
        <p:xfrm>
          <a:off x="633047" y="1371219"/>
          <a:ext cx="10635068" cy="5085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8951">
                  <a:extLst>
                    <a:ext uri="{9D8B030D-6E8A-4147-A177-3AD203B41FA5}">
                      <a16:colId xmlns:a16="http://schemas.microsoft.com/office/drawing/2014/main" val="2821677374"/>
                    </a:ext>
                  </a:extLst>
                </a:gridCol>
                <a:gridCol w="5416117">
                  <a:extLst>
                    <a:ext uri="{9D8B030D-6E8A-4147-A177-3AD203B41FA5}">
                      <a16:colId xmlns:a16="http://schemas.microsoft.com/office/drawing/2014/main" val="1951197453"/>
                    </a:ext>
                  </a:extLst>
                </a:gridCol>
              </a:tblGrid>
              <a:tr h="1271428">
                <a:tc>
                  <a:txBody>
                    <a:bodyPr/>
                    <a:lstStyle/>
                    <a:p>
                      <a:endParaRPr lang="ru-RU" sz="24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Художественные   приемы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         </a:t>
                      </a:r>
                    </a:p>
                    <a:p>
                      <a:pPr algn="ctr"/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Примеры  из текста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222247"/>
                  </a:ext>
                </a:extLst>
              </a:tr>
              <a:tr h="1271428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Сравнение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Герой - это сокол?</a:t>
                      </a:r>
                    </a:p>
                    <a:p>
                      <a:pPr algn="l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И, как сердце, летит Земля.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764844"/>
                  </a:ext>
                </a:extLst>
              </a:tr>
              <a:tr h="1271428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Эпитет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Перевитая  жилами рек.</a:t>
                      </a:r>
                    </a:p>
                    <a:p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вчерашних туманных звезд.</a:t>
                      </a:r>
                    </a:p>
                    <a:p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674064"/>
                  </a:ext>
                </a:extLst>
              </a:tr>
              <a:tr h="1271428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Метафора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238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320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5045069" y="443676"/>
            <a:ext cx="1864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Метафора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33106" y="2064228"/>
            <a:ext cx="9525784" cy="316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Художественно-изобразительный приём, основанный на перенесении значения по подобию, сходству, аналогии.</a:t>
            </a: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endParaRPr lang="ru-RU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endParaRPr lang="ru-RU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Например: Море смеялось. Эта девушка – прекрасный цветок.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75657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147388" y="441863"/>
            <a:ext cx="3422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Заполняем таблицу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graphicFrame>
        <p:nvGraphicFramePr>
          <p:cNvPr id="10" name="Таблица 7">
            <a:extLst>
              <a:ext uri="{FF2B5EF4-FFF2-40B4-BE49-F238E27FC236}">
                <a16:creationId xmlns:a16="http://schemas.microsoft.com/office/drawing/2014/main" id="{97F2BD76-CB83-48A8-93E2-2656A5A26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914069"/>
              </p:ext>
            </p:extLst>
          </p:nvPr>
        </p:nvGraphicFramePr>
        <p:xfrm>
          <a:off x="633047" y="1371219"/>
          <a:ext cx="10635068" cy="5085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8951">
                  <a:extLst>
                    <a:ext uri="{9D8B030D-6E8A-4147-A177-3AD203B41FA5}">
                      <a16:colId xmlns:a16="http://schemas.microsoft.com/office/drawing/2014/main" val="2821677374"/>
                    </a:ext>
                  </a:extLst>
                </a:gridCol>
                <a:gridCol w="5416117">
                  <a:extLst>
                    <a:ext uri="{9D8B030D-6E8A-4147-A177-3AD203B41FA5}">
                      <a16:colId xmlns:a16="http://schemas.microsoft.com/office/drawing/2014/main" val="1951197453"/>
                    </a:ext>
                  </a:extLst>
                </a:gridCol>
              </a:tblGrid>
              <a:tr h="1271428">
                <a:tc>
                  <a:txBody>
                    <a:bodyPr/>
                    <a:lstStyle/>
                    <a:p>
                      <a:endParaRPr lang="ru-RU" sz="2400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400" i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Художественные   приемы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         </a:t>
                      </a:r>
                    </a:p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Примеры  из текста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222247"/>
                  </a:ext>
                </a:extLst>
              </a:tr>
              <a:tr h="1271428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Сравнение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Герой - это сокол?</a:t>
                      </a:r>
                    </a:p>
                    <a:p>
                      <a:pPr algn="l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И, как сердце, летит Земля.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764844"/>
                  </a:ext>
                </a:extLst>
              </a:tr>
              <a:tr h="1271428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Эпитет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Перевитая жилами рек.</a:t>
                      </a:r>
                    </a:p>
                    <a:p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вчерашних туманных звезд.</a:t>
                      </a:r>
                    </a:p>
                    <a:p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674064"/>
                  </a:ext>
                </a:extLst>
              </a:tr>
              <a:tr h="1271428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Метафора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Реки вспаивают поля. </a:t>
                      </a:r>
                    </a:p>
                    <a:p>
                      <a:r>
                        <a:rPr lang="ru-RU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Что в сердце до звезд донес.</a:t>
                      </a:r>
                    </a:p>
                    <a:p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238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741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3861251" y="443676"/>
            <a:ext cx="3929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Объясняющий вопрос: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33105" y="2906949"/>
            <a:ext cx="9525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sz="3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Объясните, почему в поэме часто повторяются строки(рефрены) «Я люблю тебя, жизнь» 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14208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264406" y="463531"/>
            <a:ext cx="324479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Примерный ответ:</a:t>
            </a:r>
          </a:p>
          <a:p>
            <a:pPr lvl="0" defTabSz="914400"/>
            <a:endParaRPr lang="ru-RU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33105" y="2524354"/>
            <a:ext cx="9525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Повторяются строки «Я люблю тебя, жизнь», чтобы обратить внимание читателей к призыву. Поэт обращается к людям всей Земли с призывом жить мудрее, забыть национальные распри и вражду, потому что жизнь всегда прекрасна, как прекрасна сама наша планета, похожая на человеческое сердце.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43280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135364" y="463531"/>
            <a:ext cx="34932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spcBef>
                <a:spcPct val="20000"/>
              </a:spcBef>
              <a:buClr>
                <a:prstClr val="black"/>
              </a:buClr>
            </a:pPr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Творческий вопрос:</a:t>
            </a:r>
          </a:p>
          <a:p>
            <a:pPr lvl="0" defTabSz="914400"/>
            <a:endParaRPr lang="ru-RU" sz="2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5188" y="2998366"/>
            <a:ext cx="115816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prstClr val="black"/>
              </a:buClr>
            </a:pP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чем бы вы хотели спросить у </a:t>
            </a:r>
            <a:r>
              <a:rPr lang="ru-RU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Олжаса</a:t>
            </a: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Омаровича</a:t>
            </a: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Сулейменова? Представьте себя в роли журналиста, которому нужно взять интервью у великого поэта.</a:t>
            </a:r>
          </a:p>
        </p:txBody>
      </p:sp>
    </p:spTree>
    <p:extLst>
      <p:ext uri="{BB962C8B-B14F-4D97-AF65-F5344CB8AC3E}">
        <p14:creationId xmlns:p14="http://schemas.microsoft.com/office/powerpoint/2010/main" val="1750876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298071" y="441863"/>
            <a:ext cx="3211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Сегодня на уроке: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B11BA1F-8853-4686-97AF-E2392B1ED436}"/>
              </a:ext>
            </a:extLst>
          </p:cNvPr>
          <p:cNvSpPr/>
          <p:nvPr/>
        </p:nvSpPr>
        <p:spPr>
          <a:xfrm>
            <a:off x="854242" y="1950583"/>
            <a:ext cx="11213432" cy="299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познакомитесь с  отрывками  поэмы 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Олжаса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Сулейменова «Земля, поклонись Человеку!».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научитесь: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работать по Ромашке Блума;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находить художественно- изобразительные средства в поэме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Олжаса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Сулейменова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«Земля, поклонись Человеку!»;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-заполнять «Двухчастный дневник»;</a:t>
            </a:r>
          </a:p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-составлять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синквейн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44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0356" y="932961"/>
            <a:ext cx="111029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prstClr val="black"/>
              </a:buClr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правда, что  слава пришла к Вам вместе с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Гагариным?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Редактор газеты « Казахстанская правда » Федор Боярский меня вызвал: « Заготовь стих о полете человека в космос. Завтра должен полететь. Наш человек. ». К вечеру этого дня я принес ему страницу со стихами. А 12 апреля меня разбудили сестренки. « С самолета сбрасывают! ». Принесли кипу разноцветных листовок со вчерашними стихами. Они обежали весь город и собрали чуть ли не полное собрание моего сочинения. Народ весь на улицах. Такого ликования, всеобщей радости я не помню с 9 мая 1945-го. Это необыкновенное возбуждение передалось мне, и я за неделю написал поэму « Земля, поклонись Человеку! ». Она зазвучала на радио, отрывками печаталась в газетах, вышла отдельной книжкой.</a:t>
            </a:r>
          </a:p>
          <a:p>
            <a:pPr lvl="0">
              <a:buClr>
                <a:prstClr val="black"/>
              </a:buClr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Как вы впервые узнали о Семипалатинском полигоне? Вы помните, как это произошло?</a:t>
            </a:r>
          </a:p>
          <a:p>
            <a:pPr marL="285750" lvl="0" indent="-285750">
              <a:buClr>
                <a:prstClr val="black"/>
              </a:buClr>
              <a:buFontTx/>
              <a:buChar char="-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 испытаниях тогда знали все. Не скажу, что с 1949 года, нет, конечно. В 1949 году произошел первый взрыв, он был секретный, тайный. Но постепенно народ узнал, что взрывы идут, люди болеют, умирают. </a:t>
            </a:r>
          </a:p>
          <a:p>
            <a:pPr lvl="0">
              <a:buClr>
                <a:prstClr val="black"/>
              </a:buClr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Вы верите в то, что люди в будущем смогут отказаться от ядерного оружия?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Конечно, иначе выхода у человечества нет. </a:t>
            </a:r>
          </a:p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Благодарю Вас за интересную беседу.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83031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094486" y="423601"/>
            <a:ext cx="3573414" cy="1142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20000"/>
              </a:lnSpc>
              <a:spcBef>
                <a:spcPct val="20000"/>
              </a:spcBef>
              <a:spcAft>
                <a:spcPts val="750"/>
              </a:spcAft>
              <a:buClr>
                <a:prstClr val="black"/>
              </a:buClr>
              <a:defRPr/>
            </a:pP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Оценочный  вопрос:</a:t>
            </a:r>
          </a:p>
          <a:p>
            <a:pPr lvl="0" defTabSz="914400"/>
            <a:endParaRPr lang="ru-RU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59772" y="2968504"/>
            <a:ext cx="92724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prstClr val="black"/>
              </a:buClr>
            </a:pP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Правомерно ли сопоставление лирического героя поэмы с Гагариным?</a:t>
            </a:r>
          </a:p>
        </p:txBody>
      </p:sp>
    </p:spTree>
    <p:extLst>
      <p:ext uri="{BB962C8B-B14F-4D97-AF65-F5344CB8AC3E}">
        <p14:creationId xmlns:p14="http://schemas.microsoft.com/office/powerpoint/2010/main" val="1001823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D5DA8DA-E1A5-49EB-8F51-4FFD02A687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2420422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7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264403" y="360729"/>
            <a:ext cx="3244799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20000"/>
              </a:lnSpc>
              <a:spcBef>
                <a:spcPct val="20000"/>
              </a:spcBef>
              <a:spcAft>
                <a:spcPts val="750"/>
              </a:spcAft>
              <a:buClr>
                <a:prstClr val="black"/>
              </a:buClr>
              <a:defRPr/>
            </a:pP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Примерный ответ: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33BEC95F-C73A-4BC4-BA73-65CF99DC35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49694"/>
              </p:ext>
            </p:extLst>
          </p:nvPr>
        </p:nvGraphicFramePr>
        <p:xfrm>
          <a:off x="1287379" y="719665"/>
          <a:ext cx="9553074" cy="604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0FF96C1-999A-42B4-9379-D3C1C3623942}"/>
              </a:ext>
            </a:extLst>
          </p:cNvPr>
          <p:cNvSpPr txBox="1"/>
          <p:nvPr/>
        </p:nvSpPr>
        <p:spPr>
          <a:xfrm>
            <a:off x="5378116" y="3176337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Великие    люди </a:t>
            </a:r>
          </a:p>
        </p:txBody>
      </p:sp>
    </p:spTree>
    <p:extLst>
      <p:ext uri="{BB962C8B-B14F-4D97-AF65-F5344CB8AC3E}">
        <p14:creationId xmlns:p14="http://schemas.microsoft.com/office/powerpoint/2010/main" val="898627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D5DA8DA-E1A5-49EB-8F51-4FFD02A687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7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264403" y="360729"/>
            <a:ext cx="2504212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20000"/>
              </a:lnSpc>
              <a:spcBef>
                <a:spcPct val="20000"/>
              </a:spcBef>
              <a:spcAft>
                <a:spcPts val="750"/>
              </a:spcAft>
              <a:buClr>
                <a:prstClr val="black"/>
              </a:buClr>
              <a:defRPr/>
            </a:pP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Дескрипторы: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FF96C1-999A-42B4-9379-D3C1C3623942}"/>
              </a:ext>
            </a:extLst>
          </p:cNvPr>
          <p:cNvSpPr txBox="1"/>
          <p:nvPr/>
        </p:nvSpPr>
        <p:spPr>
          <a:xfrm>
            <a:off x="5378116" y="3176337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Великие    люди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9B049A-D9FD-418E-9521-E45528007E1A}"/>
              </a:ext>
            </a:extLst>
          </p:cNvPr>
          <p:cNvSpPr/>
          <p:nvPr/>
        </p:nvSpPr>
        <p:spPr>
          <a:xfrm>
            <a:off x="2225842" y="2244573"/>
            <a:ext cx="6918158" cy="294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-отвечает на простой вопрос;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отвечает на уточняющий вопрос;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отвечает на практический вопрос;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-отвечает на объясняющий вопрос;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отвечает на творческий вопрос;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-отвечает на оценочный вопрос.</a:t>
            </a:r>
            <a:endParaRPr lang="ru-RU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267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908884" y="376054"/>
            <a:ext cx="2538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Задание 2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graphicFrame>
        <p:nvGraphicFramePr>
          <p:cNvPr id="10" name="Таблица 17">
            <a:extLst>
              <a:ext uri="{FF2B5EF4-FFF2-40B4-BE49-F238E27FC236}">
                <a16:creationId xmlns:a16="http://schemas.microsoft.com/office/drawing/2014/main" id="{A535777C-E8A5-4160-BD59-67299B8A9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31167"/>
              </p:ext>
            </p:extLst>
          </p:nvPr>
        </p:nvGraphicFramePr>
        <p:xfrm>
          <a:off x="854155" y="2065781"/>
          <a:ext cx="10310189" cy="3067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863">
                  <a:extLst>
                    <a:ext uri="{9D8B030D-6E8A-4147-A177-3AD203B41FA5}">
                      <a16:colId xmlns:a16="http://schemas.microsoft.com/office/drawing/2014/main" val="3432978667"/>
                    </a:ext>
                  </a:extLst>
                </a:gridCol>
                <a:gridCol w="5269326">
                  <a:extLst>
                    <a:ext uri="{9D8B030D-6E8A-4147-A177-3AD203B41FA5}">
                      <a16:colId xmlns:a16="http://schemas.microsoft.com/office/drawing/2014/main" val="1106863164"/>
                    </a:ext>
                  </a:extLst>
                </a:gridCol>
              </a:tblGrid>
              <a:tr h="1055921"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Цитата (фраза, слово)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Комментарий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293671"/>
                  </a:ext>
                </a:extLst>
              </a:tr>
              <a:tr h="995349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142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670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908884" y="376054"/>
            <a:ext cx="2538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Дескрипторы: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6D2A5-D394-404A-9392-585DC8B90C2C}"/>
              </a:ext>
            </a:extLst>
          </p:cNvPr>
          <p:cNvSpPr txBox="1"/>
          <p:nvPr/>
        </p:nvSpPr>
        <p:spPr>
          <a:xfrm>
            <a:off x="609600" y="2505205"/>
            <a:ext cx="136108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записывает   в левой графе цитаты, которые произвели наибольшее</a:t>
            </a:r>
          </a:p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впечатление;</a:t>
            </a:r>
          </a:p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объясняет в правой графе записанные   цитаты.</a:t>
            </a:r>
          </a:p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919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264398" y="354707"/>
            <a:ext cx="3244799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20000"/>
              </a:lnSpc>
              <a:spcBef>
                <a:spcPct val="20000"/>
              </a:spcBef>
              <a:spcAft>
                <a:spcPts val="750"/>
              </a:spcAft>
              <a:buClr>
                <a:prstClr val="black"/>
              </a:buClr>
              <a:defRPr/>
            </a:pP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Примерный ответ: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graphicFrame>
        <p:nvGraphicFramePr>
          <p:cNvPr id="10" name="Таблица 17">
            <a:extLst>
              <a:ext uri="{FF2B5EF4-FFF2-40B4-BE49-F238E27FC236}">
                <a16:creationId xmlns:a16="http://schemas.microsoft.com/office/drawing/2014/main" id="{A535777C-E8A5-4160-BD59-67299B8A9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749461"/>
              </p:ext>
            </p:extLst>
          </p:nvPr>
        </p:nvGraphicFramePr>
        <p:xfrm>
          <a:off x="940895" y="1692277"/>
          <a:ext cx="10310189" cy="5194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863">
                  <a:extLst>
                    <a:ext uri="{9D8B030D-6E8A-4147-A177-3AD203B41FA5}">
                      <a16:colId xmlns:a16="http://schemas.microsoft.com/office/drawing/2014/main" val="3432978667"/>
                    </a:ext>
                  </a:extLst>
                </a:gridCol>
                <a:gridCol w="5269326">
                  <a:extLst>
                    <a:ext uri="{9D8B030D-6E8A-4147-A177-3AD203B41FA5}">
                      <a16:colId xmlns:a16="http://schemas.microsoft.com/office/drawing/2014/main" val="1106863164"/>
                    </a:ext>
                  </a:extLst>
                </a:gridCol>
              </a:tblGrid>
              <a:tr h="1354404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Цитата (фраза, слово)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Комментарий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293671"/>
                  </a:ext>
                </a:extLst>
              </a:tr>
              <a:tr h="3523801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Я люблю тебя, жизнь. За весну, и за страх, и за ярость, я люблю тебя жизнь, и  за крупное, и  за малость, за свободу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движений. За скованность и за риск. Я люблю тебя, жизнь. За соленость каспийских брызг.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Жизнь прекрасна и удивительна, несмотря ни на что. Надо наслаждаться жизнью. Ценить каждый миг. В жизни полно страха и ярости, но надо найти свою радугу и не отпускать ее, надо искать красоту во всем. 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142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7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264398" y="354707"/>
            <a:ext cx="2191626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20000"/>
              </a:lnSpc>
              <a:spcBef>
                <a:spcPct val="20000"/>
              </a:spcBef>
              <a:spcAft>
                <a:spcPts val="750"/>
              </a:spcAft>
              <a:buClr>
                <a:prstClr val="black"/>
              </a:buClr>
              <a:defRPr/>
            </a:pP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Задание 3 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1136F8-C314-46A8-AAE8-67906F878C44}"/>
              </a:ext>
            </a:extLst>
          </p:cNvPr>
          <p:cNvSpPr/>
          <p:nvPr/>
        </p:nvSpPr>
        <p:spPr>
          <a:xfrm>
            <a:off x="609600" y="1937740"/>
            <a:ext cx="10554744" cy="380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Синквейн</a:t>
            </a:r>
            <a:r>
              <a:rPr lang="ru-RU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«Космонавт»</a:t>
            </a:r>
            <a:endParaRPr lang="ru-RU" sz="2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Первая строка – </a:t>
            </a:r>
            <a:r>
              <a:rPr lang="ru-RU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существительное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тема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синквейна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Вторая строка – </a:t>
            </a:r>
            <a:r>
              <a:rPr lang="ru-RU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два прилагательных,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описывающих тему.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Третья строка – </a:t>
            </a:r>
            <a:r>
              <a:rPr lang="ru-RU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 глагола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действия, которые производит существительное.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Четвертая строка – </a:t>
            </a:r>
            <a:r>
              <a:rPr lang="ru-RU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фраза из 4 -х слов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передающая ваше отношение к существительному.</a:t>
            </a:r>
          </a:p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Пятая строка – </a:t>
            </a:r>
            <a:r>
              <a:rPr lang="ru-RU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синоним существительного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или вашей ассоциации к этому слову.</a:t>
            </a:r>
          </a:p>
        </p:txBody>
      </p:sp>
    </p:spTree>
    <p:extLst>
      <p:ext uri="{BB962C8B-B14F-4D97-AF65-F5344CB8AC3E}">
        <p14:creationId xmlns:p14="http://schemas.microsoft.com/office/powerpoint/2010/main" val="179706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264398" y="354707"/>
            <a:ext cx="2840842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20000"/>
              </a:lnSpc>
              <a:spcBef>
                <a:spcPct val="20000"/>
              </a:spcBef>
              <a:spcAft>
                <a:spcPts val="750"/>
              </a:spcAft>
              <a:buClr>
                <a:prstClr val="black"/>
              </a:buClr>
              <a:defRPr/>
            </a:pP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Дескрипторы: 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056926-2F0D-4E80-927D-52AAE0303B29}"/>
              </a:ext>
            </a:extLst>
          </p:cNvPr>
          <p:cNvSpPr/>
          <p:nvPr/>
        </p:nvSpPr>
        <p:spPr>
          <a:xfrm>
            <a:off x="926432" y="2690336"/>
            <a:ext cx="10479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-подбирает 2 прилагательных, описывающих тему;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-подбирает 3 глагола-действия, которые производит существительное ;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-составляет фразу из 4 слов;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находит синоним  к существительному.   </a:t>
            </a:r>
            <a:endParaRPr lang="ru-RU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10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264398" y="354707"/>
            <a:ext cx="3357009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20000"/>
              </a:lnSpc>
              <a:spcBef>
                <a:spcPct val="20000"/>
              </a:spcBef>
              <a:spcAft>
                <a:spcPts val="750"/>
              </a:spcAft>
              <a:buClr>
                <a:prstClr val="black"/>
              </a:buClr>
              <a:defRPr/>
            </a:pP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Примерный ответ: 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1136F8-C314-46A8-AAE8-67906F878C44}"/>
              </a:ext>
            </a:extLst>
          </p:cNvPr>
          <p:cNvSpPr/>
          <p:nvPr/>
        </p:nvSpPr>
        <p:spPr>
          <a:xfrm>
            <a:off x="1334544" y="1937740"/>
            <a:ext cx="9829800" cy="263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Синквейн</a:t>
            </a:r>
            <a:r>
              <a:rPr lang="ru-RU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«Юрий Гагарин»</a:t>
            </a:r>
            <a:endParaRPr lang="ru-RU" sz="2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Первая строка – Юрий Гагарин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Вторая строка – легендарный, великий.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Третья строка – открывает, исследует , рискует 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Четвертая строка –Юрий Гагарин -первый космонавт!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Пятая строка – герой.</a:t>
            </a:r>
          </a:p>
        </p:txBody>
      </p:sp>
    </p:spTree>
    <p:extLst>
      <p:ext uri="{BB962C8B-B14F-4D97-AF65-F5344CB8AC3E}">
        <p14:creationId xmlns:p14="http://schemas.microsoft.com/office/powerpoint/2010/main" val="92742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362191" y="439588"/>
            <a:ext cx="3467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ru-RU" altLang="ru-RU" sz="28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Олжас</a:t>
            </a:r>
            <a:r>
              <a:rPr lang="ru-RU" alt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Сулейменов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81EAFE-B7AF-47D3-B3D7-556798BA7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537" y="1614958"/>
            <a:ext cx="8730229" cy="4858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12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909610" y="345145"/>
            <a:ext cx="2093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Рефлексия: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pic>
        <p:nvPicPr>
          <p:cNvPr id="10" name="Picture 2" descr="Картинки по запросу рефлексия | Школа, Учитель, Логопедия">
            <a:extLst>
              <a:ext uri="{FF2B5EF4-FFF2-40B4-BE49-F238E27FC236}">
                <a16:creationId xmlns:a16="http://schemas.microsoft.com/office/drawing/2014/main" id="{0DB900AF-44FF-4136-AC21-B9BCDED9B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37" y="1350646"/>
            <a:ext cx="8062988" cy="502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763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909610" y="345145"/>
            <a:ext cx="2119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 урока: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07746" y="1736226"/>
            <a:ext cx="8723217" cy="374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познакомились с   отрывками поэмы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Олжаса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Сулейменова «Земля, поклонись Человеку!».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научились :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работать по Ромашке Блума;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находить художественно- изобразительные средства в поэме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Олжаса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Сулейменова «Земля, поклонись Человеку!»;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-заполнять «Двухчастный дневник»;</a:t>
            </a:r>
          </a:p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-составлять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синквейн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8892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3639228" y="348903"/>
            <a:ext cx="43236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Рекомендуемое задание:</a:t>
            </a:r>
          </a:p>
          <a:p>
            <a:endParaRPr lang="ru-RU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19853" y="2767280"/>
            <a:ext cx="1044340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Прочитайте в хрестоматии всю поэму О. Сулейменова   </a:t>
            </a:r>
          </a:p>
          <a:p>
            <a:pPr fontAlgn="b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«Земля, поклонись Человеку!», выучите наизусть понравившийся    отрывок из нее.</a:t>
            </a: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73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9427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3639228" y="348903"/>
            <a:ext cx="1847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19853" y="2767280"/>
            <a:ext cx="104434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4E96B2-27E0-486F-A283-278787217DEC}"/>
              </a:ext>
            </a:extLst>
          </p:cNvPr>
          <p:cNvSpPr/>
          <p:nvPr/>
        </p:nvSpPr>
        <p:spPr>
          <a:xfrm>
            <a:off x="2286000" y="2454442"/>
            <a:ext cx="7753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Всего доброго! 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3713141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49132" y="439588"/>
            <a:ext cx="2893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ru-RU" alt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Михаил Токарев</a:t>
            </a:r>
          </a:p>
        </p:txBody>
      </p:sp>
      <p:pic>
        <p:nvPicPr>
          <p:cNvPr id="10" name="Михаил Токарев">
            <a:hlinkClick r:id="" action="ppaction://media"/>
            <a:extLst>
              <a:ext uri="{FF2B5EF4-FFF2-40B4-BE49-F238E27FC236}">
                <a16:creationId xmlns:a16="http://schemas.microsoft.com/office/drawing/2014/main" id="{93769F1F-514D-43D8-9203-AEAA64990B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5123" y="1427310"/>
            <a:ext cx="9609992" cy="48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509668" y="450204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Задание 1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503F61-35AC-40BD-A59A-E42665729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367" y="1381895"/>
            <a:ext cx="7078069" cy="4962574"/>
          </a:xfrm>
          <a:prstGeom prst="rect">
            <a:avLst/>
          </a:prstGeom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961" y="567646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08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455165" y="441863"/>
            <a:ext cx="2935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Простой вопрос: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31830" y="2968504"/>
            <a:ext cx="6928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символизируют звезды у человека? У разных народов?</a:t>
            </a:r>
          </a:p>
        </p:txBody>
      </p:sp>
    </p:spTree>
    <p:extLst>
      <p:ext uri="{BB962C8B-B14F-4D97-AF65-F5344CB8AC3E}">
        <p14:creationId xmlns:p14="http://schemas.microsoft.com/office/powerpoint/2010/main" val="2208414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264408" y="441863"/>
            <a:ext cx="3244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Примерный ответ: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86706" y="2016522"/>
            <a:ext cx="801858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Пятиконечная звезда символизирует свет, знание и совершенство, свободную  волю  человека. </a:t>
            </a:r>
          </a:p>
          <a:p>
            <a:pPr lvl="0"/>
            <a:endParaRPr lang="ru-RU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Пятиконечная звезда </a:t>
            </a:r>
            <a:r>
              <a:rPr lang="ru-RU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пентакль</a:t>
            </a:r>
            <a:r>
              <a:rPr lang="ru-RU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как символ охраны и безопасности известна более трёх тысяч лет</a:t>
            </a:r>
            <a:r>
              <a:rPr lang="ru-RU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/>
            <a:endParaRPr lang="ru-RU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Её использовали в своих тотемах и ритуальных рисунках первобытные люди  и представители самых ранних цивилизаций на территориях  современных Греции, Ирана , Ирака и Турции.</a:t>
            </a:r>
          </a:p>
          <a:p>
            <a:pPr lvl="0"/>
            <a:endParaRPr lang="ru-RU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ru-RU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Пентакль</a:t>
            </a:r>
            <a:r>
              <a:rPr lang="ru-RU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был почитаемой эмблемой в Японии и у американских индейцев. У саамов в Лапландии пятиконечная звезда считалась универсальным оберегом, защищающим оленей.</a:t>
            </a:r>
          </a:p>
        </p:txBody>
      </p:sp>
    </p:spTree>
    <p:extLst>
      <p:ext uri="{BB962C8B-B14F-4D97-AF65-F5344CB8AC3E}">
        <p14:creationId xmlns:p14="http://schemas.microsoft.com/office/powerpoint/2010/main" val="3749447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003118" y="441863"/>
            <a:ext cx="36872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Уточняющий вопрос: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37186" y="3170684"/>
            <a:ext cx="9117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Правильно ли я понял, что по мнению </a:t>
            </a:r>
            <a:r>
              <a:rPr lang="ru-RU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Олжаса</a:t>
            </a:r>
            <a:r>
              <a:rPr lang="ru-RU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Сулейменова, у нас герой ассоциируется с соколом? И почему?</a:t>
            </a:r>
          </a:p>
        </p:txBody>
      </p:sp>
    </p:spTree>
    <p:extLst>
      <p:ext uri="{BB962C8B-B14F-4D97-AF65-F5344CB8AC3E}">
        <p14:creationId xmlns:p14="http://schemas.microsoft.com/office/powerpoint/2010/main" val="3856985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FDE335-ABD7-44D8-B4CC-F2232A8872F6}"/>
              </a:ext>
            </a:extLst>
          </p:cNvPr>
          <p:cNvSpPr/>
          <p:nvPr/>
        </p:nvSpPr>
        <p:spPr>
          <a:xfrm>
            <a:off x="4211509" y="441863"/>
            <a:ext cx="3244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Примерный ответ: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5469" y="2339688"/>
            <a:ext cx="102210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Да, по мнению Сулейменова, герой ассоциируется с соколом.</a:t>
            </a:r>
          </a:p>
          <a:p>
            <a:pPr lvl="0"/>
            <a:r>
              <a:rPr lang="ru-RU" sz="24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lvl="0"/>
            <a:r>
              <a:rPr lang="ru-RU" sz="24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Сокол — как и орел, это солнечный </a:t>
            </a:r>
            <a:r>
              <a:rPr lang="ru-RU" sz="2400" b="1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символ</a:t>
            </a:r>
            <a:r>
              <a:rPr lang="ru-RU" sz="2400" b="1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победы. Символизирует превосходство, сильное желание, дух, свет, свободу. С бесстрашной птицей часто сравнивали воина-единоборца , подразумевая его такие качества как  рыцарство, сила, ловкость, ум, храбрость, мужественная красота. Сокол внешне похож на ястреба, но с более длинными крыльями и высоким полетом.</a:t>
            </a:r>
          </a:p>
        </p:txBody>
      </p:sp>
    </p:spTree>
    <p:extLst>
      <p:ext uri="{BB962C8B-B14F-4D97-AF65-F5344CB8AC3E}">
        <p14:creationId xmlns:p14="http://schemas.microsoft.com/office/powerpoint/2010/main" val="3157463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</TotalTime>
  <Words>904</Words>
  <Application>Microsoft Office PowerPoint</Application>
  <PresentationFormat>Широкоэкранный</PresentationFormat>
  <Paragraphs>181</Paragraphs>
  <Slides>33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Century Gothic</vt:lpstr>
      <vt:lpstr>Open Sans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О.Сулейменов</dc:title>
  <dc:creator>Лазат</dc:creator>
  <cp:lastModifiedBy>Данагул</cp:lastModifiedBy>
  <cp:revision>143</cp:revision>
  <dcterms:created xsi:type="dcterms:W3CDTF">2020-10-16T19:15:38Z</dcterms:created>
  <dcterms:modified xsi:type="dcterms:W3CDTF">2024-12-11T16:42:33Z</dcterms:modified>
</cp:coreProperties>
</file>