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3" r:id="rId1"/>
    <p:sldMasterId id="2147483795" r:id="rId2"/>
  </p:sldMasterIdLst>
  <p:notesMasterIdLst>
    <p:notesMasterId r:id="rId36"/>
  </p:notesMasterIdLst>
  <p:sldIdLst>
    <p:sldId id="324" r:id="rId3"/>
    <p:sldId id="325" r:id="rId4"/>
    <p:sldId id="326" r:id="rId5"/>
    <p:sldId id="327" r:id="rId6"/>
    <p:sldId id="350" r:id="rId7"/>
    <p:sldId id="356" r:id="rId8"/>
    <p:sldId id="329" r:id="rId9"/>
    <p:sldId id="330" r:id="rId10"/>
    <p:sldId id="357" r:id="rId11"/>
    <p:sldId id="331" r:id="rId12"/>
    <p:sldId id="358" r:id="rId13"/>
    <p:sldId id="332" r:id="rId14"/>
    <p:sldId id="333" r:id="rId15"/>
    <p:sldId id="334" r:id="rId16"/>
    <p:sldId id="359" r:id="rId17"/>
    <p:sldId id="355" r:id="rId18"/>
    <p:sldId id="336" r:id="rId19"/>
    <p:sldId id="360" r:id="rId20"/>
    <p:sldId id="337" r:id="rId21"/>
    <p:sldId id="338" r:id="rId22"/>
    <p:sldId id="339" r:id="rId23"/>
    <p:sldId id="340" r:id="rId24"/>
    <p:sldId id="361" r:id="rId25"/>
    <p:sldId id="345" r:id="rId26"/>
    <p:sldId id="351" r:id="rId27"/>
    <p:sldId id="365" r:id="rId28"/>
    <p:sldId id="368" r:id="rId29"/>
    <p:sldId id="367" r:id="rId30"/>
    <p:sldId id="364" r:id="rId31"/>
    <p:sldId id="349" r:id="rId32"/>
    <p:sldId id="348" r:id="rId33"/>
    <p:sldId id="346" r:id="rId34"/>
    <p:sldId id="362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53BFDB-108E-4C3F-B670-4E4C4AF07BA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431BCE5-6895-45DE-B981-2C1AAE9E710B}">
      <dgm:prSet phldrT="[Текст]" custT="1"/>
      <dgm:spPr/>
      <dgm:t>
        <a:bodyPr/>
        <a:lstStyle/>
        <a:p>
          <a:r>
            <a:rPr lang="ru-RU" sz="3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Фантастическое</a:t>
          </a:r>
          <a:r>
            <a:rPr lang="ru-RU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D9439B43-6CFF-4AB4-89F6-B660FAC8CF80}" type="parTrans" cxnId="{A25ADE4A-49F7-480B-A4E6-A0026E28CB4C}">
      <dgm:prSet/>
      <dgm:spPr/>
      <dgm:t>
        <a:bodyPr/>
        <a:lstStyle/>
        <a:p>
          <a:endParaRPr lang="ru-RU"/>
        </a:p>
      </dgm:t>
    </dgm:pt>
    <dgm:pt modelId="{15612AAC-5C92-4A8C-B75D-BE1BB44D4B1C}" type="sibTrans" cxnId="{A25ADE4A-49F7-480B-A4E6-A0026E28CB4C}">
      <dgm:prSet/>
      <dgm:spPr/>
      <dgm:t>
        <a:bodyPr/>
        <a:lstStyle/>
        <a:p>
          <a:endParaRPr lang="ru-RU"/>
        </a:p>
      </dgm:t>
    </dgm:pt>
    <dgm:pt modelId="{E3177018-3C63-4202-84E0-D221545267F5}">
      <dgm:prSet phldrT="[Текст]" custT="1"/>
      <dgm:spPr/>
      <dgm:t>
        <a:bodyPr/>
        <a:lstStyle/>
        <a:p>
          <a:r>
            <a:rPr lang="ru-RU" sz="3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Реалистическое </a:t>
          </a:r>
        </a:p>
      </dgm:t>
    </dgm:pt>
    <dgm:pt modelId="{0BAAF925-B18D-4BEC-BEB4-969AAA768203}" type="parTrans" cxnId="{D2112FB0-4D96-40CF-95BA-BF4AEF99E26C}">
      <dgm:prSet/>
      <dgm:spPr/>
      <dgm:t>
        <a:bodyPr/>
        <a:lstStyle/>
        <a:p>
          <a:endParaRPr lang="ru-RU"/>
        </a:p>
      </dgm:t>
    </dgm:pt>
    <dgm:pt modelId="{C73D36DA-4A40-464F-A97A-B6D713B38088}" type="sibTrans" cxnId="{D2112FB0-4D96-40CF-95BA-BF4AEF99E26C}">
      <dgm:prSet/>
      <dgm:spPr/>
      <dgm:t>
        <a:bodyPr/>
        <a:lstStyle/>
        <a:p>
          <a:endParaRPr lang="ru-RU"/>
        </a:p>
      </dgm:t>
    </dgm:pt>
    <dgm:pt modelId="{CA492944-8F69-4765-9281-A18147AF5625}" type="pres">
      <dgm:prSet presAssocID="{3F53BFDB-108E-4C3F-B670-4E4C4AF07BA6}" presName="compositeShape" presStyleCnt="0">
        <dgm:presLayoutVars>
          <dgm:chMax val="7"/>
          <dgm:dir/>
          <dgm:resizeHandles val="exact"/>
        </dgm:presLayoutVars>
      </dgm:prSet>
      <dgm:spPr/>
    </dgm:pt>
    <dgm:pt modelId="{90E8B21D-774F-41D5-84AB-CCEB899DCE79}" type="pres">
      <dgm:prSet presAssocID="{6431BCE5-6895-45DE-B981-2C1AAE9E710B}" presName="circ1" presStyleLbl="vennNode1" presStyleIdx="0" presStyleCnt="2"/>
      <dgm:spPr/>
      <dgm:t>
        <a:bodyPr/>
        <a:lstStyle/>
        <a:p>
          <a:endParaRPr lang="ru-RU"/>
        </a:p>
      </dgm:t>
    </dgm:pt>
    <dgm:pt modelId="{2BC40B46-BA46-43AA-B2FE-D60597257492}" type="pres">
      <dgm:prSet presAssocID="{6431BCE5-6895-45DE-B981-2C1AAE9E710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F77F4C-05B6-4C60-AC52-04D6D2278643}" type="pres">
      <dgm:prSet presAssocID="{E3177018-3C63-4202-84E0-D221545267F5}" presName="circ2" presStyleLbl="vennNode1" presStyleIdx="1" presStyleCnt="2"/>
      <dgm:spPr/>
      <dgm:t>
        <a:bodyPr/>
        <a:lstStyle/>
        <a:p>
          <a:endParaRPr lang="ru-RU"/>
        </a:p>
      </dgm:t>
    </dgm:pt>
    <dgm:pt modelId="{AABCA220-804B-4B16-B558-F484EBBD803C}" type="pres">
      <dgm:prSet presAssocID="{E3177018-3C63-4202-84E0-D221545267F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9D49C-464E-4D17-AEB3-5837E4C18A1A}" type="presOf" srcId="{6431BCE5-6895-45DE-B981-2C1AAE9E710B}" destId="{90E8B21D-774F-41D5-84AB-CCEB899DCE79}" srcOrd="0" destOrd="0" presId="urn:microsoft.com/office/officeart/2005/8/layout/venn1"/>
    <dgm:cxn modelId="{B9EAE340-78B7-40FE-A18A-D7E13DBE4037}" type="presOf" srcId="{6431BCE5-6895-45DE-B981-2C1AAE9E710B}" destId="{2BC40B46-BA46-43AA-B2FE-D60597257492}" srcOrd="1" destOrd="0" presId="urn:microsoft.com/office/officeart/2005/8/layout/venn1"/>
    <dgm:cxn modelId="{04C9DA74-5934-4DA2-BDA9-1BEA9AAF134B}" type="presOf" srcId="{E3177018-3C63-4202-84E0-D221545267F5}" destId="{84F77F4C-05B6-4C60-AC52-04D6D2278643}" srcOrd="0" destOrd="0" presId="urn:microsoft.com/office/officeart/2005/8/layout/venn1"/>
    <dgm:cxn modelId="{D2112FB0-4D96-40CF-95BA-BF4AEF99E26C}" srcId="{3F53BFDB-108E-4C3F-B670-4E4C4AF07BA6}" destId="{E3177018-3C63-4202-84E0-D221545267F5}" srcOrd="1" destOrd="0" parTransId="{0BAAF925-B18D-4BEC-BEB4-969AAA768203}" sibTransId="{C73D36DA-4A40-464F-A97A-B6D713B38088}"/>
    <dgm:cxn modelId="{A25ADE4A-49F7-480B-A4E6-A0026E28CB4C}" srcId="{3F53BFDB-108E-4C3F-B670-4E4C4AF07BA6}" destId="{6431BCE5-6895-45DE-B981-2C1AAE9E710B}" srcOrd="0" destOrd="0" parTransId="{D9439B43-6CFF-4AB4-89F6-B660FAC8CF80}" sibTransId="{15612AAC-5C92-4A8C-B75D-BE1BB44D4B1C}"/>
    <dgm:cxn modelId="{CD6D43A9-978B-4014-8F2D-D6A3FFBB9750}" type="presOf" srcId="{3F53BFDB-108E-4C3F-B670-4E4C4AF07BA6}" destId="{CA492944-8F69-4765-9281-A18147AF5625}" srcOrd="0" destOrd="0" presId="urn:microsoft.com/office/officeart/2005/8/layout/venn1"/>
    <dgm:cxn modelId="{E93B5690-96ED-45D1-9B5F-279C40BCFF92}" type="presOf" srcId="{E3177018-3C63-4202-84E0-D221545267F5}" destId="{AABCA220-804B-4B16-B558-F484EBBD803C}" srcOrd="1" destOrd="0" presId="urn:microsoft.com/office/officeart/2005/8/layout/venn1"/>
    <dgm:cxn modelId="{C4831655-F15C-4824-A3E7-267B1EF4CDB9}" type="presParOf" srcId="{CA492944-8F69-4765-9281-A18147AF5625}" destId="{90E8B21D-774F-41D5-84AB-CCEB899DCE79}" srcOrd="0" destOrd="0" presId="urn:microsoft.com/office/officeart/2005/8/layout/venn1"/>
    <dgm:cxn modelId="{FAC76182-0553-4219-BCC7-D0F6DD360EA4}" type="presParOf" srcId="{CA492944-8F69-4765-9281-A18147AF5625}" destId="{2BC40B46-BA46-43AA-B2FE-D60597257492}" srcOrd="1" destOrd="0" presId="urn:microsoft.com/office/officeart/2005/8/layout/venn1"/>
    <dgm:cxn modelId="{B4FAC312-5983-4A84-A736-16406BE9B0FF}" type="presParOf" srcId="{CA492944-8F69-4765-9281-A18147AF5625}" destId="{84F77F4C-05B6-4C60-AC52-04D6D2278643}" srcOrd="2" destOrd="0" presId="urn:microsoft.com/office/officeart/2005/8/layout/venn1"/>
    <dgm:cxn modelId="{5FA86792-CD46-4143-BD92-5073A307ECB5}" type="presParOf" srcId="{CA492944-8F69-4765-9281-A18147AF5625}" destId="{AABCA220-804B-4B16-B558-F484EBBD803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53BFDB-108E-4C3F-B670-4E4C4AF07BA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3177018-3C63-4202-84E0-D221545267F5}">
      <dgm:prSet phldrT="[Текст]" custT="1"/>
      <dgm:spPr/>
      <dgm:t>
        <a:bodyPr/>
        <a:lstStyle/>
        <a:p>
          <a:r>
            <a:rPr lang="ru-RU" sz="2400" b="0" u="sng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Реалистическое</a:t>
          </a:r>
        </a:p>
        <a:p>
          <a:r>
            <a:rPr lang="ru-RU" sz="24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Дрисколл</a:t>
          </a:r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жил на планете Земля.</a:t>
          </a:r>
        </a:p>
        <a:p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Воспринимает людей и мир по</a:t>
          </a:r>
          <a:r>
            <a: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- </a:t>
          </a:r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земному.</a:t>
          </a:r>
        </a:p>
        <a:p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Сажает ростки и семена деревьев, трав, которые растут на Земле.</a:t>
          </a:r>
        </a:p>
        <a:p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Он знает, что леса обеспечат планету кислородом</a:t>
          </a:r>
          <a:r>
            <a:rPr lang="ru-RU" sz="24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gm:t>
    </dgm:pt>
    <dgm:pt modelId="{0BAAF925-B18D-4BEC-BEB4-969AAA768203}" type="parTrans" cxnId="{D2112FB0-4D96-40CF-95BA-BF4AEF99E26C}">
      <dgm:prSet/>
      <dgm:spPr/>
      <dgm:t>
        <a:bodyPr/>
        <a:lstStyle/>
        <a:p>
          <a:endParaRPr lang="ru-RU"/>
        </a:p>
      </dgm:t>
    </dgm:pt>
    <dgm:pt modelId="{C73D36DA-4A40-464F-A97A-B6D713B38088}" type="sibTrans" cxnId="{D2112FB0-4D96-40CF-95BA-BF4AEF99E26C}">
      <dgm:prSet/>
      <dgm:spPr/>
      <dgm:t>
        <a:bodyPr/>
        <a:lstStyle/>
        <a:p>
          <a:endParaRPr lang="ru-RU"/>
        </a:p>
      </dgm:t>
    </dgm:pt>
    <dgm:pt modelId="{6431BCE5-6895-45DE-B981-2C1AAE9E710B}">
      <dgm:prSet phldrT="[Текст]" custT="1"/>
      <dgm:spPr/>
      <dgm:t>
        <a:bodyPr/>
        <a:lstStyle/>
        <a:p>
          <a:r>
            <a:rPr lang="ru-RU" sz="2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</a:t>
          </a:r>
        </a:p>
        <a:p>
          <a:r>
            <a:rPr lang="ru-RU" sz="2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2400" b="0" u="sng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Фантастическое</a:t>
          </a:r>
          <a:r>
            <a:rPr lang="ru-RU" sz="2400" b="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</a:p>
        <a:p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Главный герой Бенджамин </a:t>
          </a:r>
          <a:r>
            <a:rPr lang="ru-RU" sz="24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Дрисколл</a:t>
          </a:r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, землянин, оказался на планете Марс.</a:t>
          </a:r>
        </a:p>
        <a:p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Один сажал марсианские долины. </a:t>
          </a:r>
        </a:p>
        <a:p>
          <a:r>
            <a: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Выросшие за 30 дней     огромные деревья.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endParaRPr lang="ru-RU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612AAC-5C92-4A8C-B75D-BE1BB44D4B1C}" type="sibTrans" cxnId="{A25ADE4A-49F7-480B-A4E6-A0026E28CB4C}">
      <dgm:prSet/>
      <dgm:spPr/>
      <dgm:t>
        <a:bodyPr/>
        <a:lstStyle/>
        <a:p>
          <a:endParaRPr lang="ru-RU"/>
        </a:p>
      </dgm:t>
    </dgm:pt>
    <dgm:pt modelId="{D9439B43-6CFF-4AB4-89F6-B660FAC8CF80}" type="parTrans" cxnId="{A25ADE4A-49F7-480B-A4E6-A0026E28CB4C}">
      <dgm:prSet/>
      <dgm:spPr/>
      <dgm:t>
        <a:bodyPr/>
        <a:lstStyle/>
        <a:p>
          <a:endParaRPr lang="ru-RU"/>
        </a:p>
      </dgm:t>
    </dgm:pt>
    <dgm:pt modelId="{CA492944-8F69-4765-9281-A18147AF5625}" type="pres">
      <dgm:prSet presAssocID="{3F53BFDB-108E-4C3F-B670-4E4C4AF07BA6}" presName="compositeShape" presStyleCnt="0">
        <dgm:presLayoutVars>
          <dgm:chMax val="7"/>
          <dgm:dir/>
          <dgm:resizeHandles val="exact"/>
        </dgm:presLayoutVars>
      </dgm:prSet>
      <dgm:spPr/>
    </dgm:pt>
    <dgm:pt modelId="{90E8B21D-774F-41D5-84AB-CCEB899DCE79}" type="pres">
      <dgm:prSet presAssocID="{6431BCE5-6895-45DE-B981-2C1AAE9E710B}" presName="circ1" presStyleLbl="vennNode1" presStyleIdx="0" presStyleCnt="2"/>
      <dgm:spPr/>
      <dgm:t>
        <a:bodyPr/>
        <a:lstStyle/>
        <a:p>
          <a:endParaRPr lang="ru-RU"/>
        </a:p>
      </dgm:t>
    </dgm:pt>
    <dgm:pt modelId="{2BC40B46-BA46-43AA-B2FE-D60597257492}" type="pres">
      <dgm:prSet presAssocID="{6431BCE5-6895-45DE-B981-2C1AAE9E710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F77F4C-05B6-4C60-AC52-04D6D2278643}" type="pres">
      <dgm:prSet presAssocID="{E3177018-3C63-4202-84E0-D221545267F5}" presName="circ2" presStyleLbl="vennNode1" presStyleIdx="1" presStyleCnt="2"/>
      <dgm:spPr/>
      <dgm:t>
        <a:bodyPr/>
        <a:lstStyle/>
        <a:p>
          <a:endParaRPr lang="ru-RU"/>
        </a:p>
      </dgm:t>
    </dgm:pt>
    <dgm:pt modelId="{AABCA220-804B-4B16-B558-F484EBBD803C}" type="pres">
      <dgm:prSet presAssocID="{E3177018-3C63-4202-84E0-D221545267F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79D49C-464E-4D17-AEB3-5837E4C18A1A}" type="presOf" srcId="{6431BCE5-6895-45DE-B981-2C1AAE9E710B}" destId="{90E8B21D-774F-41D5-84AB-CCEB899DCE79}" srcOrd="0" destOrd="0" presId="urn:microsoft.com/office/officeart/2005/8/layout/venn1"/>
    <dgm:cxn modelId="{B9EAE340-78B7-40FE-A18A-D7E13DBE4037}" type="presOf" srcId="{6431BCE5-6895-45DE-B981-2C1AAE9E710B}" destId="{2BC40B46-BA46-43AA-B2FE-D60597257492}" srcOrd="1" destOrd="0" presId="urn:microsoft.com/office/officeart/2005/8/layout/venn1"/>
    <dgm:cxn modelId="{04C9DA74-5934-4DA2-BDA9-1BEA9AAF134B}" type="presOf" srcId="{E3177018-3C63-4202-84E0-D221545267F5}" destId="{84F77F4C-05B6-4C60-AC52-04D6D2278643}" srcOrd="0" destOrd="0" presId="urn:microsoft.com/office/officeart/2005/8/layout/venn1"/>
    <dgm:cxn modelId="{D2112FB0-4D96-40CF-95BA-BF4AEF99E26C}" srcId="{3F53BFDB-108E-4C3F-B670-4E4C4AF07BA6}" destId="{E3177018-3C63-4202-84E0-D221545267F5}" srcOrd="1" destOrd="0" parTransId="{0BAAF925-B18D-4BEC-BEB4-969AAA768203}" sibTransId="{C73D36DA-4A40-464F-A97A-B6D713B38088}"/>
    <dgm:cxn modelId="{A25ADE4A-49F7-480B-A4E6-A0026E28CB4C}" srcId="{3F53BFDB-108E-4C3F-B670-4E4C4AF07BA6}" destId="{6431BCE5-6895-45DE-B981-2C1AAE9E710B}" srcOrd="0" destOrd="0" parTransId="{D9439B43-6CFF-4AB4-89F6-B660FAC8CF80}" sibTransId="{15612AAC-5C92-4A8C-B75D-BE1BB44D4B1C}"/>
    <dgm:cxn modelId="{CD6D43A9-978B-4014-8F2D-D6A3FFBB9750}" type="presOf" srcId="{3F53BFDB-108E-4C3F-B670-4E4C4AF07BA6}" destId="{CA492944-8F69-4765-9281-A18147AF5625}" srcOrd="0" destOrd="0" presId="urn:microsoft.com/office/officeart/2005/8/layout/venn1"/>
    <dgm:cxn modelId="{E93B5690-96ED-45D1-9B5F-279C40BCFF92}" type="presOf" srcId="{E3177018-3C63-4202-84E0-D221545267F5}" destId="{AABCA220-804B-4B16-B558-F484EBBD803C}" srcOrd="1" destOrd="0" presId="urn:microsoft.com/office/officeart/2005/8/layout/venn1"/>
    <dgm:cxn modelId="{C4831655-F15C-4824-A3E7-267B1EF4CDB9}" type="presParOf" srcId="{CA492944-8F69-4765-9281-A18147AF5625}" destId="{90E8B21D-774F-41D5-84AB-CCEB899DCE79}" srcOrd="0" destOrd="0" presId="urn:microsoft.com/office/officeart/2005/8/layout/venn1"/>
    <dgm:cxn modelId="{FAC76182-0553-4219-BCC7-D0F6DD360EA4}" type="presParOf" srcId="{CA492944-8F69-4765-9281-A18147AF5625}" destId="{2BC40B46-BA46-43AA-B2FE-D60597257492}" srcOrd="1" destOrd="0" presId="urn:microsoft.com/office/officeart/2005/8/layout/venn1"/>
    <dgm:cxn modelId="{B4FAC312-5983-4A84-A736-16406BE9B0FF}" type="presParOf" srcId="{CA492944-8F69-4765-9281-A18147AF5625}" destId="{84F77F4C-05B6-4C60-AC52-04D6D2278643}" srcOrd="2" destOrd="0" presId="urn:microsoft.com/office/officeart/2005/8/layout/venn1"/>
    <dgm:cxn modelId="{5FA86792-CD46-4143-BD92-5073A307ECB5}" type="presParOf" srcId="{CA492944-8F69-4765-9281-A18147AF5625}" destId="{AABCA220-804B-4B16-B558-F484EBBD803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91F5D1-2DF9-4E77-A421-E94A7C5EBE6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0"/>
      <dgm:spPr/>
    </dgm:pt>
    <dgm:pt modelId="{36A71680-A2A9-419A-8997-9644CE8A4379}">
      <dgm:prSet phldrT="[Текст]" phldr="1"/>
      <dgm:spPr/>
      <dgm:t>
        <a:bodyPr/>
        <a:lstStyle/>
        <a:p>
          <a:endParaRPr lang="ru-RU"/>
        </a:p>
      </dgm:t>
    </dgm:pt>
    <dgm:pt modelId="{61962DE5-F9DC-4043-BBD1-AB6DD5E88DC5}" type="parTrans" cxnId="{AF53C556-B90A-4DBA-B926-88B667E9DEC8}">
      <dgm:prSet/>
      <dgm:spPr/>
      <dgm:t>
        <a:bodyPr/>
        <a:lstStyle/>
        <a:p>
          <a:endParaRPr lang="ru-RU"/>
        </a:p>
      </dgm:t>
    </dgm:pt>
    <dgm:pt modelId="{8147B76E-B147-4838-8E42-FB44B91043C6}" type="sibTrans" cxnId="{AF53C556-B90A-4DBA-B926-88B667E9DEC8}">
      <dgm:prSet/>
      <dgm:spPr/>
      <dgm:t>
        <a:bodyPr/>
        <a:lstStyle/>
        <a:p>
          <a:endParaRPr lang="ru-RU"/>
        </a:p>
      </dgm:t>
    </dgm:pt>
    <dgm:pt modelId="{3885A80E-5DFE-4027-B9D5-2260329098FC}">
      <dgm:prSet phldrT="[Текст]" phldr="1"/>
      <dgm:spPr/>
      <dgm:t>
        <a:bodyPr/>
        <a:lstStyle/>
        <a:p>
          <a:endParaRPr lang="ru-RU"/>
        </a:p>
      </dgm:t>
    </dgm:pt>
    <dgm:pt modelId="{E412CEC2-198A-4793-A23F-473A030090BD}" type="parTrans" cxnId="{F3EF327F-A44E-4012-968F-31F0C1A0A13E}">
      <dgm:prSet/>
      <dgm:spPr/>
      <dgm:t>
        <a:bodyPr/>
        <a:lstStyle/>
        <a:p>
          <a:endParaRPr lang="ru-RU"/>
        </a:p>
      </dgm:t>
    </dgm:pt>
    <dgm:pt modelId="{4A95A66B-978B-4FFF-A324-0E6671A91A7F}" type="sibTrans" cxnId="{F3EF327F-A44E-4012-968F-31F0C1A0A13E}">
      <dgm:prSet/>
      <dgm:spPr/>
      <dgm:t>
        <a:bodyPr/>
        <a:lstStyle/>
        <a:p>
          <a:endParaRPr lang="ru-RU"/>
        </a:p>
      </dgm:t>
    </dgm:pt>
    <dgm:pt modelId="{D0D37139-4355-4CFE-81E7-9D69549AF6E5}">
      <dgm:prSet phldrT="[Текст]" phldr="1"/>
      <dgm:spPr/>
      <dgm:t>
        <a:bodyPr/>
        <a:lstStyle/>
        <a:p>
          <a:endParaRPr lang="ru-RU"/>
        </a:p>
      </dgm:t>
    </dgm:pt>
    <dgm:pt modelId="{511BEB89-71C2-47DD-9106-B09F5F5F5FB1}" type="parTrans" cxnId="{53318B49-ADB6-4B95-B9C5-08DC87952C7E}">
      <dgm:prSet/>
      <dgm:spPr/>
      <dgm:t>
        <a:bodyPr/>
        <a:lstStyle/>
        <a:p>
          <a:endParaRPr lang="ru-RU"/>
        </a:p>
      </dgm:t>
    </dgm:pt>
    <dgm:pt modelId="{D453ED74-BD58-4F02-B54C-9D1F6E14C82D}" type="sibTrans" cxnId="{53318B49-ADB6-4B95-B9C5-08DC87952C7E}">
      <dgm:prSet/>
      <dgm:spPr/>
      <dgm:t>
        <a:bodyPr/>
        <a:lstStyle/>
        <a:p>
          <a:endParaRPr lang="ru-RU"/>
        </a:p>
      </dgm:t>
    </dgm:pt>
    <dgm:pt modelId="{7E470855-E685-473A-8B5B-BA880151B55E}" type="pres">
      <dgm:prSet presAssocID="{E291F5D1-2DF9-4E77-A421-E94A7C5EBE65}" presName="compositeShape" presStyleCnt="0">
        <dgm:presLayoutVars>
          <dgm:chMax val="7"/>
          <dgm:dir/>
          <dgm:resizeHandles val="exact"/>
        </dgm:presLayoutVars>
      </dgm:prSet>
      <dgm:spPr/>
    </dgm:pt>
    <dgm:pt modelId="{278519C3-774F-4E68-85B6-08031FDE7463}" type="pres">
      <dgm:prSet presAssocID="{36A71680-A2A9-419A-8997-9644CE8A4379}" presName="circ1" presStyleLbl="vennNode1" presStyleIdx="0" presStyleCnt="3"/>
      <dgm:spPr/>
      <dgm:t>
        <a:bodyPr/>
        <a:lstStyle/>
        <a:p>
          <a:endParaRPr lang="ru-RU"/>
        </a:p>
      </dgm:t>
    </dgm:pt>
    <dgm:pt modelId="{0914A4B9-E1CA-40E1-9B11-8224B8AF07F3}" type="pres">
      <dgm:prSet presAssocID="{36A71680-A2A9-419A-8997-9644CE8A437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4813E-505C-456E-B878-250D0917F1A6}" type="pres">
      <dgm:prSet presAssocID="{3885A80E-5DFE-4027-B9D5-2260329098FC}" presName="circ2" presStyleLbl="vennNode1" presStyleIdx="1" presStyleCnt="3"/>
      <dgm:spPr/>
      <dgm:t>
        <a:bodyPr/>
        <a:lstStyle/>
        <a:p>
          <a:endParaRPr lang="ru-RU"/>
        </a:p>
      </dgm:t>
    </dgm:pt>
    <dgm:pt modelId="{D36688AF-0801-467D-864B-99E11B782BE2}" type="pres">
      <dgm:prSet presAssocID="{3885A80E-5DFE-4027-B9D5-2260329098F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36076-2C50-4266-A68E-1E611C4C1C6D}" type="pres">
      <dgm:prSet presAssocID="{D0D37139-4355-4CFE-81E7-9D69549AF6E5}" presName="circ3" presStyleLbl="vennNode1" presStyleIdx="2" presStyleCnt="3"/>
      <dgm:spPr/>
      <dgm:t>
        <a:bodyPr/>
        <a:lstStyle/>
        <a:p>
          <a:endParaRPr lang="ru-RU"/>
        </a:p>
      </dgm:t>
    </dgm:pt>
    <dgm:pt modelId="{90959B59-42E7-43D3-80F7-B1CC29324B13}" type="pres">
      <dgm:prSet presAssocID="{D0D37139-4355-4CFE-81E7-9D69549AF6E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53C556-B90A-4DBA-B926-88B667E9DEC8}" srcId="{E291F5D1-2DF9-4E77-A421-E94A7C5EBE65}" destId="{36A71680-A2A9-419A-8997-9644CE8A4379}" srcOrd="0" destOrd="0" parTransId="{61962DE5-F9DC-4043-BBD1-AB6DD5E88DC5}" sibTransId="{8147B76E-B147-4838-8E42-FB44B91043C6}"/>
    <dgm:cxn modelId="{6A160B5E-8477-48DD-B010-B4072D899AFD}" type="presOf" srcId="{36A71680-A2A9-419A-8997-9644CE8A4379}" destId="{278519C3-774F-4E68-85B6-08031FDE7463}" srcOrd="0" destOrd="0" presId="urn:microsoft.com/office/officeart/2005/8/layout/venn1"/>
    <dgm:cxn modelId="{F3817D83-CA10-48B6-9EA9-C8997091690C}" type="presOf" srcId="{3885A80E-5DFE-4027-B9D5-2260329098FC}" destId="{D36688AF-0801-467D-864B-99E11B782BE2}" srcOrd="1" destOrd="0" presId="urn:microsoft.com/office/officeart/2005/8/layout/venn1"/>
    <dgm:cxn modelId="{755C685E-B65B-45B0-A9E7-A50DD8770ECA}" type="presOf" srcId="{3885A80E-5DFE-4027-B9D5-2260329098FC}" destId="{9854813E-505C-456E-B878-250D0917F1A6}" srcOrd="0" destOrd="0" presId="urn:microsoft.com/office/officeart/2005/8/layout/venn1"/>
    <dgm:cxn modelId="{53318B49-ADB6-4B95-B9C5-08DC87952C7E}" srcId="{E291F5D1-2DF9-4E77-A421-E94A7C5EBE65}" destId="{D0D37139-4355-4CFE-81E7-9D69549AF6E5}" srcOrd="2" destOrd="0" parTransId="{511BEB89-71C2-47DD-9106-B09F5F5F5FB1}" sibTransId="{D453ED74-BD58-4F02-B54C-9D1F6E14C82D}"/>
    <dgm:cxn modelId="{7B26B181-D8B0-4D2A-B6AC-A470CCD1B8B4}" type="presOf" srcId="{E291F5D1-2DF9-4E77-A421-E94A7C5EBE65}" destId="{7E470855-E685-473A-8B5B-BA880151B55E}" srcOrd="0" destOrd="0" presId="urn:microsoft.com/office/officeart/2005/8/layout/venn1"/>
    <dgm:cxn modelId="{BBC4A174-5E25-436A-A755-2181F74306B3}" type="presOf" srcId="{D0D37139-4355-4CFE-81E7-9D69549AF6E5}" destId="{90959B59-42E7-43D3-80F7-B1CC29324B13}" srcOrd="1" destOrd="0" presId="urn:microsoft.com/office/officeart/2005/8/layout/venn1"/>
    <dgm:cxn modelId="{F3EF327F-A44E-4012-968F-31F0C1A0A13E}" srcId="{E291F5D1-2DF9-4E77-A421-E94A7C5EBE65}" destId="{3885A80E-5DFE-4027-B9D5-2260329098FC}" srcOrd="1" destOrd="0" parTransId="{E412CEC2-198A-4793-A23F-473A030090BD}" sibTransId="{4A95A66B-978B-4FFF-A324-0E6671A91A7F}"/>
    <dgm:cxn modelId="{3A97AA90-4CEC-4C03-A7A8-49F1BEF1E859}" type="presOf" srcId="{36A71680-A2A9-419A-8997-9644CE8A4379}" destId="{0914A4B9-E1CA-40E1-9B11-8224B8AF07F3}" srcOrd="1" destOrd="0" presId="urn:microsoft.com/office/officeart/2005/8/layout/venn1"/>
    <dgm:cxn modelId="{94A74325-1989-40FF-88AB-2F0CFCE449E0}" type="presOf" srcId="{D0D37139-4355-4CFE-81E7-9D69549AF6E5}" destId="{04736076-2C50-4266-A68E-1E611C4C1C6D}" srcOrd="0" destOrd="0" presId="urn:microsoft.com/office/officeart/2005/8/layout/venn1"/>
    <dgm:cxn modelId="{3CFA93D7-4163-4872-922E-77A7BB58B8BE}" type="presParOf" srcId="{7E470855-E685-473A-8B5B-BA880151B55E}" destId="{278519C3-774F-4E68-85B6-08031FDE7463}" srcOrd="0" destOrd="0" presId="urn:microsoft.com/office/officeart/2005/8/layout/venn1"/>
    <dgm:cxn modelId="{22B25660-A065-40FB-BC8B-B2334E4F5E9B}" type="presParOf" srcId="{7E470855-E685-473A-8B5B-BA880151B55E}" destId="{0914A4B9-E1CA-40E1-9B11-8224B8AF07F3}" srcOrd="1" destOrd="0" presId="urn:microsoft.com/office/officeart/2005/8/layout/venn1"/>
    <dgm:cxn modelId="{A8096CA2-8B94-4180-8EC3-63901B5A2564}" type="presParOf" srcId="{7E470855-E685-473A-8B5B-BA880151B55E}" destId="{9854813E-505C-456E-B878-250D0917F1A6}" srcOrd="2" destOrd="0" presId="urn:microsoft.com/office/officeart/2005/8/layout/venn1"/>
    <dgm:cxn modelId="{5916BDC3-D8FB-4CB5-877E-184652B7B4BC}" type="presParOf" srcId="{7E470855-E685-473A-8B5B-BA880151B55E}" destId="{D36688AF-0801-467D-864B-99E11B782BE2}" srcOrd="3" destOrd="0" presId="urn:microsoft.com/office/officeart/2005/8/layout/venn1"/>
    <dgm:cxn modelId="{82C8D863-52B4-4644-90A7-0C4DDCDEAF1F}" type="presParOf" srcId="{7E470855-E685-473A-8B5B-BA880151B55E}" destId="{04736076-2C50-4266-A68E-1E611C4C1C6D}" srcOrd="4" destOrd="0" presId="urn:microsoft.com/office/officeart/2005/8/layout/venn1"/>
    <dgm:cxn modelId="{004DAA8E-35FB-4345-8F44-2BEA9E5500AE}" type="presParOf" srcId="{7E470855-E685-473A-8B5B-BA880151B55E}" destId="{90959B59-42E7-43D3-80F7-B1CC29324B1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8B21D-774F-41D5-84AB-CCEB899DCE79}">
      <dsp:nvSpPr>
        <dsp:cNvPr id="0" name=""/>
        <dsp:cNvSpPr/>
      </dsp:nvSpPr>
      <dsp:spPr>
        <a:xfrm>
          <a:off x="972678" y="14318"/>
          <a:ext cx="5235513" cy="52355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Фантастическое</a:t>
          </a:r>
          <a:r>
            <a:rPr lang="ru-RU" sz="320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1703763" y="631698"/>
        <a:ext cx="3018674" cy="4000754"/>
      </dsp:txXfrm>
    </dsp:sp>
    <dsp:sp modelId="{84F77F4C-05B6-4C60-AC52-04D6D2278643}">
      <dsp:nvSpPr>
        <dsp:cNvPr id="0" name=""/>
        <dsp:cNvSpPr/>
      </dsp:nvSpPr>
      <dsp:spPr>
        <a:xfrm>
          <a:off x="4746020" y="14318"/>
          <a:ext cx="5235513" cy="52355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Реалистическое </a:t>
          </a:r>
        </a:p>
      </dsp:txBody>
      <dsp:txXfrm>
        <a:off x="6231774" y="631698"/>
        <a:ext cx="3018674" cy="4000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E8B21D-774F-41D5-84AB-CCEB899DCE79}">
      <dsp:nvSpPr>
        <dsp:cNvPr id="0" name=""/>
        <dsp:cNvSpPr/>
      </dsp:nvSpPr>
      <dsp:spPr>
        <a:xfrm>
          <a:off x="1046733" y="14553"/>
          <a:ext cx="5321423" cy="532142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r>
            <a:rPr lang="ru-RU" sz="2400" b="0" u="sng" kern="1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Фантастическое</a:t>
          </a:r>
          <a:r>
            <a:rPr lang="ru-RU" sz="2400" b="0" kern="1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Главный герой Бенджамин </a:t>
          </a:r>
          <a:r>
            <a:rPr lang="ru-RU" sz="240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Дрисколл</a:t>
          </a: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, землянин, оказался на планете Марс.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Один сажал марсианские долины.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Выросшие за 30 дней     огромные деревья.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ea typeface="Tahoma" panose="020B0604030504040204" pitchFamily="34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9815" y="642063"/>
        <a:ext cx="3068207" cy="4066402"/>
      </dsp:txXfrm>
    </dsp:sp>
    <dsp:sp modelId="{84F77F4C-05B6-4C60-AC52-04D6D2278643}">
      <dsp:nvSpPr>
        <dsp:cNvPr id="0" name=""/>
        <dsp:cNvSpPr/>
      </dsp:nvSpPr>
      <dsp:spPr>
        <a:xfrm>
          <a:off x="4881993" y="14553"/>
          <a:ext cx="5321423" cy="532142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u="sng" kern="1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Реалистическое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err="1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Дрисколл</a:t>
          </a: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жил на планете Земля.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Воспринимает людей и мир по</a:t>
          </a:r>
          <a:r>
            <a:rPr lang="en-US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- </a:t>
          </a: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земному.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Сажает ростки и семена деревьев, трав, которые растут на Земле.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Он знает, что леса обеспечат планету кислородом</a:t>
          </a:r>
          <a:r>
            <a:rPr lang="ru-RU" sz="2400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</a:p>
      </dsp:txBody>
      <dsp:txXfrm>
        <a:off x="6392127" y="642063"/>
        <a:ext cx="3068207" cy="40664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519C3-774F-4E68-85B6-08031FDE7463}">
      <dsp:nvSpPr>
        <dsp:cNvPr id="0" name=""/>
        <dsp:cNvSpPr/>
      </dsp:nvSpPr>
      <dsp:spPr>
        <a:xfrm>
          <a:off x="3724751" y="50482"/>
          <a:ext cx="2423160" cy="24231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4047839" y="474535"/>
        <a:ext cx="1776984" cy="1090422"/>
      </dsp:txXfrm>
    </dsp:sp>
    <dsp:sp modelId="{9854813E-505C-456E-B878-250D0917F1A6}">
      <dsp:nvSpPr>
        <dsp:cNvPr id="0" name=""/>
        <dsp:cNvSpPr/>
      </dsp:nvSpPr>
      <dsp:spPr>
        <a:xfrm>
          <a:off x="4599108" y="1564957"/>
          <a:ext cx="2423160" cy="24231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/>
        </a:p>
      </dsp:txBody>
      <dsp:txXfrm>
        <a:off x="5340191" y="2190940"/>
        <a:ext cx="1453896" cy="1332738"/>
      </dsp:txXfrm>
    </dsp:sp>
    <dsp:sp modelId="{04736076-2C50-4266-A68E-1E611C4C1C6D}">
      <dsp:nvSpPr>
        <dsp:cNvPr id="0" name=""/>
        <dsp:cNvSpPr/>
      </dsp:nvSpPr>
      <dsp:spPr>
        <a:xfrm>
          <a:off x="2850394" y="1564957"/>
          <a:ext cx="2423160" cy="242316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800" kern="1200"/>
        </a:p>
      </dsp:txBody>
      <dsp:txXfrm>
        <a:off x="3078575" y="2190940"/>
        <a:ext cx="1453896" cy="1332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CF93D-3316-4269-9426-0927A009152E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CE3C5-1BC4-4570-86B5-6EB495D9B7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77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17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2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433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923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47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2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570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582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983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49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47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5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68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55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4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75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7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23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18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76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9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9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4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8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4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1703513" y="2928935"/>
            <a:ext cx="8568951" cy="19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defTabSz="914400">
              <a:buClr>
                <a:srgbClr val="000000"/>
              </a:buClr>
            </a:pPr>
            <a:r>
              <a:rPr lang="ru-RU" altLang="en-US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ТЕМА УРОКА: </a:t>
            </a:r>
          </a:p>
          <a:p>
            <a:pPr algn="ctr" defTabSz="914400">
              <a:buClr>
                <a:srgbClr val="000000"/>
              </a:buClr>
            </a:pPr>
            <a:r>
              <a:rPr lang="ru-RU" altLang="en-US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Рэй Дуглас Брэдбери  «Зеленое утро»</a:t>
            </a:r>
            <a:br>
              <a:rPr lang="ru-RU" altLang="en-US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altLang="en-US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Раздел : «Через тернии к звёздам»</a:t>
            </a:r>
          </a:p>
          <a:p>
            <a:pPr algn="ctr" defTabSz="914400">
              <a:buClr>
                <a:srgbClr val="000000"/>
              </a:buClr>
            </a:pPr>
            <a:r>
              <a:rPr lang="en-US" altLang="ru-RU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 </a:t>
            </a:r>
            <a:r>
              <a:rPr lang="ru-RU" altLang="ru-RU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класс с казахским языком обучения</a:t>
            </a:r>
          </a:p>
          <a:p>
            <a:pPr algn="ctr" defTabSz="914400">
              <a:buClr>
                <a:srgbClr val="000000"/>
              </a:buClr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 defTabSz="914400">
              <a:buClr>
                <a:srgbClr val="000000"/>
              </a:buClr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 defTabSz="914400">
              <a:buClr>
                <a:srgbClr val="000000"/>
              </a:buClr>
            </a:pPr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2626275" y="6137481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2809537" y="6315178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64409" y="353664"/>
            <a:ext cx="301351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Примерный ответ: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463040" y="1475135"/>
            <a:ext cx="9110749" cy="3288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Действие и время происходят на Марсе, будущее рисуется как действительность настоящего дня. Добро побеждает благодаря приему фантастики: необыкновенный  марсианский дождь дает за одну ночь волшебную силу деревьям. Делать  добро  даже  тогда,  когда, казалось  бы,  нет  надежды получить отдачу. Хорошее в жизни не пропадает бесследно. Спешите делать добро!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777370" y="376054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Задание 3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59564" y="1383076"/>
            <a:ext cx="9872871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61112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Проанализируйте  эпизоды рассказа и проследите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,как меняются главный герой и планета.</a:t>
            </a: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graphicFrame>
        <p:nvGraphicFramePr>
          <p:cNvPr id="9" name="Таблица 7">
            <a:extLst>
              <a:ext uri="{FF2B5EF4-FFF2-40B4-BE49-F238E27FC236}">
                <a16:creationId xmlns:a16="http://schemas.microsoft.com/office/drawing/2014/main" id="{51A89256-3F92-4796-9C2C-324E2F2A95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5607042"/>
              </p:ext>
            </p:extLst>
          </p:nvPr>
        </p:nvGraphicFramePr>
        <p:xfrm>
          <a:off x="235225" y="2447411"/>
          <a:ext cx="11688420" cy="4280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151">
                  <a:extLst>
                    <a:ext uri="{9D8B030D-6E8A-4147-A177-3AD203B41FA5}">
                      <a16:colId xmlns:a16="http://schemas.microsoft.com/office/drawing/2014/main" val="3528457239"/>
                    </a:ext>
                  </a:extLst>
                </a:gridCol>
                <a:gridCol w="4023361">
                  <a:extLst>
                    <a:ext uri="{9D8B030D-6E8A-4147-A177-3AD203B41FA5}">
                      <a16:colId xmlns:a16="http://schemas.microsoft.com/office/drawing/2014/main" val="3550703810"/>
                    </a:ext>
                  </a:extLst>
                </a:gridCol>
                <a:gridCol w="4314908">
                  <a:extLst>
                    <a:ext uri="{9D8B030D-6E8A-4147-A177-3AD203B41FA5}">
                      <a16:colId xmlns:a16="http://schemas.microsoft.com/office/drawing/2014/main" val="2986581908"/>
                    </a:ext>
                  </a:extLst>
                </a:gridCol>
              </a:tblGrid>
              <a:tr h="1276049"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Вопросы: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До дождя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После дождя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036930"/>
                  </a:ext>
                </a:extLst>
              </a:tr>
              <a:tr h="163891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1. Как чувствовал себя Бенджамин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Дрисколл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38127"/>
                  </a:ext>
                </a:extLst>
              </a:tr>
              <a:tr h="136548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2. Как описывается  природа Марса?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586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83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777370" y="376054"/>
            <a:ext cx="22001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Дескриптор: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291473" y="2575084"/>
            <a:ext cx="9872871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611120" algn="l"/>
              </a:tabLst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-выписывает   эпизоды рассказа 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,как меняются главный герой и планета до дождя и после дождя.</a:t>
            </a: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75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3964647" y="381728"/>
            <a:ext cx="349121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611120" algn="l"/>
              </a:tabLs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Примерные ответы:   </a:t>
            </a:r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graphicFrame>
        <p:nvGraphicFramePr>
          <p:cNvPr id="9" name="Таблица 7">
            <a:extLst>
              <a:ext uri="{FF2B5EF4-FFF2-40B4-BE49-F238E27FC236}">
                <a16:creationId xmlns:a16="http://schemas.microsoft.com/office/drawing/2014/main" id="{51A89256-3F92-4796-9C2C-324E2F2A95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850412"/>
              </p:ext>
            </p:extLst>
          </p:nvPr>
        </p:nvGraphicFramePr>
        <p:xfrm>
          <a:off x="245163" y="1409331"/>
          <a:ext cx="11701672" cy="4908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3949">
                  <a:extLst>
                    <a:ext uri="{9D8B030D-6E8A-4147-A177-3AD203B41FA5}">
                      <a16:colId xmlns:a16="http://schemas.microsoft.com/office/drawing/2014/main" val="3528457239"/>
                    </a:ext>
                  </a:extLst>
                </a:gridCol>
                <a:gridCol w="4027922">
                  <a:extLst>
                    <a:ext uri="{9D8B030D-6E8A-4147-A177-3AD203B41FA5}">
                      <a16:colId xmlns:a16="http://schemas.microsoft.com/office/drawing/2014/main" val="3550703810"/>
                    </a:ext>
                  </a:extLst>
                </a:gridCol>
                <a:gridCol w="4319801">
                  <a:extLst>
                    <a:ext uri="{9D8B030D-6E8A-4147-A177-3AD203B41FA5}">
                      <a16:colId xmlns:a16="http://schemas.microsoft.com/office/drawing/2014/main" val="2986581908"/>
                    </a:ext>
                  </a:extLst>
                </a:gridCol>
              </a:tblGrid>
              <a:tr h="1443616">
                <a:tc>
                  <a:txBody>
                    <a:bodyPr/>
                    <a:lstStyle/>
                    <a:p>
                      <a:r>
                        <a:rPr lang="ru-RU" sz="3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Вопросы: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3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До дождя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ru-RU" sz="3200" b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После дождя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036930"/>
                  </a:ext>
                </a:extLst>
              </a:tr>
              <a:tr h="1854137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1. Как чувствовал себя Бенджамин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Дрисколл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Потерял сознание . Потемнело в глазах, и Марс дважды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обернулся вокруг своей оси. Ноздри жадно раздулись,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когда он пытался втянуть в легкие воздух, которого не было.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Жадно глотнул зеленого нектара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- и потерял сознание от избытка воздуха.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38127"/>
                  </a:ext>
                </a:extLst>
              </a:tr>
              <a:tr h="1544797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2. Как описывается  природа Марса?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Вокруг ни клочка зелени, куда ни глянь-пусто. Сушь стояла невиданная.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Кислород, свежий, чистый, морозно-холодный зеленый кислород превратил высохшую долину реки.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586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381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28607" y="347990"/>
            <a:ext cx="1766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Задание 4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918101" y="1480810"/>
            <a:ext cx="83557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Найдите созвучие между рассказом и картиной. </a:t>
            </a:r>
          </a:p>
          <a:p>
            <a:pPr marL="45720" algn="ctr"/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чём оно?</a:t>
            </a:r>
          </a:p>
          <a:p>
            <a:pPr marL="388620" indent="-342900">
              <a:buFontTx/>
              <a:buChar char="-"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87E76D-3A39-4651-8323-4FAF2DD16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93" y="2575560"/>
            <a:ext cx="4497673" cy="4042194"/>
          </a:xfrm>
          <a:prstGeom prst="rect">
            <a:avLst/>
          </a:prstGeom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A52B38-8B7A-4060-AE76-65299B67FFB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426" y="2575560"/>
            <a:ext cx="4598446" cy="4042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417426" y="2693840"/>
            <a:ext cx="5186509" cy="307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Винсент Ван Гог «Сеятель на закате солнца»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10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28607" y="347990"/>
            <a:ext cx="2559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Дескриптор: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636889" y="1480810"/>
            <a:ext cx="950888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algn="ctr"/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algn="ctr"/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algn="ctr"/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-находит  созвучие между рассказом и картиной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88620" indent="-342900">
              <a:buFontTx/>
              <a:buChar char="-"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08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822E2FB3-8FDD-4D8E-AB48-D1DEA3FE6A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6407076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28607" y="347990"/>
            <a:ext cx="3103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Примерный ответ: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87E76D-3A39-4651-8323-4FAF2DD16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627" y="2467816"/>
            <a:ext cx="4066697" cy="4042194"/>
          </a:xfrm>
          <a:prstGeom prst="rect">
            <a:avLst/>
          </a:prstGeom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A52B38-8B7A-4060-AE76-65299B67FFB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28" y="2605315"/>
            <a:ext cx="4166036" cy="4042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417426" y="2693840"/>
            <a:ext cx="5774574" cy="302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ru-RU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Винсент Ван Гог «Сеятель на закате солнца»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1C23DC0-FB31-4466-B9E2-4FE10D2BFCF9}"/>
              </a:ext>
            </a:extLst>
          </p:cNvPr>
          <p:cNvSpPr/>
          <p:nvPr/>
        </p:nvSpPr>
        <p:spPr>
          <a:xfrm>
            <a:off x="4499324" y="2967335"/>
            <a:ext cx="31254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Человек и природа находятся в тесном взаимодействии. Почва без человека не может родить деревья, травы, а человек без кислорода погибает.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0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3793286" y="353664"/>
            <a:ext cx="2720296" cy="5202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Задание 5: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59564" y="2943105"/>
            <a:ext cx="98728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 чему учит этот рассказ? </a:t>
            </a:r>
          </a:p>
          <a:p>
            <a:pPr marL="45720" algn="ctr"/>
            <a:r>
              <a:rPr lang="ru-RU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 чём заставляет задуматься?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16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3793286" y="353664"/>
            <a:ext cx="3166444" cy="5202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Дескриптор: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59564" y="2943105"/>
            <a:ext cx="9872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-отвечает на вопросы;</a:t>
            </a:r>
          </a:p>
          <a:p>
            <a:pPr marL="45720" algn="ctr"/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-находит главную мысль рассказа.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28607" y="347990"/>
            <a:ext cx="3464282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lvl="0" indent="0">
              <a:lnSpc>
                <a:spcPct val="107000"/>
              </a:lnSpc>
              <a:buClr>
                <a:srgbClr val="1CADE4"/>
              </a:buClr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Примерный ответ: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59564" y="2227570"/>
            <a:ext cx="1000478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/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Рассказ выражает надежду на наступление </a:t>
            </a:r>
          </a:p>
          <a:p>
            <a:pPr marL="45720" algn="ctr"/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"зеленого утра" для человечества, потому что в человеке </a:t>
            </a:r>
          </a:p>
          <a:p>
            <a:pPr marL="45720" algn="ctr"/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велика потребность делать добро и он обладает стойкой готовностью бороться с невзгодами. 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3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570720" y="347990"/>
            <a:ext cx="3017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Сегодня на уроке: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59564" y="1629297"/>
            <a:ext cx="98728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 познакомитесь 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 термином «рассказ»;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Вы научитесь: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-доказывать, что в рассказе Рэя Брэдбери «Зеленое утро»  переплетаются фантастическое и реалистическое; 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-доказывать, почему рассказ Рэя Брэдбери «Зеленое утро»      относится к литературному жанру фантастики; 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-анализировать эпизоды рассказа и следить, как меняются главный герой и планета;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-сравнивать рассказ Рэя Брэдбери «Зеленое утро» и картину Винсент Ван Гога «Сеятель на закате солнца»;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-находить главную мысль рассказа Рэя Брэдбери «Зеленое утро»;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-составлять </a:t>
            </a:r>
            <a:r>
              <a:rPr lang="ru-RU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синквейн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72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8" name="Объект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pic>
        <p:nvPicPr>
          <p:cNvPr id="9" name="зеленое утро">
            <a:hlinkClick r:id="" action="ppaction://media"/>
            <a:extLst>
              <a:ext uri="{FF2B5EF4-FFF2-40B4-BE49-F238E27FC236}">
                <a16:creationId xmlns:a16="http://schemas.microsoft.com/office/drawing/2014/main" id="{8C486501-16ED-4139-9367-396A05CFA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387" y="1110255"/>
            <a:ext cx="10671225" cy="53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8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2821706" y="376054"/>
            <a:ext cx="3382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Задание 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806852" y="931204"/>
            <a:ext cx="987287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В каком году был написан рассказ?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А)1965  В)1894  С)1832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каком цвете мечтал увидеть Марс герой?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А)В фиолетовом  В)В зелёном  С)В красном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Чем мечтал наполнить марсианскую атмосферу герой?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А)Углекислым газом  В)Метаном  С)Кислородом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Что делает Бенджамин в течении тридцати дней на Марсе?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А)Сажает деревья В)Пьёт мартини  С)Копает ямы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 Что значило для главного героя оглянуться назад?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А)Ослепнуть  В)Выиграть  С)Сдаться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75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798888" y="762000"/>
            <a:ext cx="987287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ru-RU" alt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6. Что делал герой после продолжительного рабочего дня?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А)Ложился спать  В)Садился есть  С)Летел домой</a:t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 На какую часть тела падает дождевая капля, которая разбудила героя?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А)На руку  В)На лоб  С)На предплечье</a:t>
            </a: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8. За сколько ночей выросли тысячи деревьев?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А)Одну  В)Сто  С)Пятнадцать</a:t>
            </a:r>
          </a:p>
          <a:p>
            <a:pPr marL="45720"/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9. Что происходит с героем после того, как он жадно вдыхает кислород?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А)Теряет сознание  В)Теряет молодость  С)Теряет бдительность</a:t>
            </a:r>
          </a:p>
          <a:p>
            <a:pPr marL="45720"/>
            <a:endParaRPr lang="ru-RU" alt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10. Какого «цвета» было утро, когда герой проснулся?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А)Красного  В)Зелёного  С)Кремниевого</a:t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8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Таблица 10">
            <a:extLst>
              <a:ext uri="{FF2B5EF4-FFF2-40B4-BE49-F238E27FC236}">
                <a16:creationId xmlns:a16="http://schemas.microsoft.com/office/drawing/2014/main" id="{3DC5ADFB-700D-47CA-9FD6-6C767381BB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7364706"/>
              </p:ext>
            </p:extLst>
          </p:nvPr>
        </p:nvGraphicFramePr>
        <p:xfrm>
          <a:off x="1143000" y="2057400"/>
          <a:ext cx="987265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443">
                  <a:extLst>
                    <a:ext uri="{9D8B030D-6E8A-4147-A177-3AD203B41FA5}">
                      <a16:colId xmlns:a16="http://schemas.microsoft.com/office/drawing/2014/main" val="3368499041"/>
                    </a:ext>
                  </a:extLst>
                </a:gridCol>
                <a:gridCol w="1645443">
                  <a:extLst>
                    <a:ext uri="{9D8B030D-6E8A-4147-A177-3AD203B41FA5}">
                      <a16:colId xmlns:a16="http://schemas.microsoft.com/office/drawing/2014/main" val="3264754127"/>
                    </a:ext>
                  </a:extLst>
                </a:gridCol>
                <a:gridCol w="1645443">
                  <a:extLst>
                    <a:ext uri="{9D8B030D-6E8A-4147-A177-3AD203B41FA5}">
                      <a16:colId xmlns:a16="http://schemas.microsoft.com/office/drawing/2014/main" val="1999376200"/>
                    </a:ext>
                  </a:extLst>
                </a:gridCol>
                <a:gridCol w="1645443">
                  <a:extLst>
                    <a:ext uri="{9D8B030D-6E8A-4147-A177-3AD203B41FA5}">
                      <a16:colId xmlns:a16="http://schemas.microsoft.com/office/drawing/2014/main" val="891545550"/>
                    </a:ext>
                  </a:extLst>
                </a:gridCol>
                <a:gridCol w="1645443">
                  <a:extLst>
                    <a:ext uri="{9D8B030D-6E8A-4147-A177-3AD203B41FA5}">
                      <a16:colId xmlns:a16="http://schemas.microsoft.com/office/drawing/2014/main" val="2596724701"/>
                    </a:ext>
                  </a:extLst>
                </a:gridCol>
                <a:gridCol w="1645443">
                  <a:extLst>
                    <a:ext uri="{9D8B030D-6E8A-4147-A177-3AD203B41FA5}">
                      <a16:colId xmlns:a16="http://schemas.microsoft.com/office/drawing/2014/main" val="19856305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40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555384"/>
                  </a:ext>
                </a:extLst>
              </a:tr>
            </a:tbl>
          </a:graphicData>
        </a:graphic>
      </p:graphicFrame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2054" y="-16558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8CFB4-E9F7-418E-916C-65F781A126F9}"/>
              </a:ext>
            </a:extLst>
          </p:cNvPr>
          <p:cNvSpPr txBox="1"/>
          <p:nvPr/>
        </p:nvSpPr>
        <p:spPr>
          <a:xfrm>
            <a:off x="2517422" y="1965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AC4A4B94-ABD6-44BA-B4F2-A6FFDD811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35996"/>
              </p:ext>
            </p:extLst>
          </p:nvPr>
        </p:nvGraphicFramePr>
        <p:xfrm>
          <a:off x="1143000" y="1149530"/>
          <a:ext cx="9017002" cy="525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6022">
                  <a:extLst>
                    <a:ext uri="{9D8B030D-6E8A-4147-A177-3AD203B41FA5}">
                      <a16:colId xmlns:a16="http://schemas.microsoft.com/office/drawing/2014/main" val="3478997838"/>
                    </a:ext>
                  </a:extLst>
                </a:gridCol>
                <a:gridCol w="5000980">
                  <a:extLst>
                    <a:ext uri="{9D8B030D-6E8A-4147-A177-3AD203B41FA5}">
                      <a16:colId xmlns:a16="http://schemas.microsoft.com/office/drawing/2014/main" val="2909223717"/>
                    </a:ext>
                  </a:extLst>
                </a:gridCol>
              </a:tblGrid>
              <a:tr h="860421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        Уровень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2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                 Дескриптор:</a:t>
                      </a:r>
                    </a:p>
                    <a:p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711293"/>
                  </a:ext>
                </a:extLst>
              </a:tr>
              <a:tr h="860421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7-8 ошибок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366094"/>
                  </a:ext>
                </a:extLst>
              </a:tr>
              <a:tr h="860421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Ниже среднего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5-6 ошибок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899822"/>
                  </a:ext>
                </a:extLst>
              </a:tr>
              <a:tr h="860421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3-4 ошибки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605290"/>
                  </a:ext>
                </a:extLst>
              </a:tr>
              <a:tr h="860421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Выше среднего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1-2 ошибки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132443"/>
                  </a:ext>
                </a:extLst>
              </a:tr>
              <a:tr h="949165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Безошибочное знание материала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145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62729BE-DD79-4F89-AF7F-9827E10FABE3}"/>
              </a:ext>
            </a:extLst>
          </p:cNvPr>
          <p:cNvSpPr txBox="1"/>
          <p:nvPr/>
        </p:nvSpPr>
        <p:spPr>
          <a:xfrm>
            <a:off x="4007556" y="745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B8FAF-B9DE-40C7-B0F0-A86CD814B54D}"/>
              </a:ext>
            </a:extLst>
          </p:cNvPr>
          <p:cNvSpPr txBox="1"/>
          <p:nvPr/>
        </p:nvSpPr>
        <p:spPr>
          <a:xfrm>
            <a:off x="4497086" y="42493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3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042392" y="347990"/>
            <a:ext cx="3327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Правильные ответы: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027656" y="962650"/>
            <a:ext cx="987287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1.В каком году был написан рассказ?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А)1965</a:t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каком цвете мечтал увидеть Марс герой?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В)В зелёном</a:t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Чем мечтал наполнить марсианскую атмосферу герой?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С)Кислородом</a:t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Что делает Бенджамин в течении тридцати дней на Марсе?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А)Сажает деревья</a:t>
            </a: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45720"/>
            <a:endParaRPr lang="ru-RU" alt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 Что значило для главного героя оглянуться назад?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С)Сдаться</a:t>
            </a: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04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042392" y="347990"/>
            <a:ext cx="3327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Правильные ответы: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767737" y="586706"/>
            <a:ext cx="10020964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6. Что делал герой после продолжительного рабочего дня?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А)Ложился спать</a:t>
            </a:r>
          </a:p>
          <a:p>
            <a:pPr marL="45720"/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 На какую часть тела падает дождевая капля, которая разбудила героя?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В)На лоб</a:t>
            </a: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8. За сколько ночей выросли тысячи деревьев?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А)Одну</a:t>
            </a:r>
          </a:p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9. Что происходит с героем после того, как он жадно вдыхает кислород?</a:t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А)Теряет сознание</a:t>
            </a: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 lvl="0"/>
            <a:endParaRPr lang="ru-RU" altLang="ru-RU" sz="24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 lvl="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10. Какого «цвета» было утро, когда герой проснулся?</a:t>
            </a: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В)Зелёного</a:t>
            </a:r>
          </a:p>
          <a:p>
            <a:pPr marL="45720" lvl="0"/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12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042392" y="347990"/>
            <a:ext cx="1946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Задание  7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767737" y="586706"/>
            <a:ext cx="100209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 lvl="0"/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AF75E-4CA6-4C08-AA9C-F14BD65E576F}"/>
              </a:ext>
            </a:extLst>
          </p:cNvPr>
          <p:cNvSpPr txBox="1"/>
          <p:nvPr/>
        </p:nvSpPr>
        <p:spPr>
          <a:xfrm>
            <a:off x="0" y="1573229"/>
            <a:ext cx="12451984" cy="568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Рэй Брэдбери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строка –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существительное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тема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Вторая строка –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 прилагательных,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описывающих тему.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Третья строка –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 глагола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действия, которые производит существительное.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Четвертая строка –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фраза из 4 -х слов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передающая ваше отношение к существительному.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Пятая строка – </a:t>
            </a:r>
            <a:r>
              <a:rPr lang="ru-RU" sz="24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синоним существительного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или вашей ассоциации к этому слову.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0439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042392" y="34799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767737" y="586706"/>
            <a:ext cx="100209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 lvl="0"/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AF75E-4CA6-4C08-AA9C-F14BD65E576F}"/>
              </a:ext>
            </a:extLst>
          </p:cNvPr>
          <p:cNvSpPr txBox="1"/>
          <p:nvPr/>
        </p:nvSpPr>
        <p:spPr>
          <a:xfrm>
            <a:off x="795388" y="1848403"/>
            <a:ext cx="9503564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подбирает 2 прилагательных, описывающих тему;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-подбирает 3 глагола-действия, которые производит существительное 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-составляет фразу из 4 слов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-находит синоним  к существительному.  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408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042392" y="347990"/>
            <a:ext cx="3193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Примерный ответ:  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AF75E-4CA6-4C08-AA9C-F14BD65E576F}"/>
              </a:ext>
            </a:extLst>
          </p:cNvPr>
          <p:cNvSpPr txBox="1"/>
          <p:nvPr/>
        </p:nvSpPr>
        <p:spPr>
          <a:xfrm>
            <a:off x="361245" y="1581524"/>
            <a:ext cx="1042745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1.Рэй Брэдбери.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2.Известный, популярный 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3.Создает , размышляет , пробуждает.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4.Рэй Брэдбери пробудил интерес к фантастике.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5.Фантаст.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7575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042392" y="347990"/>
            <a:ext cx="3559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Интересные факты: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767737" y="585409"/>
            <a:ext cx="100209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endParaRPr lang="ru-RU" alt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" lvl="0"/>
            <a: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/>
            <a: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alt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alt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0EDE4A-985A-46AC-A9C4-2EFC46F799FB}"/>
              </a:ext>
            </a:extLst>
          </p:cNvPr>
          <p:cNvSpPr/>
          <p:nvPr/>
        </p:nvSpPr>
        <p:spPr>
          <a:xfrm>
            <a:off x="1075240" y="4427713"/>
            <a:ext cx="10488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честь фантаста Рэя Брэдбери, автора «Марсианских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хроник» присвоено месту посадки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марсохода MSL 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Curiosity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название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Bradbury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Landing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2)В честь Рэя Брэдбери назван астероид -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9766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Bradbury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.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честь Рэя Брэдбери назван кратер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Bradbury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Марсе</a:t>
            </a:r>
            <a:r>
              <a:rPr lang="ru-RU" sz="2400" dirty="0">
                <a:solidFill>
                  <a:srgbClr val="000000"/>
                </a:solidFill>
                <a:latin typeface="PT Sans"/>
              </a:rPr>
              <a:t>.</a:t>
            </a:r>
            <a:endParaRPr lang="ru-RU" sz="2400" b="0" i="0" dirty="0">
              <a:solidFill>
                <a:srgbClr val="000000"/>
              </a:solidFill>
              <a:effectLst/>
              <a:latin typeface="PT Sans"/>
            </a:endParaRPr>
          </a:p>
        </p:txBody>
      </p:sp>
      <p:pic>
        <p:nvPicPr>
          <p:cNvPr id="1026" name="Picture 2" descr="Марсианские хроники» Рэя Брэдбери. Обсуждение на LiveInternet - Российский  Сервис Онлайн-Дневников">
            <a:extLst>
              <a:ext uri="{FF2B5EF4-FFF2-40B4-BE49-F238E27FC236}">
                <a16:creationId xmlns:a16="http://schemas.microsoft.com/office/drawing/2014/main" id="{DD61C455-CAE5-44F3-B267-EF88E1AC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94" y="1028993"/>
            <a:ext cx="4407606" cy="312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85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460176" y="347990"/>
            <a:ext cx="3238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ln w="3175" cmpd="sng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Работа с термином: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59564" y="2876371"/>
            <a:ext cx="9872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Рассказ- 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«малый» прозаический жанр эпоса. Отличается от повести масштабом изображения действительности, наличием небольшого количества персонажей и несложным сюжетом.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30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845497" y="353664"/>
            <a:ext cx="197624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Рефлексия: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59564" y="1348986"/>
            <a:ext cx="9872871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Рефлексия в SMART LAB">
            <a:extLst>
              <a:ext uri="{FF2B5EF4-FFF2-40B4-BE49-F238E27FC236}">
                <a16:creationId xmlns:a16="http://schemas.microsoft.com/office/drawing/2014/main" id="{7845DE8D-6C36-4355-A1B1-939D06D8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56" y="1888916"/>
            <a:ext cx="9293285" cy="467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75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90996" y="347990"/>
            <a:ext cx="35768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Сегодня мы на уроке: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061654" y="1287780"/>
            <a:ext cx="9872871" cy="5042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182880" defTabSz="914400">
              <a:spcBef>
                <a:spcPts val="1400"/>
              </a:spcBef>
              <a:buClr>
                <a:srgbClr val="1CADE4"/>
              </a:buClr>
              <a:buSzPct val="80000"/>
              <a:buFont typeface="Corbe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познакомились с термином «рассказ»;</a:t>
            </a:r>
          </a:p>
          <a:p>
            <a:pPr marL="228600" indent="-182880" defTabSz="914400">
              <a:spcBef>
                <a:spcPts val="1400"/>
              </a:spcBef>
              <a:buClr>
                <a:srgbClr val="1CADE4"/>
              </a:buClr>
              <a:buSzPct val="80000"/>
              <a:buFont typeface="Corbe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доказали, что в рассказе Рэя Брэдбери «Зеленое утро»  переплетаются фантастическое и реалистическое; </a:t>
            </a:r>
          </a:p>
          <a:p>
            <a:pPr marL="228600" indent="-182880" defTabSz="914400">
              <a:spcBef>
                <a:spcPts val="1400"/>
              </a:spcBef>
              <a:buClr>
                <a:srgbClr val="1CADE4"/>
              </a:buClr>
              <a:buSzPct val="80000"/>
              <a:buFont typeface="Corbe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доказали, почему рассказ Рэя Брэдбери «Зеленое утро» относится к литературному жанру фантастики; </a:t>
            </a:r>
          </a:p>
          <a:p>
            <a:pPr marL="228600" lvl="0" indent="-182880" defTabSz="914400">
              <a:spcBef>
                <a:spcPts val="1400"/>
              </a:spcBef>
              <a:buClr>
                <a:srgbClr val="1CADE4"/>
              </a:buClr>
              <a:buSzPct val="80000"/>
              <a:buFont typeface="Corbe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проанализировали  эпизоды рассказа и проследили, как меняются главный герой и планета;</a:t>
            </a:r>
          </a:p>
          <a:p>
            <a:pPr marL="228600" lvl="0" indent="-182880" defTabSz="914400">
              <a:spcBef>
                <a:spcPts val="1400"/>
              </a:spcBef>
              <a:buClr>
                <a:srgbClr val="1CADE4"/>
              </a:buClr>
              <a:buSzPct val="80000"/>
              <a:buFont typeface="Corbe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сравнили рассказ Рэя Брэдбери «Зеленое утро» и картину Винсент Ван Гога «Сеятель на закате солнца» ;</a:t>
            </a:r>
          </a:p>
          <a:p>
            <a:pPr marL="228600" lvl="0" indent="-182880" defTabSz="914400">
              <a:spcBef>
                <a:spcPts val="1400"/>
              </a:spcBef>
              <a:buClr>
                <a:srgbClr val="1CADE4"/>
              </a:buClr>
              <a:buSzPct val="80000"/>
              <a:buFont typeface="Corbe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нашли главную мысль рассказа;</a:t>
            </a:r>
          </a:p>
          <a:p>
            <a:pPr marL="228600" lvl="0" indent="-182880" defTabSz="914400">
              <a:spcBef>
                <a:spcPts val="1400"/>
              </a:spcBef>
              <a:buClr>
                <a:srgbClr val="1CADE4"/>
              </a:buClr>
              <a:buSzPct val="80000"/>
              <a:buFont typeface="Corbe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ответили на вопросы теста по прочитанному рассказу;</a:t>
            </a:r>
          </a:p>
          <a:p>
            <a:pPr marL="228600" lvl="0" indent="-182880" defTabSz="914400">
              <a:spcBef>
                <a:spcPts val="1400"/>
              </a:spcBef>
              <a:buClr>
                <a:srgbClr val="1CADE4"/>
              </a:buClr>
              <a:buSzPct val="80000"/>
              <a:buFont typeface="Corbe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составили </a:t>
            </a:r>
            <a:r>
              <a:rPr lang="ru-RU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синквейн</a:t>
            </a:r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о Рэе Брэдбери. 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94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3639237" y="376054"/>
            <a:ext cx="39070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Рекомендуемое задание: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42999" y="1571685"/>
            <a:ext cx="9872871" cy="13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15000"/>
              </a:lnSpc>
            </a:pP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Придумайте небольшой фантастический рассказ . Пофантазируйте. Если бы вы писали научно-фантастический рассказ о космическом путешествии, то…  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1B4C454D-2F74-4CA0-9D60-5CA65C96D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352550"/>
              </p:ext>
            </p:extLst>
          </p:nvPr>
        </p:nvGraphicFramePr>
        <p:xfrm>
          <a:off x="662608" y="3084380"/>
          <a:ext cx="10866781" cy="2622550"/>
        </p:xfrm>
        <a:graphic>
          <a:graphicData uri="http://schemas.openxmlformats.org/drawingml/2006/table">
            <a:tbl>
              <a:tblPr firstRow="1" firstCol="1" bandRow="1"/>
              <a:tblGrid>
                <a:gridCol w="7974316">
                  <a:extLst>
                    <a:ext uri="{9D8B030D-6E8A-4147-A177-3AD203B41FA5}">
                      <a16:colId xmlns:a16="http://schemas.microsoft.com/office/drawing/2014/main" val="2550799080"/>
                    </a:ext>
                  </a:extLst>
                </a:gridCol>
                <a:gridCol w="2892465">
                  <a:extLst>
                    <a:ext uri="{9D8B030D-6E8A-4147-A177-3AD203B41FA5}">
                      <a16:colId xmlns:a16="http://schemas.microsoft.com/office/drawing/2014/main" val="3272657968"/>
                    </a:ext>
                  </a:extLst>
                </a:gridCol>
              </a:tblGrid>
              <a:tr h="52451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На какую планету отправились бы твои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путешественники?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5185155"/>
                  </a:ext>
                </a:extLst>
              </a:tr>
              <a:tr h="52451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Как бы назывался их космический корабль?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3026979"/>
                  </a:ext>
                </a:extLst>
              </a:tr>
              <a:tr h="52451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Как бы звали самих путешественников?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561126"/>
                  </a:ext>
                </a:extLst>
              </a:tr>
              <a:tr h="52451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Чем бы они питались во время полёта?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966385"/>
                  </a:ext>
                </a:extLst>
              </a:tr>
              <a:tr h="52451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Какой бы пейзаж они увидели на планете?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8203428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42999" y="5965590"/>
            <a:ext cx="589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Создайте  видеоролик на тему «Космос».</a:t>
            </a: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87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63C4C9-5C6C-428B-98A6-D3413CF81651}"/>
              </a:ext>
            </a:extLst>
          </p:cNvPr>
          <p:cNvSpPr txBox="1"/>
          <p:nvPr/>
        </p:nvSpPr>
        <p:spPr>
          <a:xfrm>
            <a:off x="2685143" y="3004457"/>
            <a:ext cx="5630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Всего доброго!     До новых встреч!</a:t>
            </a:r>
          </a:p>
        </p:txBody>
      </p:sp>
    </p:spTree>
    <p:extLst>
      <p:ext uri="{BB962C8B-B14F-4D97-AF65-F5344CB8AC3E}">
        <p14:creationId xmlns:p14="http://schemas.microsoft.com/office/powerpoint/2010/main" val="742732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28607" y="347990"/>
            <a:ext cx="23740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Задание 1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59564" y="2658000"/>
            <a:ext cx="98728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Докажите, что в рассказе </a:t>
            </a:r>
            <a:r>
              <a:rPr lang="ru-RU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Рэя</a:t>
            </a: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Брэдбери</a:t>
            </a: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«Зеленое утро»  переплетаются фантастическое и реалистическое.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93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28607" y="347990"/>
            <a:ext cx="29987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Диаграмма Венна </a:t>
            </a:r>
          </a:p>
        </p:txBody>
      </p:sp>
      <p:graphicFrame>
        <p:nvGraphicFramePr>
          <p:cNvPr id="9" name="Объект 1">
            <a:extLst>
              <a:ext uri="{FF2B5EF4-FFF2-40B4-BE49-F238E27FC236}">
                <a16:creationId xmlns:a16="http://schemas.microsoft.com/office/drawing/2014/main" id="{DEA90D3D-9B74-4CB5-979C-A88B4D2145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593473"/>
              </p:ext>
            </p:extLst>
          </p:nvPr>
        </p:nvGraphicFramePr>
        <p:xfrm>
          <a:off x="600479" y="1219200"/>
          <a:ext cx="10954212" cy="526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63424" y="3343532"/>
            <a:ext cx="1571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Рассказ </a:t>
            </a:r>
          </a:p>
          <a:p>
            <a:pPr lvl="0" algn="ctr"/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«Зеленое утро»</a:t>
            </a:r>
          </a:p>
          <a:p>
            <a:endParaRPr lang="en-US" dirty="0"/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7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484913" y="347990"/>
            <a:ext cx="2394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Дескриптор: </a:t>
            </a:r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580E41-B05B-4B84-ACF5-4CCCA05BEE12}"/>
              </a:ext>
            </a:extLst>
          </p:cNvPr>
          <p:cNvSpPr/>
          <p:nvPr/>
        </p:nvSpPr>
        <p:spPr>
          <a:xfrm>
            <a:off x="1049868" y="2575560"/>
            <a:ext cx="101780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-доказывает, что в рассказе Рэя Брэдбери «Зеленое утро»  </a:t>
            </a:r>
          </a:p>
          <a:p>
            <a:pPr marL="45720" indent="0" algn="ctr">
              <a:buNone/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переплетаются фантастическое и реалистическое.</a:t>
            </a:r>
          </a:p>
        </p:txBody>
      </p:sp>
    </p:spTree>
    <p:extLst>
      <p:ext uri="{BB962C8B-B14F-4D97-AF65-F5344CB8AC3E}">
        <p14:creationId xmlns:p14="http://schemas.microsoft.com/office/powerpoint/2010/main" val="1195319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228607" y="347990"/>
            <a:ext cx="3013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Примерный ответ:</a:t>
            </a:r>
          </a:p>
        </p:txBody>
      </p:sp>
      <p:graphicFrame>
        <p:nvGraphicFramePr>
          <p:cNvPr id="9" name="Объект 1">
            <a:extLst>
              <a:ext uri="{FF2B5EF4-FFF2-40B4-BE49-F238E27FC236}">
                <a16:creationId xmlns:a16="http://schemas.microsoft.com/office/drawing/2014/main" id="{DEA90D3D-9B74-4CB5-979C-A88B4D2145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942056"/>
              </p:ext>
            </p:extLst>
          </p:nvPr>
        </p:nvGraphicFramePr>
        <p:xfrm>
          <a:off x="440575" y="1132820"/>
          <a:ext cx="11250151" cy="535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10200" y="3282735"/>
            <a:ext cx="137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Рассказ «Зеленое     утро»</a:t>
            </a:r>
          </a:p>
          <a:p>
            <a:endParaRPr lang="en-US" dirty="0"/>
          </a:p>
        </p:txBody>
      </p:sp>
      <p:pic>
        <p:nvPicPr>
          <p:cNvPr id="10" name="Объект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18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-18282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777370" y="381728"/>
            <a:ext cx="176683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Задание 2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42999" y="1571685"/>
            <a:ext cx="9872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20" indent="-342900">
              <a:buFontTx/>
              <a:buChar char="-"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6708" y="2855162"/>
            <a:ext cx="10798584" cy="1433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Докажите, что рассказ Рэя Брэдбери «Зеленое утро» относится к литературному жанру фантастики.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каком образе выступает волшебная сила?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9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E222F-35E7-4823-95C4-92AEBCB59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E0C237-0047-4928-9E50-6926FD9B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ипография\Desktop\Безымянный.png">
            <a:extLst>
              <a:ext uri="{FF2B5EF4-FFF2-40B4-BE49-F238E27FC236}">
                <a16:creationId xmlns:a16="http://schemas.microsoft.com/office/drawing/2014/main" id="{2C619064-666E-4262-ADF9-8C7C567DD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1757" r="11484"/>
          <a:stretch/>
        </p:blipFill>
        <p:spPr bwMode="auto">
          <a:xfrm>
            <a:off x="0" y="0"/>
            <a:ext cx="12192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389C7DE-8B9F-4EDD-8447-B958A37B6EBB}"/>
              </a:ext>
            </a:extLst>
          </p:cNvPr>
          <p:cNvSpPr/>
          <p:nvPr/>
        </p:nvSpPr>
        <p:spPr>
          <a:xfrm>
            <a:off x="4777370" y="381728"/>
            <a:ext cx="2200154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Дескриптор: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5D4032-516C-41DB-B29C-D5F6070879C8}"/>
              </a:ext>
            </a:extLst>
          </p:cNvPr>
          <p:cNvSpPr/>
          <p:nvPr/>
        </p:nvSpPr>
        <p:spPr>
          <a:xfrm>
            <a:off x="1142999" y="1571685"/>
            <a:ext cx="9872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8620" indent="-342900">
              <a:buFontTx/>
              <a:buChar char="-"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6708" y="2855162"/>
            <a:ext cx="10798584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-доказывает, что рассказ Рэя Брэдбери «Зеленое утро»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относится  к литературному жанру фантастики. </a:t>
            </a: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525" y="5781525"/>
            <a:ext cx="1257475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2710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2090</TotalTime>
  <Words>1016</Words>
  <Application>Microsoft Office PowerPoint</Application>
  <PresentationFormat>Широкоэкранный</PresentationFormat>
  <Paragraphs>236</Paragraphs>
  <Slides>33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Calibri</vt:lpstr>
      <vt:lpstr>Century Gothic</vt:lpstr>
      <vt:lpstr>Corbel</vt:lpstr>
      <vt:lpstr>Open Sans</vt:lpstr>
      <vt:lpstr>PT Sans</vt:lpstr>
      <vt:lpstr>Tahoma</vt:lpstr>
      <vt:lpstr>Times New Roman</vt:lpstr>
      <vt:lpstr>Базис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О.Сулейменов</dc:title>
  <dc:creator>Лазат</dc:creator>
  <cp:lastModifiedBy>Данагул</cp:lastModifiedBy>
  <cp:revision>164</cp:revision>
  <dcterms:created xsi:type="dcterms:W3CDTF">2020-10-16T19:15:38Z</dcterms:created>
  <dcterms:modified xsi:type="dcterms:W3CDTF">2024-12-11T16:40:24Z</dcterms:modified>
</cp:coreProperties>
</file>