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73" r:id="rId4"/>
    <p:sldId id="259" r:id="rId5"/>
    <p:sldId id="283" r:id="rId6"/>
    <p:sldId id="285" r:id="rId7"/>
    <p:sldId id="274" r:id="rId8"/>
    <p:sldId id="286" r:id="rId9"/>
    <p:sldId id="260" r:id="rId10"/>
    <p:sldId id="297" r:id="rId11"/>
    <p:sldId id="289" r:id="rId12"/>
    <p:sldId id="290" r:id="rId13"/>
    <p:sldId id="291" r:id="rId14"/>
    <p:sldId id="288" r:id="rId15"/>
    <p:sldId id="264" r:id="rId16"/>
    <p:sldId id="269" r:id="rId17"/>
    <p:sldId id="294" r:id="rId18"/>
    <p:sldId id="295" r:id="rId19"/>
    <p:sldId id="282" r:id="rId20"/>
    <p:sldId id="267" r:id="rId21"/>
    <p:sldId id="29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20C3F72-3E92-4C2D-8B05-EE13D79D7A6A}">
          <p14:sldIdLst>
            <p14:sldId id="257"/>
            <p14:sldId id="258"/>
            <p14:sldId id="273"/>
            <p14:sldId id="259"/>
          </p14:sldIdLst>
        </p14:section>
        <p14:section name="Раздел без заголовка" id="{05565164-629E-4150-9634-5E44C10463F1}">
          <p14:sldIdLst>
            <p14:sldId id="283"/>
            <p14:sldId id="285"/>
            <p14:sldId id="274"/>
            <p14:sldId id="286"/>
            <p14:sldId id="260"/>
            <p14:sldId id="297"/>
            <p14:sldId id="289"/>
            <p14:sldId id="290"/>
            <p14:sldId id="291"/>
            <p14:sldId id="288"/>
            <p14:sldId id="264"/>
            <p14:sldId id="269"/>
            <p14:sldId id="294"/>
            <p14:sldId id="295"/>
            <p14:sldId id="282"/>
            <p14:sldId id="267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70137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02697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41031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94989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04536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25895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21134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878508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533545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385312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80738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641268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14137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35356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7606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82991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04862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0614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55486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5548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1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13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hi-news.ru/eto-interesno/pochemu-zemlya-golubaya-iz-kosmosa-i-delo-sovsem-ne-v-cvete-neba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179653" y="3084732"/>
            <a:ext cx="68186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Герои-космонавты Республики Казахстан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класс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8925" y="-18255"/>
            <a:ext cx="9269076" cy="6658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3131841" y="344536"/>
            <a:ext cx="331236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ответ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51879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8983" y="242088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F4CE194-1C1B-4DCA-B331-331F90486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0314"/>
              </p:ext>
            </p:extLst>
          </p:nvPr>
        </p:nvGraphicFramePr>
        <p:xfrm>
          <a:off x="457472" y="1281466"/>
          <a:ext cx="8361009" cy="444769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ysClr val="window" lastClr="FFFFFF"/>
                  </a:outerShdw>
                </a:effectLst>
              </a:tblPr>
              <a:tblGrid>
                <a:gridCol w="2152410">
                  <a:extLst>
                    <a:ext uri="{9D8B030D-6E8A-4147-A177-3AD203B41FA5}">
                      <a16:colId xmlns:a16="http://schemas.microsoft.com/office/drawing/2014/main" val="2016328342"/>
                    </a:ext>
                  </a:extLst>
                </a:gridCol>
                <a:gridCol w="2046790">
                  <a:extLst>
                    <a:ext uri="{9D8B030D-6E8A-4147-A177-3AD203B41FA5}">
                      <a16:colId xmlns:a16="http://schemas.microsoft.com/office/drawing/2014/main" val="3173273319"/>
                    </a:ext>
                  </a:extLst>
                </a:gridCol>
                <a:gridCol w="4161809">
                  <a:extLst>
                    <a:ext uri="{9D8B030D-6E8A-4147-A177-3AD203B41FA5}">
                      <a16:colId xmlns:a16="http://schemas.microsoft.com/office/drawing/2014/main" val="430579651"/>
                    </a:ext>
                  </a:extLst>
                </a:gridCol>
              </a:tblGrid>
              <a:tr h="543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Тип текста</a:t>
                      </a:r>
                      <a:endParaRPr lang="ru-RU" sz="18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Характерные признаки</a:t>
                      </a:r>
                      <a:endParaRPr lang="ru-RU" sz="18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Примеры</a:t>
                      </a:r>
                      <a:endParaRPr lang="ru-RU" sz="18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520255"/>
                  </a:ext>
                </a:extLst>
              </a:tr>
              <a:tr h="621856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8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8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8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Смешанный тип текста (рассуждение с элементами </a:t>
                      </a:r>
                      <a:r>
                        <a:rPr lang="kk-KZ" sz="1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описания).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Тезис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Наша планета из глубин космоса – голубая.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27998"/>
                  </a:ext>
                </a:extLst>
              </a:tr>
              <a:tr h="365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Доказательство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Второй абзац текста.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283612"/>
                  </a:ext>
                </a:extLst>
              </a:tr>
              <a:tr h="13160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Вывод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Земля голубая не потому, что небо голубое. Если бы это было так, весь свет, отраженный от поверхности, был бы голубым, но мы этого не наблюдаем. 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37283"/>
                  </a:ext>
                </a:extLst>
              </a:tr>
              <a:tr h="15575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Элементы описания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Облака белые, отражают белый, прямой солнечный свет на смотрящего сверху. Лед, например, на полярных полюсах  белый по той же причине.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59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68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12255"/>
            <a:ext cx="8939064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1786753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0F6DDD7-D03E-48F9-BDAE-3C836BB611A1}"/>
              </a:ext>
            </a:extLst>
          </p:cNvPr>
          <p:cNvSpPr/>
          <p:nvPr/>
        </p:nvSpPr>
        <p:spPr>
          <a:xfrm>
            <a:off x="395536" y="1052737"/>
            <a:ext cx="87647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0CF300E-027E-496C-A4C9-29151EC8DAD7}"/>
              </a:ext>
            </a:extLst>
          </p:cNvPr>
          <p:cNvSpPr/>
          <p:nvPr/>
        </p:nvSpPr>
        <p:spPr>
          <a:xfrm>
            <a:off x="395535" y="1590096"/>
            <a:ext cx="874846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78B85B7-16ED-41BE-89E7-3A85E63E431C}"/>
              </a:ext>
            </a:extLst>
          </p:cNvPr>
          <p:cNvSpPr/>
          <p:nvPr/>
        </p:nvSpPr>
        <p:spPr>
          <a:xfrm>
            <a:off x="160818" y="1052738"/>
            <a:ext cx="861394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Прочитайте текст. Дополните данный текст новыми сведениями, используя деепричастные обороты.  Представьте информацию в виде презентации, в том числе  содержащей таблицу.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1393E92-305C-4226-89E1-390137D4407C}"/>
              </a:ext>
            </a:extLst>
          </p:cNvPr>
          <p:cNvSpPr/>
          <p:nvPr/>
        </p:nvSpPr>
        <p:spPr>
          <a:xfrm>
            <a:off x="323528" y="2208072"/>
            <a:ext cx="8451237" cy="4354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Народные герои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казахский космонавт Герой Советского Союза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Аубакиров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октября 1991 года открыл космическую страницу суверенного и независимого Казахстана. Продолжительность пребывания его в космосе 7 дней 22 часа 13 минут.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Другой наш прославленный земляк – Талгат Мусабаев – трижды побывал в космосе – в 1994, 1998 и 2001 годах. В двух космических экспедициях он был командиром экипажа. За его плечами 7 выходов в открытый космос!   Именно ему – Талгату Мусабаеву – довелось открыть эпоху космического туризма, когда в 2001 году он вывез на орбиту первого космического туриста – гражданина США.     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Аубакиров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Талгат Мусабаев – это гордость казахстанцев!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(Из «Энциклопедии школьника»)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8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97499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0CF300E-027E-496C-A4C9-29151EC8DAD7}"/>
              </a:ext>
            </a:extLst>
          </p:cNvPr>
          <p:cNvSpPr/>
          <p:nvPr/>
        </p:nvSpPr>
        <p:spPr>
          <a:xfrm>
            <a:off x="395535" y="1590096"/>
            <a:ext cx="874846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2873915-C8FB-496C-9994-B70A7B935CB6}"/>
              </a:ext>
            </a:extLst>
          </p:cNvPr>
          <p:cNvSpPr/>
          <p:nvPr/>
        </p:nvSpPr>
        <p:spPr>
          <a:xfrm>
            <a:off x="1547665" y="2132856"/>
            <a:ext cx="71988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информацию в виде презентации, в том числе  содержащей таблицу.</a:t>
            </a:r>
          </a:p>
          <a:p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дополняет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данный текст новыми сведениями, используя деепричастные обороты; </a:t>
            </a:r>
          </a:p>
          <a:p>
            <a:pPr marL="342900" indent="-342900">
              <a:buFontTx/>
              <a:buChar char="-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презентацию; </a:t>
            </a:r>
          </a:p>
          <a:p>
            <a:pPr marL="342900" indent="-342900">
              <a:buFontTx/>
              <a:buChar char="-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таблицу в создании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04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258681" cy="67828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20306" y="374257"/>
            <a:ext cx="3298921" cy="465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ответы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0CF300E-027E-496C-A4C9-29151EC8DAD7}"/>
              </a:ext>
            </a:extLst>
          </p:cNvPr>
          <p:cNvSpPr/>
          <p:nvPr/>
        </p:nvSpPr>
        <p:spPr>
          <a:xfrm>
            <a:off x="395535" y="1590096"/>
            <a:ext cx="874846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F605990-302F-4AEF-A9D0-0433D1C46840}"/>
              </a:ext>
            </a:extLst>
          </p:cNvPr>
          <p:cNvSpPr/>
          <p:nvPr/>
        </p:nvSpPr>
        <p:spPr>
          <a:xfrm>
            <a:off x="539552" y="1268760"/>
            <a:ext cx="831729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1.Талгат Мусабаев пять раз покидал пределы станции,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установив рекорд планеты по количеству выходов за один полет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2.Токтар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Аубакиров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Талгат Мусабаев,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выполнив на станции «Мир» научные эксперименты по казахстанским программам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благополучно вернулись </a:t>
            </a:r>
            <a:r>
              <a:rPr 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«Народные герои».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853DDAA-3665-477C-AE8E-765F0432BE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3583307"/>
            <a:ext cx="6048672" cy="301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54149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0CF300E-027E-496C-A4C9-29151EC8DAD7}"/>
              </a:ext>
            </a:extLst>
          </p:cNvPr>
          <p:cNvSpPr/>
          <p:nvPr/>
        </p:nvSpPr>
        <p:spPr>
          <a:xfrm>
            <a:off x="395535" y="1590096"/>
            <a:ext cx="874846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427ED40-5251-4AEE-A2C6-2FEAAF8DAE45}"/>
              </a:ext>
            </a:extLst>
          </p:cNvPr>
          <p:cNvSpPr/>
          <p:nvPr/>
        </p:nvSpPr>
        <p:spPr>
          <a:xfrm>
            <a:off x="457472" y="1484785"/>
            <a:ext cx="8686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в виде презентации  «Таблица-синтез».  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7B82F7F-13E6-490B-9ABE-F1E37555D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981016"/>
              </p:ext>
            </p:extLst>
          </p:nvPr>
        </p:nvGraphicFramePr>
        <p:xfrm>
          <a:off x="683568" y="2051761"/>
          <a:ext cx="8369482" cy="3740747"/>
        </p:xfrm>
        <a:graphic>
          <a:graphicData uri="http://schemas.openxmlformats.org/drawingml/2006/table">
            <a:tbl>
              <a:tblPr firstRow="1" firstCol="1" bandRow="1"/>
              <a:tblGrid>
                <a:gridCol w="2547234">
                  <a:extLst>
                    <a:ext uri="{9D8B030D-6E8A-4147-A177-3AD203B41FA5}">
                      <a16:colId xmlns:a16="http://schemas.microsoft.com/office/drawing/2014/main" val="1212388794"/>
                    </a:ext>
                  </a:extLst>
                </a:gridCol>
                <a:gridCol w="2997382">
                  <a:extLst>
                    <a:ext uri="{9D8B030D-6E8A-4147-A177-3AD203B41FA5}">
                      <a16:colId xmlns:a16="http://schemas.microsoft.com/office/drawing/2014/main" val="4156458110"/>
                    </a:ext>
                  </a:extLst>
                </a:gridCol>
                <a:gridCol w="2824866">
                  <a:extLst>
                    <a:ext uri="{9D8B030D-6E8A-4147-A177-3AD203B41FA5}">
                      <a16:colId xmlns:a16="http://schemas.microsoft.com/office/drawing/2014/main" val="3805227845"/>
                    </a:ext>
                  </a:extLst>
                </a:gridCol>
              </a:tblGrid>
              <a:tr h="334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Ключевые слова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Толкование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Выписки из текста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114339"/>
                  </a:ext>
                </a:extLst>
              </a:tr>
              <a:tr h="13892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Токтар Аубакиров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72-й космонавт СССР, первый космонавт казахской </a:t>
                      </a:r>
                      <a:r>
                        <a:rPr lang="kk-KZ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национальности.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Первый казахский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космонавт, 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Герой Советского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Союза.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078328"/>
                  </a:ext>
                </a:extLst>
              </a:tr>
              <a:tr h="20172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Талгат Мусабаев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Первый космонавт, который вывез на орбиту первого космического туриста – гражданина США. </a:t>
                      </a: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Трижды побывал в космосе – в 1994, 1998 и 2001 годах.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844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4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3275856" y="378403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52E0607-72C9-4B27-919E-EB08AEEDB5CC}"/>
              </a:ext>
            </a:extLst>
          </p:cNvPr>
          <p:cNvSpPr/>
          <p:nvPr/>
        </p:nvSpPr>
        <p:spPr>
          <a:xfrm>
            <a:off x="611560" y="1008892"/>
            <a:ext cx="8960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Изучите содержание таблицы о замене деепричастий и деепричастных оборотов на синонимичные конструкции</a:t>
            </a:r>
            <a:r>
              <a:rPr lang="ru-RU" dirty="0"/>
              <a:t>. </a:t>
            </a:r>
          </a:p>
        </p:txBody>
      </p:sp>
      <p:sp useBgFill="1">
        <p:nvSpPr>
          <p:cNvPr id="4" name="Прямоугольник 3">
            <a:extLst>
              <a:ext uri="{FF2B5EF4-FFF2-40B4-BE49-F238E27FC236}">
                <a16:creationId xmlns:a16="http://schemas.microsoft.com/office/drawing/2014/main" id="{A0619A2E-4C41-4459-8D62-11A9A4CC7E4A}"/>
              </a:ext>
            </a:extLst>
          </p:cNvPr>
          <p:cNvSpPr/>
          <p:nvPr/>
        </p:nvSpPr>
        <p:spPr>
          <a:xfrm>
            <a:off x="648573" y="1930228"/>
            <a:ext cx="8030115" cy="5070106"/>
          </a:xfrm>
          <a:prstGeom prst="rect">
            <a:avLst/>
          </a:prstGeom>
          <a:effectLst>
            <a:glow rad="127000">
              <a:schemeClr val="tx2">
                <a:lumMod val="40000"/>
                <a:lumOff val="60000"/>
              </a:schemeClr>
            </a:glow>
          </a:effectLst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Замена деепричастий и деепричастных оборотов на синонимичные конструкции</a:t>
            </a:r>
            <a:endParaRPr lang="ru-RU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Деепричастие – придаточное предложение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всегда: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Выздоровев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 посетил библиотеку. – Когда я выздоровел, я посетил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библиотеку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Деепричастие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причастие, глагол, если сопостовляемые слова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обозначают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действие одного и того же лица: Не выдержав высокого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темпа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лыжник сошел с дистанции. – Не выдержавший высокого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темпа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лыжник сошел с дистанции. – Лыжник не выдержал высокого </a:t>
            </a:r>
            <a:endParaRPr lang="kk-K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темпа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сошел с дистанции.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Нельзя произвести замену на причастие, если сказуемое не глагол.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980728"/>
            <a:ext cx="7891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7F0649-A4C2-4A9E-BDCD-EBEC595B0A76}"/>
              </a:ext>
            </a:extLst>
          </p:cNvPr>
          <p:cNvSpPr/>
          <p:nvPr/>
        </p:nvSpPr>
        <p:spPr>
          <a:xfrm>
            <a:off x="59020" y="270874"/>
            <a:ext cx="8132028" cy="5802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417F4F5-B246-4DAD-AF03-E8ABA29C2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045932"/>
              </p:ext>
            </p:extLst>
          </p:nvPr>
        </p:nvGraphicFramePr>
        <p:xfrm>
          <a:off x="145840" y="1202379"/>
          <a:ext cx="8229600" cy="3928555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894389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Замените деепричастные обороты </a:t>
                      </a:r>
                      <a:r>
                        <a:rPr lang="kk-KZ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синонимичными </a:t>
                      </a:r>
                      <a:r>
                        <a:rPr lang="kk-KZ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конструкциями (сложными предложениями или предложениями с однородными членами).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arenR"/>
                      </a:pPr>
                      <a:r>
                        <a:rPr lang="kk-KZ" sz="2400" b="1" i="1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Рассматривая картину</a:t>
                      </a:r>
                      <a:r>
                        <a:rPr lang="kk-KZ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чувствуется отношение художника к родному краю. </a:t>
                      </a:r>
                    </a:p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arenR"/>
                      </a:pPr>
                      <a:r>
                        <a:rPr lang="kk-KZ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А.К.Саврасов, </a:t>
                      </a:r>
                      <a:r>
                        <a:rPr lang="kk-KZ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заметив удивительное в окружающем мире</a:t>
                      </a:r>
                      <a:r>
                        <a:rPr lang="kk-KZ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рассказал об этом людям.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 для справок:</a:t>
                      </a:r>
                      <a:r>
                        <a:rPr lang="kk-KZ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когда,  то;  и.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77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980728"/>
            <a:ext cx="7891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7F0649-A4C2-4A9E-BDCD-EBEC595B0A76}"/>
              </a:ext>
            </a:extLst>
          </p:cNvPr>
          <p:cNvSpPr/>
          <p:nvPr/>
        </p:nvSpPr>
        <p:spPr>
          <a:xfrm>
            <a:off x="0" y="404735"/>
            <a:ext cx="8132028" cy="5802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417F4F5-B246-4DAD-AF03-E8ABA29C2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544294"/>
              </p:ext>
            </p:extLst>
          </p:nvPr>
        </p:nvGraphicFramePr>
        <p:xfrm>
          <a:off x="145840" y="1202379"/>
          <a:ext cx="8229600" cy="391351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894389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77543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66426EF-DE57-4FB8-804B-D1C6130A7E1B}"/>
              </a:ext>
            </a:extLst>
          </p:cNvPr>
          <p:cNvSpPr/>
          <p:nvPr/>
        </p:nvSpPr>
        <p:spPr>
          <a:xfrm>
            <a:off x="696244" y="2235551"/>
            <a:ext cx="7128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Когда мы рассматриваем картину, то чувствуем отношение художника к родному краю. 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А.К.Саврасов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заметил удивительное в окружающем мире и рассказал об этом людям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0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980728"/>
            <a:ext cx="7891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417F4F5-B246-4DAD-AF03-E8ABA29C2BAB}"/>
              </a:ext>
            </a:extLst>
          </p:cNvPr>
          <p:cNvGraphicFramePr>
            <a:graphicFrameLocks noGrp="1"/>
          </p:cNvGraphicFramePr>
          <p:nvPr/>
        </p:nvGraphicFramePr>
        <p:xfrm>
          <a:off x="145840" y="1202379"/>
          <a:ext cx="8229600" cy="391351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894389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77543"/>
                  </a:ext>
                </a:extLst>
              </a:tr>
            </a:tbl>
          </a:graphicData>
        </a:graphic>
      </p:graphicFrame>
      <p:pic>
        <p:nvPicPr>
          <p:cNvPr id="10" name="Объект 7" descr="https://fs01.urokimatematiki.ru/e/001603-00b.jpg">
            <a:extLst>
              <a:ext uri="{FF2B5EF4-FFF2-40B4-BE49-F238E27FC236}">
                <a16:creationId xmlns:a16="http://schemas.microsoft.com/office/drawing/2014/main" id="{7AF4C970-BCFB-4D66-BD18-0C28C43C490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43" y="980728"/>
            <a:ext cx="7891043" cy="42919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818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07504" y="262779"/>
            <a:ext cx="7848871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3212433" y="1850368"/>
            <a:ext cx="3213100" cy="457200"/>
          </a:xfrm>
          <a:custGeom>
            <a:avLst/>
            <a:gdLst>
              <a:gd name="connsiteX0" fmla="*/ 0 w 3213100"/>
              <a:gd name="connsiteY0" fmla="*/ 457200 h 457200"/>
              <a:gd name="connsiteX1" fmla="*/ 63500 w 3213100"/>
              <a:gd name="connsiteY1" fmla="*/ 431800 h 457200"/>
              <a:gd name="connsiteX2" fmla="*/ 101600 w 3213100"/>
              <a:gd name="connsiteY2" fmla="*/ 406400 h 457200"/>
              <a:gd name="connsiteX3" fmla="*/ 228600 w 3213100"/>
              <a:gd name="connsiteY3" fmla="*/ 368300 h 457200"/>
              <a:gd name="connsiteX4" fmla="*/ 279400 w 3213100"/>
              <a:gd name="connsiteY4" fmla="*/ 342900 h 457200"/>
              <a:gd name="connsiteX5" fmla="*/ 393700 w 3213100"/>
              <a:gd name="connsiteY5" fmla="*/ 292100 h 457200"/>
              <a:gd name="connsiteX6" fmla="*/ 419100 w 3213100"/>
              <a:gd name="connsiteY6" fmla="*/ 254000 h 457200"/>
              <a:gd name="connsiteX7" fmla="*/ 457200 w 3213100"/>
              <a:gd name="connsiteY7" fmla="*/ 241300 h 457200"/>
              <a:gd name="connsiteX8" fmla="*/ 495300 w 3213100"/>
              <a:gd name="connsiteY8" fmla="*/ 215900 h 457200"/>
              <a:gd name="connsiteX9" fmla="*/ 533400 w 3213100"/>
              <a:gd name="connsiteY9" fmla="*/ 177800 h 457200"/>
              <a:gd name="connsiteX10" fmla="*/ 571500 w 3213100"/>
              <a:gd name="connsiteY10" fmla="*/ 165100 h 457200"/>
              <a:gd name="connsiteX11" fmla="*/ 609600 w 3213100"/>
              <a:gd name="connsiteY11" fmla="*/ 139700 h 457200"/>
              <a:gd name="connsiteX12" fmla="*/ 685800 w 3213100"/>
              <a:gd name="connsiteY12" fmla="*/ 114300 h 457200"/>
              <a:gd name="connsiteX13" fmla="*/ 787400 w 3213100"/>
              <a:gd name="connsiteY13" fmla="*/ 76200 h 457200"/>
              <a:gd name="connsiteX14" fmla="*/ 901700 w 3213100"/>
              <a:gd name="connsiteY14" fmla="*/ 50800 h 457200"/>
              <a:gd name="connsiteX15" fmla="*/ 977900 w 3213100"/>
              <a:gd name="connsiteY15" fmla="*/ 25400 h 457200"/>
              <a:gd name="connsiteX16" fmla="*/ 1206500 w 3213100"/>
              <a:gd name="connsiteY16" fmla="*/ 0 h 457200"/>
              <a:gd name="connsiteX17" fmla="*/ 2057400 w 3213100"/>
              <a:gd name="connsiteY17" fmla="*/ 25400 h 457200"/>
              <a:gd name="connsiteX18" fmla="*/ 2133600 w 3213100"/>
              <a:gd name="connsiteY18" fmla="*/ 38100 h 457200"/>
              <a:gd name="connsiteX19" fmla="*/ 2260600 w 3213100"/>
              <a:gd name="connsiteY19" fmla="*/ 50800 h 457200"/>
              <a:gd name="connsiteX20" fmla="*/ 2463800 w 3213100"/>
              <a:gd name="connsiteY20" fmla="*/ 76200 h 457200"/>
              <a:gd name="connsiteX21" fmla="*/ 2578100 w 3213100"/>
              <a:gd name="connsiteY21" fmla="*/ 114300 h 457200"/>
              <a:gd name="connsiteX22" fmla="*/ 2616200 w 3213100"/>
              <a:gd name="connsiteY22" fmla="*/ 127000 h 457200"/>
              <a:gd name="connsiteX23" fmla="*/ 2654300 w 3213100"/>
              <a:gd name="connsiteY23" fmla="*/ 139700 h 457200"/>
              <a:gd name="connsiteX24" fmla="*/ 2705100 w 3213100"/>
              <a:gd name="connsiteY24" fmla="*/ 152400 h 457200"/>
              <a:gd name="connsiteX25" fmla="*/ 2743200 w 3213100"/>
              <a:gd name="connsiteY25" fmla="*/ 165100 h 457200"/>
              <a:gd name="connsiteX26" fmla="*/ 2794000 w 3213100"/>
              <a:gd name="connsiteY26" fmla="*/ 177800 h 457200"/>
              <a:gd name="connsiteX27" fmla="*/ 2857500 w 3213100"/>
              <a:gd name="connsiteY27" fmla="*/ 190500 h 457200"/>
              <a:gd name="connsiteX28" fmla="*/ 2933700 w 3213100"/>
              <a:gd name="connsiteY28" fmla="*/ 215900 h 457200"/>
              <a:gd name="connsiteX29" fmla="*/ 2971800 w 3213100"/>
              <a:gd name="connsiteY29" fmla="*/ 228600 h 457200"/>
              <a:gd name="connsiteX30" fmla="*/ 3009900 w 3213100"/>
              <a:gd name="connsiteY30" fmla="*/ 254000 h 457200"/>
              <a:gd name="connsiteX31" fmla="*/ 3048000 w 3213100"/>
              <a:gd name="connsiteY31" fmla="*/ 266700 h 457200"/>
              <a:gd name="connsiteX32" fmla="*/ 3124200 w 3213100"/>
              <a:gd name="connsiteY32" fmla="*/ 317500 h 457200"/>
              <a:gd name="connsiteX33" fmla="*/ 3162300 w 3213100"/>
              <a:gd name="connsiteY33" fmla="*/ 342900 h 457200"/>
              <a:gd name="connsiteX34" fmla="*/ 3213100 w 3213100"/>
              <a:gd name="connsiteY34" fmla="*/ 3937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13100" h="457200">
                <a:moveTo>
                  <a:pt x="0" y="457200"/>
                </a:moveTo>
                <a:cubicBezTo>
                  <a:pt x="21167" y="448733"/>
                  <a:pt x="43110" y="441995"/>
                  <a:pt x="63500" y="431800"/>
                </a:cubicBezTo>
                <a:cubicBezTo>
                  <a:pt x="77152" y="424974"/>
                  <a:pt x="87652" y="412599"/>
                  <a:pt x="101600" y="406400"/>
                </a:cubicBezTo>
                <a:cubicBezTo>
                  <a:pt x="257925" y="336922"/>
                  <a:pt x="110385" y="412630"/>
                  <a:pt x="228600" y="368300"/>
                </a:cubicBezTo>
                <a:cubicBezTo>
                  <a:pt x="246327" y="361653"/>
                  <a:pt x="261822" y="349931"/>
                  <a:pt x="279400" y="342900"/>
                </a:cubicBezTo>
                <a:cubicBezTo>
                  <a:pt x="392750" y="297560"/>
                  <a:pt x="320399" y="340967"/>
                  <a:pt x="393700" y="292100"/>
                </a:cubicBezTo>
                <a:cubicBezTo>
                  <a:pt x="402167" y="279400"/>
                  <a:pt x="407181" y="263535"/>
                  <a:pt x="419100" y="254000"/>
                </a:cubicBezTo>
                <a:cubicBezTo>
                  <a:pt x="429553" y="245637"/>
                  <a:pt x="445226" y="247287"/>
                  <a:pt x="457200" y="241300"/>
                </a:cubicBezTo>
                <a:cubicBezTo>
                  <a:pt x="470852" y="234474"/>
                  <a:pt x="483574" y="225671"/>
                  <a:pt x="495300" y="215900"/>
                </a:cubicBezTo>
                <a:cubicBezTo>
                  <a:pt x="509098" y="204402"/>
                  <a:pt x="518456" y="187763"/>
                  <a:pt x="533400" y="177800"/>
                </a:cubicBezTo>
                <a:cubicBezTo>
                  <a:pt x="544539" y="170374"/>
                  <a:pt x="559526" y="171087"/>
                  <a:pt x="571500" y="165100"/>
                </a:cubicBezTo>
                <a:cubicBezTo>
                  <a:pt x="585152" y="158274"/>
                  <a:pt x="595652" y="145899"/>
                  <a:pt x="609600" y="139700"/>
                </a:cubicBezTo>
                <a:cubicBezTo>
                  <a:pt x="634066" y="128826"/>
                  <a:pt x="660941" y="124244"/>
                  <a:pt x="685800" y="114300"/>
                </a:cubicBezTo>
                <a:cubicBezTo>
                  <a:pt x="705223" y="106531"/>
                  <a:pt x="760855" y="82836"/>
                  <a:pt x="787400" y="76200"/>
                </a:cubicBezTo>
                <a:cubicBezTo>
                  <a:pt x="859909" y="58073"/>
                  <a:pt x="836514" y="70356"/>
                  <a:pt x="901700" y="50800"/>
                </a:cubicBezTo>
                <a:cubicBezTo>
                  <a:pt x="927345" y="43107"/>
                  <a:pt x="951259" y="28064"/>
                  <a:pt x="977900" y="25400"/>
                </a:cubicBezTo>
                <a:cubicBezTo>
                  <a:pt x="1138861" y="9304"/>
                  <a:pt x="1062684" y="17977"/>
                  <a:pt x="1206500" y="0"/>
                </a:cubicBezTo>
                <a:cubicBezTo>
                  <a:pt x="1373894" y="3562"/>
                  <a:pt x="1823694" y="7423"/>
                  <a:pt x="2057400" y="25400"/>
                </a:cubicBezTo>
                <a:cubicBezTo>
                  <a:pt x="2083075" y="27375"/>
                  <a:pt x="2108048" y="34906"/>
                  <a:pt x="2133600" y="38100"/>
                </a:cubicBezTo>
                <a:cubicBezTo>
                  <a:pt x="2175816" y="43377"/>
                  <a:pt x="2218429" y="45177"/>
                  <a:pt x="2260600" y="50800"/>
                </a:cubicBezTo>
                <a:cubicBezTo>
                  <a:pt x="2541787" y="88292"/>
                  <a:pt x="1930375" y="27707"/>
                  <a:pt x="2463800" y="76200"/>
                </a:cubicBezTo>
                <a:lnTo>
                  <a:pt x="2578100" y="114300"/>
                </a:lnTo>
                <a:lnTo>
                  <a:pt x="2616200" y="127000"/>
                </a:lnTo>
                <a:cubicBezTo>
                  <a:pt x="2628900" y="131233"/>
                  <a:pt x="2641313" y="136453"/>
                  <a:pt x="2654300" y="139700"/>
                </a:cubicBezTo>
                <a:cubicBezTo>
                  <a:pt x="2671233" y="143933"/>
                  <a:pt x="2688317" y="147605"/>
                  <a:pt x="2705100" y="152400"/>
                </a:cubicBezTo>
                <a:cubicBezTo>
                  <a:pt x="2717972" y="156078"/>
                  <a:pt x="2730328" y="161422"/>
                  <a:pt x="2743200" y="165100"/>
                </a:cubicBezTo>
                <a:cubicBezTo>
                  <a:pt x="2759983" y="169895"/>
                  <a:pt x="2776961" y="174014"/>
                  <a:pt x="2794000" y="177800"/>
                </a:cubicBezTo>
                <a:cubicBezTo>
                  <a:pt x="2815072" y="182483"/>
                  <a:pt x="2836675" y="184820"/>
                  <a:pt x="2857500" y="190500"/>
                </a:cubicBezTo>
                <a:cubicBezTo>
                  <a:pt x="2883331" y="197545"/>
                  <a:pt x="2908300" y="207433"/>
                  <a:pt x="2933700" y="215900"/>
                </a:cubicBezTo>
                <a:cubicBezTo>
                  <a:pt x="2946400" y="220133"/>
                  <a:pt x="2960661" y="221174"/>
                  <a:pt x="2971800" y="228600"/>
                </a:cubicBezTo>
                <a:cubicBezTo>
                  <a:pt x="2984500" y="237067"/>
                  <a:pt x="2996248" y="247174"/>
                  <a:pt x="3009900" y="254000"/>
                </a:cubicBezTo>
                <a:cubicBezTo>
                  <a:pt x="3021874" y="259987"/>
                  <a:pt x="3036298" y="260199"/>
                  <a:pt x="3048000" y="266700"/>
                </a:cubicBezTo>
                <a:cubicBezTo>
                  <a:pt x="3074685" y="281525"/>
                  <a:pt x="3098800" y="300567"/>
                  <a:pt x="3124200" y="317500"/>
                </a:cubicBezTo>
                <a:cubicBezTo>
                  <a:pt x="3136900" y="325967"/>
                  <a:pt x="3151507" y="332107"/>
                  <a:pt x="3162300" y="342900"/>
                </a:cubicBezTo>
                <a:lnTo>
                  <a:pt x="3213100" y="39370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497B7A4-A15B-4600-A57E-582E36B8E39B}"/>
              </a:ext>
            </a:extLst>
          </p:cNvPr>
          <p:cNvSpPr/>
          <p:nvPr/>
        </p:nvSpPr>
        <p:spPr>
          <a:xfrm>
            <a:off x="755575" y="1582341"/>
            <a:ext cx="80191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 вы: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определили принадлежность текста к смешанному типу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характерных признаков;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познакомились с героями-космонавтами нашей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республики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научились: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 информацию в виде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презентации, в том числе содержащей информацию;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 использовать деепричастные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обороты и заменять их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синонимичными  конструкциями.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07214" y="767391"/>
            <a:ext cx="5515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кластер к слову космонавт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70" y="2607735"/>
            <a:ext cx="2957513" cy="155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489" y="1412569"/>
            <a:ext cx="14208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96" y="3138062"/>
            <a:ext cx="1538227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954" y="4742379"/>
            <a:ext cx="145097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175" y="5267795"/>
            <a:ext cx="145097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705" y="4685875"/>
            <a:ext cx="1437343" cy="1113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539" y="2828797"/>
            <a:ext cx="1427163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116" y="1321172"/>
            <a:ext cx="1420813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21" y="3398771"/>
            <a:ext cx="1091651" cy="188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457" y="2084214"/>
            <a:ext cx="880198" cy="786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797" y="4115246"/>
            <a:ext cx="11271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763" y="1997137"/>
            <a:ext cx="880198" cy="76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973" y="3346413"/>
            <a:ext cx="1253421" cy="232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337" y="3926174"/>
            <a:ext cx="10366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94" y="4242086"/>
            <a:ext cx="157896" cy="1149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0AE77AD-C036-42B1-ACB6-2C4FF543F314}"/>
              </a:ext>
            </a:extLst>
          </p:cNvPr>
          <p:cNvSpPr/>
          <p:nvPr/>
        </p:nvSpPr>
        <p:spPr>
          <a:xfrm>
            <a:off x="1" y="73317"/>
            <a:ext cx="8100392" cy="6034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 </a:t>
            </a: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2F37149-959E-4298-9275-2EFC7AFB070C}"/>
              </a:ext>
            </a:extLst>
          </p:cNvPr>
          <p:cNvSpPr/>
          <p:nvPr/>
        </p:nvSpPr>
        <p:spPr>
          <a:xfrm>
            <a:off x="179512" y="347003"/>
            <a:ext cx="7871208" cy="65304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учебное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2D13FB0-83D7-4F59-99C1-85BCB2CF2665}"/>
              </a:ext>
            </a:extLst>
          </p:cNvPr>
          <p:cNvSpPr/>
          <p:nvPr/>
        </p:nvSpPr>
        <p:spPr>
          <a:xfrm>
            <a:off x="1043608" y="2348880"/>
            <a:ext cx="78709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Представьте, что вы открыли новую планету. Как вы ее назовете, чем она будет отличаться от других планет? Напишите текст-описание.</a:t>
            </a:r>
          </a:p>
        </p:txBody>
      </p: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B2EB21-E9C7-4C4B-88B7-87FDD3243947}"/>
              </a:ext>
            </a:extLst>
          </p:cNvPr>
          <p:cNvSpPr/>
          <p:nvPr/>
        </p:nvSpPr>
        <p:spPr>
          <a:xfrm>
            <a:off x="1547664" y="2961480"/>
            <a:ext cx="770485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доброго! До новых встреч!</a:t>
            </a:r>
          </a:p>
        </p:txBody>
      </p:sp>
    </p:spTree>
    <p:extLst>
      <p:ext uri="{BB962C8B-B14F-4D97-AF65-F5344CB8AC3E}">
        <p14:creationId xmlns:p14="http://schemas.microsoft.com/office/powerpoint/2010/main" val="318859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313" y="2601913"/>
            <a:ext cx="2871787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32" y="985286"/>
            <a:ext cx="222567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14" y="2609007"/>
            <a:ext cx="193833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20" y="4261526"/>
            <a:ext cx="229235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831132"/>
            <a:ext cx="2219325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392598"/>
            <a:ext cx="2133600" cy="150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104" y="2652496"/>
            <a:ext cx="2044493" cy="162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748" y="1008192"/>
            <a:ext cx="2133600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369" y="2071056"/>
            <a:ext cx="7381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37" y="3222548"/>
            <a:ext cx="1054970" cy="206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618" y="3643313"/>
            <a:ext cx="11271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3949609"/>
            <a:ext cx="1587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567" y="3810086"/>
            <a:ext cx="10366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00" y="3239337"/>
            <a:ext cx="1100046" cy="18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595" y="2003617"/>
            <a:ext cx="831405" cy="753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0FB0179-BE24-4FA1-85D7-E15BAF31D579}"/>
              </a:ext>
            </a:extLst>
          </p:cNvPr>
          <p:cNvSpPr/>
          <p:nvPr/>
        </p:nvSpPr>
        <p:spPr>
          <a:xfrm>
            <a:off x="1" y="73317"/>
            <a:ext cx="8090068" cy="5735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ответы  </a:t>
            </a:r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16192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endParaRPr lang="ru-RU" altLang="ru-RU" sz="2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4700" y="1916832"/>
            <a:ext cx="7566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12776"/>
            <a:ext cx="7200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 вы будете: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смешанному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характерных признаков;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героями-космонавтами нашей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республики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научитесь: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представлять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в виде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презентации, в том числе содержащей таблицу;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деепричастные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обороты и заменять их   синонимичными  конструкциями.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6978" y="183957"/>
            <a:ext cx="9256026" cy="69755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E2DC3693-AD43-4162-90D0-A93DB9DC5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</a:t>
            </a:r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16192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endParaRPr lang="ru-RU" altLang="ru-RU" sz="2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4700" y="1916832"/>
            <a:ext cx="7566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E01F713-8659-4629-A92B-9960D9244F78}"/>
              </a:ext>
            </a:extLst>
          </p:cNvPr>
          <p:cNvSpPr/>
          <p:nvPr/>
        </p:nvSpPr>
        <p:spPr>
          <a:xfrm>
            <a:off x="26978" y="1386593"/>
            <a:ext cx="91333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Типы речи</a:t>
            </a:r>
            <a:endParaRPr lang="ru-RU" sz="2500" b="1" dirty="0"/>
          </a:p>
        </p:txBody>
      </p:sp>
      <p:pic>
        <p:nvPicPr>
          <p:cNvPr id="15" name="Picture 3" descr="C:\Users\balza\Documents\img13.jpg">
            <a:extLst>
              <a:ext uri="{FF2B5EF4-FFF2-40B4-BE49-F238E27FC236}">
                <a16:creationId xmlns:a16="http://schemas.microsoft.com/office/drawing/2014/main" id="{1AE65AA2-18AD-4F9F-A16A-0F3F223E5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98" y="2107049"/>
            <a:ext cx="8595482" cy="40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balza\Documents\img13.jpg">
            <a:extLst>
              <a:ext uri="{FF2B5EF4-FFF2-40B4-BE49-F238E27FC236}">
                <a16:creationId xmlns:a16="http://schemas.microsoft.com/office/drawing/2014/main" id="{1AE65AA2-18AD-4F9F-A16A-0F3F223E5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8595482" cy="40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balza\Documents\img13.jpg">
            <a:extLst>
              <a:ext uri="{FF2B5EF4-FFF2-40B4-BE49-F238E27FC236}">
                <a16:creationId xmlns:a16="http://schemas.microsoft.com/office/drawing/2014/main" id="{1AE65AA2-18AD-4F9F-A16A-0F3F223E5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7" y="2130672"/>
            <a:ext cx="8595482" cy="40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balza\Documents\img13.jpg">
            <a:extLst>
              <a:ext uri="{FF2B5EF4-FFF2-40B4-BE49-F238E27FC236}">
                <a16:creationId xmlns:a16="http://schemas.microsoft.com/office/drawing/2014/main" id="{1AE65AA2-18AD-4F9F-A16A-0F3F223E5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1187"/>
            <a:ext cx="8595482" cy="40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46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4D4D2B-3DF6-42CE-9B12-CFED1A086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124744"/>
            <a:ext cx="8064896" cy="3960440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Повествование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элементами описания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Рассуждение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элементами описания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Описание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элементами повествования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Повествование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элементами рассуждения</a:t>
            </a:r>
            <a:endParaRPr lang="ru-RU" sz="24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D6180F0-22E7-41EF-8C96-84138A4FDFEA}"/>
              </a:ext>
            </a:extLst>
          </p:cNvPr>
          <p:cNvSpPr/>
          <p:nvPr/>
        </p:nvSpPr>
        <p:spPr>
          <a:xfrm>
            <a:off x="33975" y="518254"/>
            <a:ext cx="8748464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Смешанные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типы речи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35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97499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1786753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0F6DDD7-D03E-48F9-BDAE-3C836BB611A1}"/>
              </a:ext>
            </a:extLst>
          </p:cNvPr>
          <p:cNvSpPr/>
          <p:nvPr/>
        </p:nvSpPr>
        <p:spPr>
          <a:xfrm>
            <a:off x="395536" y="1052737"/>
            <a:ext cx="87647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текст.  Заполните «Трехчастный дневник».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0CF300E-027E-496C-A4C9-29151EC8DAD7}"/>
              </a:ext>
            </a:extLst>
          </p:cNvPr>
          <p:cNvSpPr/>
          <p:nvPr/>
        </p:nvSpPr>
        <p:spPr>
          <a:xfrm>
            <a:off x="395535" y="1590096"/>
            <a:ext cx="8748465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Земля голубая из космоса?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Наша планета из глубин космоса - голубая. Почему? Что делает ее голубой? Очевидно, не вся планета голубая. Облака белые, отражают белый, прямой солнечный свет на смотрящего сверху. Лед – например, на полярных полюсах – белый по той же причине. Континенты коричневые или зеленые, если смотреть издалека, в зависимости от времени года, рельефа и растительности.       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Небо кажется голубым в течение дня, поскольку коротковолновый свет, попадающий в атмосферу, рассеивается во всех направлениях, и больше «синего» попадает в наши глаза, по сравнению с остальными. Солнце и Луна выглядят красными на восходе и закате, поскольку голубой свет, проходя через толстые слои атмосферы, рассеивается, а остается преимущественно насыщенный красный свет, который и попадает нам в глаза.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Из этого можно сделать важный вывод: Земля голубая не потому, что небо голубое. Если бы это было так, весь свет, отраженный от поверхности, был бы голубым, но мы этого не наблюдаем.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0C9E0E43-1CD4-460F-94E3-2C5ED6976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156875"/>
              </p:ext>
            </p:extLst>
          </p:nvPr>
        </p:nvGraphicFramePr>
        <p:xfrm>
          <a:off x="457200" y="6018245"/>
          <a:ext cx="8229600" cy="2889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323905920"/>
                    </a:ext>
                  </a:extLst>
                </a:gridCol>
              </a:tblGrid>
              <a:tr h="2889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u="sng" dirty="0">
                          <a:effectLst/>
                          <a:hlinkClick r:id="rId4"/>
                        </a:rPr>
                        <a:t>https://hi-news.ru/eto-interesno/pochemu-zemlya-golubaya-iz-kosmosa-i-delo-sovsem-ne-v-cvete-neba.html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094158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97499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0CF300E-027E-496C-A4C9-29151EC8DAD7}"/>
              </a:ext>
            </a:extLst>
          </p:cNvPr>
          <p:cNvSpPr/>
          <p:nvPr/>
        </p:nvSpPr>
        <p:spPr>
          <a:xfrm>
            <a:off x="395535" y="1590096"/>
            <a:ext cx="874846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2873915-C8FB-496C-9994-B70A7B935CB6}"/>
              </a:ext>
            </a:extLst>
          </p:cNvPr>
          <p:cNvSpPr/>
          <p:nvPr/>
        </p:nvSpPr>
        <p:spPr>
          <a:xfrm>
            <a:off x="1547665" y="1823351"/>
            <a:ext cx="72271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pPr marL="285750" indent="-285750">
              <a:buFontTx/>
              <a:buChar char="-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принадлежность текста к смешанному типу на основе характерных признаков.</a:t>
            </a:r>
          </a:p>
          <a:p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тип текста;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характерные признаки;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приводит примеры из текста.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01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8925" y="-18255"/>
            <a:ext cx="9269076" cy="6658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3131841" y="344536"/>
            <a:ext cx="331236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ответ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51879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8983" y="242088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F4CE194-1C1B-4DCA-B331-331F90486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657308"/>
              </p:ext>
            </p:extLst>
          </p:nvPr>
        </p:nvGraphicFramePr>
        <p:xfrm>
          <a:off x="457472" y="1281466"/>
          <a:ext cx="8361009" cy="444769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ysClr val="window" lastClr="FFFFFF"/>
                  </a:outerShdw>
                </a:effectLst>
              </a:tblPr>
              <a:tblGrid>
                <a:gridCol w="2152410">
                  <a:extLst>
                    <a:ext uri="{9D8B030D-6E8A-4147-A177-3AD203B41FA5}">
                      <a16:colId xmlns:a16="http://schemas.microsoft.com/office/drawing/2014/main" val="2016328342"/>
                    </a:ext>
                  </a:extLst>
                </a:gridCol>
                <a:gridCol w="2046790">
                  <a:extLst>
                    <a:ext uri="{9D8B030D-6E8A-4147-A177-3AD203B41FA5}">
                      <a16:colId xmlns:a16="http://schemas.microsoft.com/office/drawing/2014/main" val="3173273319"/>
                    </a:ext>
                  </a:extLst>
                </a:gridCol>
                <a:gridCol w="4161809">
                  <a:extLst>
                    <a:ext uri="{9D8B030D-6E8A-4147-A177-3AD203B41FA5}">
                      <a16:colId xmlns:a16="http://schemas.microsoft.com/office/drawing/2014/main" val="430579651"/>
                    </a:ext>
                  </a:extLst>
                </a:gridCol>
              </a:tblGrid>
              <a:tr h="543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Тип текста</a:t>
                      </a:r>
                      <a:endParaRPr lang="ru-RU" sz="18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Характерные признаки</a:t>
                      </a:r>
                      <a:endParaRPr lang="ru-RU" sz="18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Примеры</a:t>
                      </a:r>
                      <a:endParaRPr lang="ru-RU" sz="18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520255"/>
                  </a:ext>
                </a:extLst>
              </a:tr>
              <a:tr h="621856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8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8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8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27998"/>
                  </a:ext>
                </a:extLst>
              </a:tr>
              <a:tr h="365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283612"/>
                  </a:ext>
                </a:extLst>
              </a:tr>
              <a:tr h="13160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37283"/>
                  </a:ext>
                </a:extLst>
              </a:tr>
              <a:tr h="15575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822" marR="50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59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986</Words>
  <Application>Microsoft Office PowerPoint</Application>
  <PresentationFormat>Экран (4:3)</PresentationFormat>
  <Paragraphs>139</Paragraphs>
  <Slides>21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Консультация</vt:lpstr>
      <vt:lpstr>- Повествование с элементами описания - Рассуждение с элементами описания - Описание с элементами повествования - Повествование с элементами рассуждения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88</cp:revision>
  <dcterms:created xsi:type="dcterms:W3CDTF">2020-07-18T05:19:20Z</dcterms:created>
  <dcterms:modified xsi:type="dcterms:W3CDTF">2024-12-11T16:14:54Z</dcterms:modified>
</cp:coreProperties>
</file>